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4" r:id="rId1"/>
  </p:sldMasterIdLst>
  <p:sldIdLst>
    <p:sldId id="256" r:id="rId2"/>
    <p:sldId id="273" r:id="rId3"/>
    <p:sldId id="274" r:id="rId4"/>
    <p:sldId id="275" r:id="rId5"/>
    <p:sldId id="259" r:id="rId6"/>
    <p:sldId id="261" r:id="rId7"/>
    <p:sldId id="264" r:id="rId8"/>
    <p:sldId id="265" r:id="rId9"/>
    <p:sldId id="266" r:id="rId10"/>
    <p:sldId id="267" r:id="rId11"/>
    <p:sldId id="268" r:id="rId12"/>
    <p:sldId id="27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5923F103-BC34-4FE4-A40E-EDDEECFDA5D0}" type="datetimeFigureOut">
              <a:rPr lang="en-US" smtClean="0"/>
              <a:pPr/>
              <a:t>9/24/2025</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en-US"/>
              <a:t>
              </a:t>
            </a:r>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61912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smtClean="0"/>
              <a:t>9/24/2025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70159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smtClean="0"/>
              <a:t>9/24/2025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09135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AD9FF7F-6988-44CC-821B-644E70CD2F73}" type="datetimeFigureOut">
              <a:rPr lang="en-US" smtClean="0"/>
              <a:t>9/24/2025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07298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smtClean="0"/>
              <a:t>9/24/2025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6411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smtClean="0"/>
              <a:t>9/24/2025</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241713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smtClean="0"/>
              <a:t>9/24/2025</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227669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9/24/2025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47707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9/24/2025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18438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9/24/2025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8758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9/24/2025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9629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9/24/2025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79217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9/24/2025</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58371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9/24/2025</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37448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9/24/2025</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82896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9/24/2025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39461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9/24/2025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84898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2BE451C3-0FF4-47C4-B829-773ADF60F88C}" type="datetimeFigureOut">
              <a:rPr lang="en-US" smtClean="0"/>
              <a:t>9/24/2025</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en-US"/>
              <a:t>
              </a:t>
            </a:r>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844285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4583" y="1423851"/>
            <a:ext cx="10607040" cy="1867989"/>
          </a:xfrm>
        </p:spPr>
        <p:txBody>
          <a:bodyPr/>
          <a:lstStyle/>
          <a:p>
            <a:r>
              <a:rPr lang="en-GB" dirty="0"/>
              <a:t>PRINCE HENRY’S HIGH SCHOOL</a:t>
            </a:r>
            <a:br>
              <a:rPr lang="en-GB" dirty="0"/>
            </a:br>
            <a:r>
              <a:rPr lang="en-GB" dirty="0"/>
              <a:t>INTERNAL EXAMS </a:t>
            </a:r>
          </a:p>
        </p:txBody>
      </p:sp>
      <p:sp>
        <p:nvSpPr>
          <p:cNvPr id="3" name="Subtitle 2"/>
          <p:cNvSpPr>
            <a:spLocks noGrp="1"/>
          </p:cNvSpPr>
          <p:nvPr>
            <p:ph type="subTitle" idx="1"/>
          </p:nvPr>
        </p:nvSpPr>
        <p:spPr/>
        <p:txBody>
          <a:bodyPr/>
          <a:lstStyle/>
          <a:p>
            <a:r>
              <a:rPr lang="en-GB" dirty="0">
                <a:solidFill>
                  <a:schemeClr val="accent4">
                    <a:lumMod val="40000"/>
                    <a:lumOff val="60000"/>
                  </a:schemeClr>
                </a:solidFill>
              </a:rPr>
              <a:t>STUDENT PRESENTATION </a:t>
            </a:r>
            <a:r>
              <a:rPr lang="en-GB" dirty="0" smtClean="0">
                <a:solidFill>
                  <a:schemeClr val="accent4">
                    <a:lumMod val="40000"/>
                    <a:lumOff val="60000"/>
                  </a:schemeClr>
                </a:solidFill>
              </a:rPr>
              <a:t>2025/2026</a:t>
            </a:r>
            <a:endParaRPr lang="en-GB" dirty="0"/>
          </a:p>
        </p:txBody>
      </p:sp>
    </p:spTree>
    <p:extLst>
      <p:ext uri="{BB962C8B-B14F-4D97-AF65-F5344CB8AC3E}">
        <p14:creationId xmlns:p14="http://schemas.microsoft.com/office/powerpoint/2010/main" val="4258126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Access Arrangements</a:t>
            </a:r>
          </a:p>
        </p:txBody>
      </p:sp>
      <p:sp>
        <p:nvSpPr>
          <p:cNvPr id="3" name="Content Placeholder 2"/>
          <p:cNvSpPr>
            <a:spLocks noGrp="1"/>
          </p:cNvSpPr>
          <p:nvPr>
            <p:ph idx="1"/>
          </p:nvPr>
        </p:nvSpPr>
        <p:spPr>
          <a:xfrm>
            <a:off x="1154955" y="2603499"/>
            <a:ext cx="9948474" cy="3927929"/>
          </a:xfrm>
        </p:spPr>
        <p:txBody>
          <a:bodyPr/>
          <a:lstStyle/>
          <a:p>
            <a:r>
              <a:rPr lang="en-GB" dirty="0">
                <a:solidFill>
                  <a:srgbClr val="0070C0"/>
                </a:solidFill>
              </a:rPr>
              <a:t>If you have an access arrangement you will most likely be seated in an alternative venue to the Sports Hall/Gym </a:t>
            </a:r>
          </a:p>
          <a:p>
            <a:r>
              <a:rPr lang="en-GB" dirty="0">
                <a:solidFill>
                  <a:srgbClr val="0070C0"/>
                </a:solidFill>
              </a:rPr>
              <a:t>Students who have extra time are advised to stay until the full time of their examination</a:t>
            </a:r>
          </a:p>
          <a:p>
            <a:r>
              <a:rPr lang="en-GB" dirty="0">
                <a:solidFill>
                  <a:srgbClr val="0070C0"/>
                </a:solidFill>
              </a:rPr>
              <a:t>If you are entitled to rest breaks you need to raise your hand and inform an invigilator to allow them to stop your exam time. You must close and turn your exam paper over whilst you are taking your rest break. Please make sure you inform the invigilator when you are ready to begin </a:t>
            </a:r>
            <a:r>
              <a:rPr lang="en-GB" dirty="0" smtClean="0">
                <a:solidFill>
                  <a:srgbClr val="0070C0"/>
                </a:solidFill>
              </a:rPr>
              <a:t>again. Any time taken, will be added on to the end of the exam.</a:t>
            </a:r>
            <a:endParaRPr lang="en-GB" dirty="0">
              <a:solidFill>
                <a:srgbClr val="0070C0"/>
              </a:solidFill>
            </a:endParaRPr>
          </a:p>
        </p:txBody>
      </p:sp>
    </p:spTree>
    <p:extLst>
      <p:ext uri="{BB962C8B-B14F-4D97-AF65-F5344CB8AC3E}">
        <p14:creationId xmlns:p14="http://schemas.microsoft.com/office/powerpoint/2010/main" val="423415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Fire alarm or bomb threat</a:t>
            </a:r>
          </a:p>
        </p:txBody>
      </p:sp>
      <p:sp>
        <p:nvSpPr>
          <p:cNvPr id="3" name="Content Placeholder 2"/>
          <p:cNvSpPr>
            <a:spLocks noGrp="1"/>
          </p:cNvSpPr>
          <p:nvPr>
            <p:ph idx="1"/>
          </p:nvPr>
        </p:nvSpPr>
        <p:spPr>
          <a:xfrm>
            <a:off x="1154955" y="2603500"/>
            <a:ext cx="8761412" cy="3847176"/>
          </a:xfrm>
        </p:spPr>
        <p:txBody>
          <a:bodyPr/>
          <a:lstStyle/>
          <a:p>
            <a:r>
              <a:rPr lang="en-GB" dirty="0">
                <a:solidFill>
                  <a:srgbClr val="0070C0"/>
                </a:solidFill>
              </a:rPr>
              <a:t>Don’t panic</a:t>
            </a:r>
          </a:p>
          <a:p>
            <a:r>
              <a:rPr lang="en-GB" b="1" dirty="0">
                <a:solidFill>
                  <a:srgbClr val="0070C0"/>
                </a:solidFill>
              </a:rPr>
              <a:t>Inside or outside of the exam room- wait to be instructed by an invigilator </a:t>
            </a:r>
          </a:p>
          <a:p>
            <a:r>
              <a:rPr lang="en-GB" dirty="0">
                <a:solidFill>
                  <a:srgbClr val="0070C0"/>
                </a:solidFill>
              </a:rPr>
              <a:t>Do not continue working once an invigilator has requested </a:t>
            </a:r>
            <a:r>
              <a:rPr lang="en-GB" dirty="0" smtClean="0">
                <a:solidFill>
                  <a:srgbClr val="0070C0"/>
                </a:solidFill>
              </a:rPr>
              <a:t>you to </a:t>
            </a:r>
            <a:r>
              <a:rPr lang="en-GB" dirty="0">
                <a:solidFill>
                  <a:srgbClr val="0070C0"/>
                </a:solidFill>
              </a:rPr>
              <a:t>stop</a:t>
            </a:r>
            <a:endParaRPr lang="en-GB" b="1" dirty="0">
              <a:solidFill>
                <a:srgbClr val="0070C0"/>
              </a:solidFill>
            </a:endParaRPr>
          </a:p>
          <a:p>
            <a:r>
              <a:rPr lang="en-GB" dirty="0">
                <a:solidFill>
                  <a:srgbClr val="0070C0"/>
                </a:solidFill>
              </a:rPr>
              <a:t>Do not go to your form fire assembly point</a:t>
            </a:r>
          </a:p>
          <a:p>
            <a:r>
              <a:rPr lang="en-GB" dirty="0">
                <a:solidFill>
                  <a:srgbClr val="0070C0"/>
                </a:solidFill>
              </a:rPr>
              <a:t>Exam students will be directed by an invigilator and must assemble at the </a:t>
            </a:r>
            <a:r>
              <a:rPr lang="en-GB" b="1" dirty="0">
                <a:solidFill>
                  <a:srgbClr val="0070C0"/>
                </a:solidFill>
              </a:rPr>
              <a:t>Astro Turf </a:t>
            </a:r>
            <a:r>
              <a:rPr lang="en-GB" dirty="0">
                <a:solidFill>
                  <a:srgbClr val="0070C0"/>
                </a:solidFill>
              </a:rPr>
              <a:t>which is labelled in rows/exam venues</a:t>
            </a:r>
          </a:p>
          <a:p>
            <a:r>
              <a:rPr lang="en-GB" dirty="0">
                <a:solidFill>
                  <a:srgbClr val="0070C0"/>
                </a:solidFill>
              </a:rPr>
              <a:t>Exam conditions apply throughout a fire alarm or bomb threat</a:t>
            </a:r>
          </a:p>
          <a:p>
            <a:r>
              <a:rPr lang="en-GB" dirty="0">
                <a:solidFill>
                  <a:srgbClr val="0070C0"/>
                </a:solidFill>
              </a:rPr>
              <a:t>Do not speak to anyone around you, this is malpractice and would need to be reported to the Exam Board – resulting in malpractice</a:t>
            </a:r>
          </a:p>
          <a:p>
            <a:endParaRPr lang="en-GB" dirty="0"/>
          </a:p>
        </p:txBody>
      </p:sp>
    </p:spTree>
    <p:extLst>
      <p:ext uri="{BB962C8B-B14F-4D97-AF65-F5344CB8AC3E}">
        <p14:creationId xmlns:p14="http://schemas.microsoft.com/office/powerpoint/2010/main" val="3572481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YOU’VE GOT THIS!!</a:t>
            </a:r>
            <a:br>
              <a:rPr lang="en-GB" b="1" dirty="0">
                <a:solidFill>
                  <a:schemeClr val="accent1">
                    <a:lumMod val="75000"/>
                  </a:schemeClr>
                </a:solidFill>
              </a:rPr>
            </a:br>
            <a:endParaRPr lang="en-GB" dirty="0"/>
          </a:p>
        </p:txBody>
      </p:sp>
      <p:pic>
        <p:nvPicPr>
          <p:cNvPr id="4" name="Content Placeholder 3" descr="Have fun with English Intermediate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3644" y="1680632"/>
            <a:ext cx="4140697" cy="4830813"/>
          </a:xfrm>
        </p:spPr>
      </p:pic>
      <p:pic>
        <p:nvPicPr>
          <p:cNvPr id="5" name="Picture 4" descr="Good luck charm - Wikipedi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7189" y="1327150"/>
            <a:ext cx="2904028" cy="2904028"/>
          </a:xfrm>
          <a:prstGeom prst="rect">
            <a:avLst/>
          </a:prstGeom>
        </p:spPr>
      </p:pic>
      <p:sp>
        <p:nvSpPr>
          <p:cNvPr id="6" name="TextBox 5"/>
          <p:cNvSpPr txBox="1"/>
          <p:nvPr/>
        </p:nvSpPr>
        <p:spPr>
          <a:xfrm>
            <a:off x="7722524" y="5025234"/>
            <a:ext cx="4746568" cy="923330"/>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en-GB" sz="5400" b="1" dirty="0">
                <a:ln/>
                <a:solidFill>
                  <a:schemeClr val="accent3"/>
                </a:solidFill>
              </a:rPr>
              <a:t>Good Luck </a:t>
            </a:r>
          </a:p>
        </p:txBody>
      </p:sp>
    </p:spTree>
    <p:extLst>
      <p:ext uri="{BB962C8B-B14F-4D97-AF65-F5344CB8AC3E}">
        <p14:creationId xmlns:p14="http://schemas.microsoft.com/office/powerpoint/2010/main" val="4036818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What you need to know…</a:t>
            </a:r>
          </a:p>
        </p:txBody>
      </p:sp>
      <p:sp>
        <p:nvSpPr>
          <p:cNvPr id="3" name="Content Placeholder 2"/>
          <p:cNvSpPr>
            <a:spLocks noGrp="1"/>
          </p:cNvSpPr>
          <p:nvPr>
            <p:ph idx="1"/>
          </p:nvPr>
        </p:nvSpPr>
        <p:spPr>
          <a:xfrm>
            <a:off x="1154954" y="2603499"/>
            <a:ext cx="9608839" cy="3666671"/>
          </a:xfrm>
        </p:spPr>
        <p:txBody>
          <a:bodyPr/>
          <a:lstStyle/>
          <a:p>
            <a:r>
              <a:rPr lang="en-GB" dirty="0">
                <a:solidFill>
                  <a:srgbClr val="0070C0"/>
                </a:solidFill>
              </a:rPr>
              <a:t>Internal exams are conducted in exactly the same way as external exams</a:t>
            </a:r>
          </a:p>
          <a:p>
            <a:r>
              <a:rPr lang="en-GB" dirty="0">
                <a:solidFill>
                  <a:srgbClr val="0070C0"/>
                </a:solidFill>
              </a:rPr>
              <a:t>Rules and regulations that you need to follow for internal exams will prepare you for all external exams you take</a:t>
            </a:r>
          </a:p>
          <a:p>
            <a:r>
              <a:rPr lang="en-GB" dirty="0">
                <a:solidFill>
                  <a:srgbClr val="0070C0"/>
                </a:solidFill>
              </a:rPr>
              <a:t>These rules and regulations are put in place by the Exam Boards through The Joint Council for Qualifications (The JCQ) who work together to deliver exams across the UK</a:t>
            </a:r>
          </a:p>
          <a:p>
            <a:r>
              <a:rPr lang="en-GB" dirty="0">
                <a:solidFill>
                  <a:srgbClr val="0070C0"/>
                </a:solidFill>
              </a:rPr>
              <a:t>It is really important to follow procedures to ensure malpractice is avoided as this can result in loss of marks for some or all examinations taken</a:t>
            </a:r>
          </a:p>
          <a:p>
            <a:endParaRPr lang="en-GB" dirty="0">
              <a:solidFill>
                <a:srgbClr val="0070C0"/>
              </a:solidFill>
            </a:endParaRPr>
          </a:p>
        </p:txBody>
      </p:sp>
    </p:spTree>
    <p:extLst>
      <p:ext uri="{BB962C8B-B14F-4D97-AF65-F5344CB8AC3E}">
        <p14:creationId xmlns:p14="http://schemas.microsoft.com/office/powerpoint/2010/main" val="295295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ID cards </a:t>
            </a:r>
          </a:p>
        </p:txBody>
      </p:sp>
      <p:sp>
        <p:nvSpPr>
          <p:cNvPr id="3" name="Content Placeholder 2"/>
          <p:cNvSpPr>
            <a:spLocks noGrp="1"/>
          </p:cNvSpPr>
          <p:nvPr>
            <p:ph idx="1"/>
          </p:nvPr>
        </p:nvSpPr>
        <p:spPr/>
        <p:txBody>
          <a:bodyPr>
            <a:normAutofit/>
          </a:bodyPr>
          <a:lstStyle/>
          <a:p>
            <a:r>
              <a:rPr lang="en-GB" dirty="0">
                <a:solidFill>
                  <a:srgbClr val="0070C0"/>
                </a:solidFill>
              </a:rPr>
              <a:t>All students will be allocated an ID card via their form tutor a week before their exams. REPLACEMENTS CAN ALSO BE OBTAINED FROM the Sixth Form Office</a:t>
            </a:r>
          </a:p>
          <a:p>
            <a:r>
              <a:rPr lang="en-GB" dirty="0">
                <a:solidFill>
                  <a:srgbClr val="0070C0"/>
                </a:solidFill>
              </a:rPr>
              <a:t>ID cards need to be brought to every exam and placed on your exam desk</a:t>
            </a:r>
          </a:p>
          <a:p>
            <a:r>
              <a:rPr lang="en-GB" dirty="0">
                <a:solidFill>
                  <a:srgbClr val="0070C0"/>
                </a:solidFill>
              </a:rPr>
              <a:t>The details on the card are the details you need to include on the front of your exam paper</a:t>
            </a:r>
          </a:p>
          <a:p>
            <a:r>
              <a:rPr lang="en-GB" dirty="0" smtClean="0">
                <a:solidFill>
                  <a:srgbClr val="0070C0"/>
                </a:solidFill>
              </a:rPr>
              <a:t>You will be required to use your legal name rather than your </a:t>
            </a:r>
            <a:r>
              <a:rPr lang="en-GB" dirty="0">
                <a:solidFill>
                  <a:srgbClr val="0070C0"/>
                </a:solidFill>
              </a:rPr>
              <a:t>preferred </a:t>
            </a:r>
            <a:r>
              <a:rPr lang="en-GB" dirty="0" smtClean="0">
                <a:solidFill>
                  <a:srgbClr val="0070C0"/>
                </a:solidFill>
              </a:rPr>
              <a:t>name, for external exams. For </a:t>
            </a:r>
            <a:r>
              <a:rPr lang="en-GB" dirty="0">
                <a:solidFill>
                  <a:srgbClr val="0070C0"/>
                </a:solidFill>
              </a:rPr>
              <a:t>internal exams, please put both names </a:t>
            </a:r>
          </a:p>
          <a:p>
            <a:endParaRPr lang="en-GB" dirty="0">
              <a:solidFill>
                <a:srgbClr val="0070C0"/>
              </a:solidFill>
            </a:endParaRPr>
          </a:p>
          <a:p>
            <a:endParaRPr lang="en-GB" dirty="0"/>
          </a:p>
        </p:txBody>
      </p:sp>
    </p:spTree>
    <p:extLst>
      <p:ext uri="{BB962C8B-B14F-4D97-AF65-F5344CB8AC3E}">
        <p14:creationId xmlns:p14="http://schemas.microsoft.com/office/powerpoint/2010/main" val="2824628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Bag Store </a:t>
            </a:r>
          </a:p>
        </p:txBody>
      </p:sp>
      <p:sp>
        <p:nvSpPr>
          <p:cNvPr id="4" name="TextBox 3"/>
          <p:cNvSpPr txBox="1"/>
          <p:nvPr/>
        </p:nvSpPr>
        <p:spPr>
          <a:xfrm>
            <a:off x="1438102" y="2709949"/>
            <a:ext cx="10000211" cy="1754326"/>
          </a:xfrm>
          <a:prstGeom prst="rect">
            <a:avLst/>
          </a:prstGeom>
          <a:noFill/>
        </p:spPr>
        <p:txBody>
          <a:bodyPr wrap="square" rtlCol="0">
            <a:spAutoFit/>
          </a:bodyPr>
          <a:lstStyle/>
          <a:p>
            <a:pPr marL="342900" indent="-342900">
              <a:buClr>
                <a:srgbClr val="92D050"/>
              </a:buClr>
              <a:buFont typeface="Century Gothic" panose="020B0502020202020204" pitchFamily="34" charset="0"/>
              <a:buChar char="►"/>
            </a:pPr>
            <a:r>
              <a:rPr lang="en-GB" dirty="0">
                <a:solidFill>
                  <a:schemeClr val="accent4">
                    <a:lumMod val="75000"/>
                  </a:schemeClr>
                </a:solidFill>
              </a:rPr>
              <a:t>Sixth Form students usually leave their bags in Sixth Form or their car</a:t>
            </a:r>
          </a:p>
          <a:p>
            <a:pPr>
              <a:buClr>
                <a:srgbClr val="92D050"/>
              </a:buClr>
            </a:pPr>
            <a:endParaRPr lang="en-GB" dirty="0">
              <a:solidFill>
                <a:schemeClr val="accent4">
                  <a:lumMod val="75000"/>
                </a:schemeClr>
              </a:solidFill>
            </a:endParaRPr>
          </a:p>
          <a:p>
            <a:pPr marL="342900" indent="-342900">
              <a:buClr>
                <a:srgbClr val="92D050"/>
              </a:buClr>
              <a:buFont typeface="Century Gothic" panose="020B0502020202020204" pitchFamily="34" charset="0"/>
              <a:buChar char="►"/>
            </a:pPr>
            <a:r>
              <a:rPr lang="en-GB" dirty="0">
                <a:solidFill>
                  <a:schemeClr val="accent4">
                    <a:lumMod val="75000"/>
                  </a:schemeClr>
                </a:solidFill>
              </a:rPr>
              <a:t>There is a bag store for exams under the Henrician Theatre If you would prefer to store your bag there, please speak to an invigilator</a:t>
            </a:r>
          </a:p>
          <a:p>
            <a:pPr>
              <a:buClr>
                <a:srgbClr val="92D050"/>
              </a:buClr>
            </a:pPr>
            <a:endParaRPr lang="en-GB" dirty="0">
              <a:solidFill>
                <a:schemeClr val="accent4">
                  <a:lumMod val="75000"/>
                </a:schemeClr>
              </a:solidFill>
            </a:endParaRPr>
          </a:p>
          <a:p>
            <a:pPr marL="342900" indent="-342900">
              <a:buClr>
                <a:srgbClr val="92D050"/>
              </a:buClr>
              <a:buFont typeface="Century Gothic" panose="020B0502020202020204" pitchFamily="34" charset="0"/>
              <a:buChar char="►"/>
            </a:pPr>
            <a:r>
              <a:rPr lang="en-GB" dirty="0">
                <a:solidFill>
                  <a:schemeClr val="accent4">
                    <a:lumMod val="75000"/>
                  </a:schemeClr>
                </a:solidFill>
              </a:rPr>
              <a:t>Bags cannot be left outside an exam room</a:t>
            </a:r>
          </a:p>
        </p:txBody>
      </p:sp>
    </p:spTree>
    <p:extLst>
      <p:ext uri="{BB962C8B-B14F-4D97-AF65-F5344CB8AC3E}">
        <p14:creationId xmlns:p14="http://schemas.microsoft.com/office/powerpoint/2010/main" val="465985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Before you go into your exam</a:t>
            </a:r>
          </a:p>
        </p:txBody>
      </p:sp>
      <p:sp>
        <p:nvSpPr>
          <p:cNvPr id="3" name="Content Placeholder 2"/>
          <p:cNvSpPr>
            <a:spLocks noGrp="1"/>
          </p:cNvSpPr>
          <p:nvPr>
            <p:ph idx="1"/>
          </p:nvPr>
        </p:nvSpPr>
        <p:spPr>
          <a:xfrm>
            <a:off x="248194" y="2603500"/>
            <a:ext cx="11652069" cy="3967117"/>
          </a:xfrm>
        </p:spPr>
        <p:txBody>
          <a:bodyPr>
            <a:normAutofit/>
          </a:bodyPr>
          <a:lstStyle/>
          <a:p>
            <a:r>
              <a:rPr lang="en-GB" dirty="0">
                <a:solidFill>
                  <a:srgbClr val="0070C0"/>
                </a:solidFill>
              </a:rPr>
              <a:t>Empty all your pockets – any paperwork found could result in a penalty </a:t>
            </a:r>
          </a:p>
          <a:p>
            <a:r>
              <a:rPr lang="en-GB" dirty="0">
                <a:solidFill>
                  <a:srgbClr val="0070C0"/>
                </a:solidFill>
              </a:rPr>
              <a:t>Remove any charity bands from your wrist</a:t>
            </a:r>
          </a:p>
          <a:p>
            <a:r>
              <a:rPr lang="en-GB" dirty="0">
                <a:solidFill>
                  <a:srgbClr val="0070C0"/>
                </a:solidFill>
              </a:rPr>
              <a:t>Remove your watch and put it into your bag: watches on your person in an exam room will result in a </a:t>
            </a:r>
            <a:r>
              <a:rPr lang="en-GB" b="1" dirty="0">
                <a:solidFill>
                  <a:srgbClr val="FF0000"/>
                </a:solidFill>
              </a:rPr>
              <a:t>ZERO</a:t>
            </a:r>
            <a:r>
              <a:rPr lang="en-GB" dirty="0">
                <a:solidFill>
                  <a:srgbClr val="0070C0"/>
                </a:solidFill>
              </a:rPr>
              <a:t> mark</a:t>
            </a:r>
          </a:p>
          <a:p>
            <a:r>
              <a:rPr lang="en-GB" dirty="0">
                <a:solidFill>
                  <a:srgbClr val="0070C0"/>
                </a:solidFill>
              </a:rPr>
              <a:t>Ensure you do not have your </a:t>
            </a:r>
            <a:r>
              <a:rPr lang="en-GB" b="1" i="1" dirty="0">
                <a:solidFill>
                  <a:srgbClr val="0070C0"/>
                </a:solidFill>
              </a:rPr>
              <a:t>mobile phone or other electronic devices </a:t>
            </a:r>
            <a:r>
              <a:rPr lang="en-GB" dirty="0">
                <a:solidFill>
                  <a:srgbClr val="0070C0"/>
                </a:solidFill>
              </a:rPr>
              <a:t>on your </a:t>
            </a:r>
            <a:r>
              <a:rPr lang="en-GB" dirty="0" smtClean="0">
                <a:solidFill>
                  <a:srgbClr val="0070C0"/>
                </a:solidFill>
              </a:rPr>
              <a:t>person ; devices that are </a:t>
            </a:r>
            <a:r>
              <a:rPr lang="en-GB" dirty="0">
                <a:solidFill>
                  <a:srgbClr val="0070C0"/>
                </a:solidFill>
              </a:rPr>
              <a:t>switched off </a:t>
            </a:r>
            <a:r>
              <a:rPr lang="en-GB" dirty="0" smtClean="0">
                <a:solidFill>
                  <a:srgbClr val="0070C0"/>
                </a:solidFill>
              </a:rPr>
              <a:t>will </a:t>
            </a:r>
            <a:r>
              <a:rPr lang="en-GB" b="1" dirty="0" smtClean="0">
                <a:solidFill>
                  <a:srgbClr val="FF0000"/>
                </a:solidFill>
              </a:rPr>
              <a:t>still</a:t>
            </a:r>
            <a:r>
              <a:rPr lang="en-GB" dirty="0" smtClean="0">
                <a:solidFill>
                  <a:srgbClr val="0070C0"/>
                </a:solidFill>
              </a:rPr>
              <a:t> result </a:t>
            </a:r>
            <a:r>
              <a:rPr lang="en-GB" dirty="0">
                <a:solidFill>
                  <a:srgbClr val="0070C0"/>
                </a:solidFill>
              </a:rPr>
              <a:t>in </a:t>
            </a:r>
            <a:r>
              <a:rPr lang="en-GB" b="1" dirty="0">
                <a:solidFill>
                  <a:srgbClr val="FF0000"/>
                </a:solidFill>
              </a:rPr>
              <a:t>ZERO</a:t>
            </a:r>
            <a:r>
              <a:rPr lang="en-GB" b="1" dirty="0">
                <a:solidFill>
                  <a:srgbClr val="0070C0"/>
                </a:solidFill>
              </a:rPr>
              <a:t> </a:t>
            </a:r>
            <a:r>
              <a:rPr lang="en-GB" dirty="0">
                <a:solidFill>
                  <a:srgbClr val="0070C0"/>
                </a:solidFill>
              </a:rPr>
              <a:t>marks</a:t>
            </a:r>
          </a:p>
          <a:p>
            <a:r>
              <a:rPr lang="en-GB" dirty="0">
                <a:solidFill>
                  <a:srgbClr val="0070C0"/>
                </a:solidFill>
              </a:rPr>
              <a:t>Have all equipment for the exam ready in a clear pencil case</a:t>
            </a:r>
          </a:p>
          <a:p>
            <a:r>
              <a:rPr lang="en-GB" dirty="0">
                <a:solidFill>
                  <a:srgbClr val="0070C0"/>
                </a:solidFill>
              </a:rPr>
              <a:t>Check you have your ID card</a:t>
            </a:r>
          </a:p>
          <a:p>
            <a:r>
              <a:rPr lang="en-GB" dirty="0">
                <a:solidFill>
                  <a:srgbClr val="0070C0"/>
                </a:solidFill>
              </a:rPr>
              <a:t>Line up ready outside the exam room </a:t>
            </a:r>
          </a:p>
          <a:p>
            <a:r>
              <a:rPr lang="en-GB" dirty="0">
                <a:solidFill>
                  <a:srgbClr val="0070C0"/>
                </a:solidFill>
              </a:rPr>
              <a:t>Remove any labels from your water bottle</a:t>
            </a:r>
          </a:p>
          <a:p>
            <a:endParaRPr lang="en-GB" dirty="0"/>
          </a:p>
        </p:txBody>
      </p:sp>
    </p:spTree>
    <p:extLst>
      <p:ext uri="{BB962C8B-B14F-4D97-AF65-F5344CB8AC3E}">
        <p14:creationId xmlns:p14="http://schemas.microsoft.com/office/powerpoint/2010/main" val="2494051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4255" y="731599"/>
            <a:ext cx="8761413" cy="706964"/>
          </a:xfrm>
        </p:spPr>
        <p:txBody>
          <a:bodyPr/>
          <a:lstStyle/>
          <a:p>
            <a:r>
              <a:rPr lang="en-GB" dirty="0"/>
              <a:t>Exam room posters</a:t>
            </a:r>
          </a:p>
        </p:txBody>
      </p:sp>
      <p:sp>
        <p:nvSpPr>
          <p:cNvPr id="3" name="Content Placeholder 2"/>
          <p:cNvSpPr>
            <a:spLocks noGrp="1"/>
          </p:cNvSpPr>
          <p:nvPr>
            <p:ph idx="1"/>
          </p:nvPr>
        </p:nvSpPr>
        <p:spPr>
          <a:xfrm>
            <a:off x="4621920" y="2319251"/>
            <a:ext cx="3350031" cy="4174607"/>
          </a:xfrm>
        </p:spPr>
        <p:txBody>
          <a:bodyPr>
            <a:normAutofit/>
          </a:bodyPr>
          <a:lstStyle/>
          <a:p>
            <a:r>
              <a:rPr lang="en-GB" sz="1600" dirty="0">
                <a:solidFill>
                  <a:srgbClr val="0070C0"/>
                </a:solidFill>
              </a:rPr>
              <a:t>These posters will be displayed outside every exam room</a:t>
            </a:r>
          </a:p>
          <a:p>
            <a:r>
              <a:rPr lang="en-GB" sz="1600" dirty="0">
                <a:solidFill>
                  <a:srgbClr val="0070C0"/>
                </a:solidFill>
              </a:rPr>
              <a:t>It is a requirement of The JCQ for all students to have read and be aware of these posters and adhere to them</a:t>
            </a:r>
          </a:p>
          <a:p>
            <a:r>
              <a:rPr lang="en-GB" sz="1600" dirty="0">
                <a:solidFill>
                  <a:srgbClr val="0070C0"/>
                </a:solidFill>
              </a:rPr>
              <a:t>If any of the rules on the posters aren’t adhered to this could result in a </a:t>
            </a:r>
            <a:r>
              <a:rPr lang="en-GB" sz="1600" dirty="0">
                <a:solidFill>
                  <a:srgbClr val="FF0000"/>
                </a:solidFill>
              </a:rPr>
              <a:t>zero result </a:t>
            </a:r>
            <a:r>
              <a:rPr lang="en-GB" sz="1600" dirty="0">
                <a:solidFill>
                  <a:srgbClr val="0070C0"/>
                </a:solidFill>
              </a:rPr>
              <a:t>in both internal and external exams</a:t>
            </a:r>
          </a:p>
          <a:p>
            <a:endParaRPr lang="en-GB" dirty="0">
              <a:solidFill>
                <a:srgbClr val="0070C0"/>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295702328"/>
              </p:ext>
            </p:extLst>
          </p:nvPr>
        </p:nvGraphicFramePr>
        <p:xfrm>
          <a:off x="533334" y="1347297"/>
          <a:ext cx="3829050" cy="5418138"/>
        </p:xfrm>
        <a:graphic>
          <a:graphicData uri="http://schemas.openxmlformats.org/presentationml/2006/ole">
            <mc:AlternateContent xmlns:mc="http://schemas.openxmlformats.org/markup-compatibility/2006">
              <mc:Choice xmlns:v="urn:schemas-microsoft-com:vml" Requires="v">
                <p:oleObj spid="_x0000_s1028" name="Acrobat Document" r:id="rId3" imgW="5667120" imgH="8019903" progId="Acrobat.Document.DC">
                  <p:embed/>
                </p:oleObj>
              </mc:Choice>
              <mc:Fallback>
                <p:oleObj name="Acrobat Document" r:id="rId3" imgW="5667120" imgH="8019903" progId="Acrobat.Document.DC">
                  <p:embed/>
                  <p:pic>
                    <p:nvPicPr>
                      <p:cNvPr id="0" name=""/>
                      <p:cNvPicPr/>
                      <p:nvPr/>
                    </p:nvPicPr>
                    <p:blipFill>
                      <a:blip r:embed="rId4"/>
                      <a:stretch>
                        <a:fillRect/>
                      </a:stretch>
                    </p:blipFill>
                    <p:spPr>
                      <a:xfrm>
                        <a:off x="533334" y="1347297"/>
                        <a:ext cx="3829050" cy="5418138"/>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504346309"/>
              </p:ext>
            </p:extLst>
          </p:nvPr>
        </p:nvGraphicFramePr>
        <p:xfrm>
          <a:off x="7842064" y="1255857"/>
          <a:ext cx="3829050" cy="5418138"/>
        </p:xfrm>
        <a:graphic>
          <a:graphicData uri="http://schemas.openxmlformats.org/presentationml/2006/ole">
            <mc:AlternateContent xmlns:mc="http://schemas.openxmlformats.org/markup-compatibility/2006">
              <mc:Choice xmlns:v="urn:schemas-microsoft-com:vml" Requires="v">
                <p:oleObj spid="_x0000_s1029" name="Acrobat Document" r:id="rId5" imgW="5667120" imgH="8019903" progId="Acrobat.Document.DC">
                  <p:embed/>
                </p:oleObj>
              </mc:Choice>
              <mc:Fallback>
                <p:oleObj name="Acrobat Document" r:id="rId5" imgW="5667120" imgH="8019903" progId="Acrobat.Document.DC">
                  <p:embed/>
                  <p:pic>
                    <p:nvPicPr>
                      <p:cNvPr id="0" name=""/>
                      <p:cNvPicPr/>
                      <p:nvPr/>
                    </p:nvPicPr>
                    <p:blipFill>
                      <a:blip r:embed="rId6"/>
                      <a:stretch>
                        <a:fillRect/>
                      </a:stretch>
                    </p:blipFill>
                    <p:spPr>
                      <a:xfrm>
                        <a:off x="7842064" y="1255857"/>
                        <a:ext cx="3829050" cy="5418138"/>
                      </a:xfrm>
                      <a:prstGeom prst="rect">
                        <a:avLst/>
                      </a:prstGeom>
                    </p:spPr>
                  </p:pic>
                </p:oleObj>
              </mc:Fallback>
            </mc:AlternateContent>
          </a:graphicData>
        </a:graphic>
      </p:graphicFrame>
    </p:spTree>
    <p:extLst>
      <p:ext uri="{BB962C8B-B14F-4D97-AF65-F5344CB8AC3E}">
        <p14:creationId xmlns:p14="http://schemas.microsoft.com/office/powerpoint/2010/main" val="4117131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8575" y="699348"/>
            <a:ext cx="8761413" cy="706964"/>
          </a:xfrm>
        </p:spPr>
        <p:txBody>
          <a:bodyPr/>
          <a:lstStyle/>
          <a:p>
            <a:r>
              <a:rPr lang="en-GB" dirty="0"/>
              <a:t>Equipment </a:t>
            </a:r>
          </a:p>
        </p:txBody>
      </p:sp>
      <p:sp>
        <p:nvSpPr>
          <p:cNvPr id="3" name="Content Placeholder 2"/>
          <p:cNvSpPr>
            <a:spLocks noGrp="1"/>
          </p:cNvSpPr>
          <p:nvPr>
            <p:ph idx="1"/>
          </p:nvPr>
        </p:nvSpPr>
        <p:spPr>
          <a:xfrm>
            <a:off x="585453" y="2194561"/>
            <a:ext cx="10737668" cy="4275116"/>
          </a:xfrm>
        </p:spPr>
        <p:txBody>
          <a:bodyPr>
            <a:normAutofit lnSpcReduction="10000"/>
          </a:bodyPr>
          <a:lstStyle/>
          <a:p>
            <a:r>
              <a:rPr lang="en-GB" dirty="0">
                <a:solidFill>
                  <a:srgbClr val="0070C0"/>
                </a:solidFill>
              </a:rPr>
              <a:t>Students need to ensure they have the correct equipment for all exams</a:t>
            </a:r>
          </a:p>
          <a:p>
            <a:r>
              <a:rPr lang="en-GB" b="1" dirty="0">
                <a:solidFill>
                  <a:srgbClr val="0070C0"/>
                </a:solidFill>
              </a:rPr>
              <a:t>Please inform an invigilator if you have forgotten any equipment</a:t>
            </a:r>
          </a:p>
          <a:p>
            <a:r>
              <a:rPr lang="en-GB" dirty="0">
                <a:solidFill>
                  <a:srgbClr val="0070C0"/>
                </a:solidFill>
              </a:rPr>
              <a:t>Only a </a:t>
            </a:r>
            <a:r>
              <a:rPr lang="en-GB" b="1" dirty="0">
                <a:solidFill>
                  <a:srgbClr val="0070C0"/>
                </a:solidFill>
              </a:rPr>
              <a:t>standard black biro </a:t>
            </a:r>
            <a:r>
              <a:rPr lang="en-GB" dirty="0">
                <a:solidFill>
                  <a:srgbClr val="0070C0"/>
                </a:solidFill>
              </a:rPr>
              <a:t>can be used, and amendments should be crossed through</a:t>
            </a:r>
          </a:p>
          <a:p>
            <a:r>
              <a:rPr lang="en-GB" dirty="0">
                <a:solidFill>
                  <a:srgbClr val="0070C0"/>
                </a:solidFill>
              </a:rPr>
              <a:t>Highlighters can be used for questions only</a:t>
            </a:r>
          </a:p>
          <a:p>
            <a:r>
              <a:rPr lang="en-GB" dirty="0">
                <a:solidFill>
                  <a:srgbClr val="0070C0"/>
                </a:solidFill>
              </a:rPr>
              <a:t>If you have a calculator with a sleeve, you must leave this in your bag outside the exam room</a:t>
            </a:r>
          </a:p>
          <a:p>
            <a:r>
              <a:rPr lang="en-GB" dirty="0">
                <a:solidFill>
                  <a:srgbClr val="0070C0"/>
                </a:solidFill>
              </a:rPr>
              <a:t>Students may only take the following items into an exam room:</a:t>
            </a:r>
          </a:p>
          <a:p>
            <a:pPr lvl="5"/>
            <a:r>
              <a:rPr lang="en-GB" sz="1600" dirty="0">
                <a:solidFill>
                  <a:srgbClr val="0070C0"/>
                </a:solidFill>
              </a:rPr>
              <a:t>Clear pencil case with exams stationary and individual items – if you do not have all the equipment required you can purchase these from the LRC or the Maths department</a:t>
            </a:r>
          </a:p>
          <a:p>
            <a:pPr lvl="5"/>
            <a:r>
              <a:rPr lang="en-GB" sz="1600" dirty="0">
                <a:solidFill>
                  <a:srgbClr val="0070C0"/>
                </a:solidFill>
              </a:rPr>
              <a:t>clear plastic water bottle with label removed – </a:t>
            </a:r>
            <a:r>
              <a:rPr lang="en-GB" sz="1600" b="1" dirty="0">
                <a:solidFill>
                  <a:srgbClr val="0070C0"/>
                </a:solidFill>
              </a:rPr>
              <a:t>ONLY FILLED WITH WATER</a:t>
            </a:r>
          </a:p>
          <a:p>
            <a:r>
              <a:rPr lang="en-GB" dirty="0">
                <a:solidFill>
                  <a:srgbClr val="0070C0"/>
                </a:solidFill>
              </a:rPr>
              <a:t>If you have an exam which requires headphones these will be provided</a:t>
            </a:r>
          </a:p>
        </p:txBody>
      </p:sp>
    </p:spTree>
    <p:extLst>
      <p:ext uri="{BB962C8B-B14F-4D97-AF65-F5344CB8AC3E}">
        <p14:creationId xmlns:p14="http://schemas.microsoft.com/office/powerpoint/2010/main" val="3013634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065" y="699348"/>
            <a:ext cx="8761413" cy="706964"/>
          </a:xfrm>
        </p:spPr>
        <p:txBody>
          <a:bodyPr/>
          <a:lstStyle/>
          <a:p>
            <a:r>
              <a:rPr lang="en-GB" dirty="0"/>
              <a:t>Exam room expectations </a:t>
            </a:r>
          </a:p>
        </p:txBody>
      </p:sp>
      <p:sp>
        <p:nvSpPr>
          <p:cNvPr id="3" name="Content Placeholder 2"/>
          <p:cNvSpPr>
            <a:spLocks noGrp="1"/>
          </p:cNvSpPr>
          <p:nvPr>
            <p:ph idx="1"/>
          </p:nvPr>
        </p:nvSpPr>
        <p:spPr>
          <a:xfrm>
            <a:off x="340822" y="2294313"/>
            <a:ext cx="11258995" cy="4364181"/>
          </a:xfrm>
        </p:spPr>
        <p:txBody>
          <a:bodyPr>
            <a:normAutofit/>
          </a:bodyPr>
          <a:lstStyle/>
          <a:p>
            <a:r>
              <a:rPr lang="en-GB" dirty="0">
                <a:solidFill>
                  <a:srgbClr val="0070C0"/>
                </a:solidFill>
              </a:rPr>
              <a:t>Exam regulations must be adhered to from the minute you enter the exam room until you leave</a:t>
            </a:r>
          </a:p>
          <a:p>
            <a:r>
              <a:rPr lang="en-GB" dirty="0">
                <a:solidFill>
                  <a:srgbClr val="0070C0"/>
                </a:solidFill>
              </a:rPr>
              <a:t>Once in the room no student is allowed to speak to any other students</a:t>
            </a:r>
          </a:p>
          <a:p>
            <a:r>
              <a:rPr lang="en-GB" dirty="0">
                <a:solidFill>
                  <a:srgbClr val="0070C0"/>
                </a:solidFill>
              </a:rPr>
              <a:t>All students must always face forward and have their ID card on their exam desk</a:t>
            </a:r>
          </a:p>
          <a:p>
            <a:r>
              <a:rPr lang="en-GB" dirty="0">
                <a:solidFill>
                  <a:srgbClr val="0070C0"/>
                </a:solidFill>
              </a:rPr>
              <a:t>If you require anything during an exam you must raise your hand, and an invigilator will assist you</a:t>
            </a:r>
          </a:p>
          <a:p>
            <a:r>
              <a:rPr lang="en-GB" dirty="0">
                <a:solidFill>
                  <a:srgbClr val="0070C0"/>
                </a:solidFill>
              </a:rPr>
              <a:t>Do not call out during an exam and if spoken </a:t>
            </a:r>
            <a:r>
              <a:rPr lang="en-GB" dirty="0" smtClean="0">
                <a:solidFill>
                  <a:srgbClr val="0070C0"/>
                </a:solidFill>
              </a:rPr>
              <a:t>to, </a:t>
            </a:r>
            <a:r>
              <a:rPr lang="en-GB" dirty="0">
                <a:solidFill>
                  <a:srgbClr val="0070C0"/>
                </a:solidFill>
              </a:rPr>
              <a:t>ensure you whisper in response</a:t>
            </a:r>
          </a:p>
          <a:p>
            <a:r>
              <a:rPr lang="en-GB" dirty="0">
                <a:solidFill>
                  <a:srgbClr val="0070C0"/>
                </a:solidFill>
              </a:rPr>
              <a:t>If you have an issue in an exam you must speak to an invigilator at the time as once the exam has finished the issue may not be resolvable</a:t>
            </a:r>
          </a:p>
          <a:p>
            <a:r>
              <a:rPr lang="en-GB" dirty="0">
                <a:solidFill>
                  <a:srgbClr val="0070C0"/>
                </a:solidFill>
              </a:rPr>
              <a:t>To ensure all students can focus during an exam please be mindful of other students </a:t>
            </a:r>
            <a:r>
              <a:rPr lang="en-GB" dirty="0" smtClean="0">
                <a:solidFill>
                  <a:srgbClr val="0070C0"/>
                </a:solidFill>
              </a:rPr>
              <a:t>around you</a:t>
            </a:r>
            <a:endParaRPr lang="en-GB" dirty="0">
              <a:solidFill>
                <a:srgbClr val="0070C0"/>
              </a:solidFill>
            </a:endParaRPr>
          </a:p>
          <a:p>
            <a:endParaRPr lang="en-GB" dirty="0">
              <a:solidFill>
                <a:srgbClr val="0070C0"/>
              </a:solidFill>
            </a:endParaRPr>
          </a:p>
        </p:txBody>
      </p:sp>
    </p:spTree>
    <p:extLst>
      <p:ext uri="{BB962C8B-B14F-4D97-AF65-F5344CB8AC3E}">
        <p14:creationId xmlns:p14="http://schemas.microsoft.com/office/powerpoint/2010/main" val="3282646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Candidates' responsibility</a:t>
            </a:r>
          </a:p>
        </p:txBody>
      </p:sp>
      <p:sp>
        <p:nvSpPr>
          <p:cNvPr id="3" name="Content Placeholder 2"/>
          <p:cNvSpPr>
            <a:spLocks noGrp="1"/>
          </p:cNvSpPr>
          <p:nvPr>
            <p:ph idx="1"/>
          </p:nvPr>
        </p:nvSpPr>
        <p:spPr>
          <a:xfrm>
            <a:off x="378823" y="2603498"/>
            <a:ext cx="11456125" cy="3954056"/>
          </a:xfrm>
        </p:spPr>
        <p:txBody>
          <a:bodyPr>
            <a:normAutofit/>
          </a:bodyPr>
          <a:lstStyle/>
          <a:p>
            <a:r>
              <a:rPr lang="en-GB" dirty="0">
                <a:solidFill>
                  <a:srgbClr val="0070C0"/>
                </a:solidFill>
              </a:rPr>
              <a:t>Arrive at least 10 -15 minutes before your exam is due to start</a:t>
            </a:r>
          </a:p>
          <a:p>
            <a:r>
              <a:rPr lang="en-GB" dirty="0">
                <a:solidFill>
                  <a:srgbClr val="0070C0"/>
                </a:solidFill>
              </a:rPr>
              <a:t>Be aware of your seat number and line up accordingly</a:t>
            </a:r>
          </a:p>
          <a:p>
            <a:r>
              <a:rPr lang="en-GB" dirty="0">
                <a:solidFill>
                  <a:srgbClr val="0070C0"/>
                </a:solidFill>
              </a:rPr>
              <a:t>Take your seat once directed and always face forward</a:t>
            </a:r>
          </a:p>
          <a:p>
            <a:r>
              <a:rPr lang="en-GB" dirty="0">
                <a:solidFill>
                  <a:srgbClr val="FF0000"/>
                </a:solidFill>
              </a:rPr>
              <a:t>Students must not complete the front of the paper before told to do so </a:t>
            </a:r>
          </a:p>
          <a:p>
            <a:r>
              <a:rPr lang="en-GB" dirty="0">
                <a:solidFill>
                  <a:srgbClr val="0070C0"/>
                </a:solidFill>
              </a:rPr>
              <a:t>Check the details on the front of your exam paper are correct before starting the exam </a:t>
            </a:r>
          </a:p>
          <a:p>
            <a:r>
              <a:rPr lang="en-GB" dirty="0">
                <a:solidFill>
                  <a:srgbClr val="0070C0"/>
                </a:solidFill>
              </a:rPr>
              <a:t>You must stop writing as soon as the exam ends, you cannot finish a sentence </a:t>
            </a:r>
          </a:p>
        </p:txBody>
      </p:sp>
    </p:spTree>
    <p:extLst>
      <p:ext uri="{BB962C8B-B14F-4D97-AF65-F5344CB8AC3E}">
        <p14:creationId xmlns:p14="http://schemas.microsoft.com/office/powerpoint/2010/main" val="36318429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Ion Boardroom</Template>
  <TotalTime>1435</TotalTime>
  <Words>973</Words>
  <Application>Microsoft Office PowerPoint</Application>
  <PresentationFormat>Widescreen</PresentationFormat>
  <Paragraphs>70</Paragraphs>
  <Slides>12</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7" baseType="lpstr">
      <vt:lpstr>Arial</vt:lpstr>
      <vt:lpstr>Century Gothic</vt:lpstr>
      <vt:lpstr>Wingdings 3</vt:lpstr>
      <vt:lpstr>Ion Boardroom</vt:lpstr>
      <vt:lpstr>Adobe Acrobat Document</vt:lpstr>
      <vt:lpstr>PRINCE HENRY’S HIGH SCHOOL INTERNAL EXAMS </vt:lpstr>
      <vt:lpstr>What you need to know…</vt:lpstr>
      <vt:lpstr>ID cards </vt:lpstr>
      <vt:lpstr>Bag Store </vt:lpstr>
      <vt:lpstr>Before you go into your exam</vt:lpstr>
      <vt:lpstr>Exam room posters</vt:lpstr>
      <vt:lpstr>Equipment </vt:lpstr>
      <vt:lpstr>Exam room expectations </vt:lpstr>
      <vt:lpstr>Candidates' responsibility</vt:lpstr>
      <vt:lpstr>Access Arrangements</vt:lpstr>
      <vt:lpstr>Fire alarm or bomb threat</vt:lpstr>
      <vt:lpstr>YOU’VE GOT THIS!! </vt:lpstr>
    </vt:vector>
  </TitlesOfParts>
  <Company>RM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PRINCE HENRY’S HIGH SCHOOL INTERNAL EXAMS</dc:title>
  <dc:creator>Mrs M Wall</dc:creator>
  <cp:lastModifiedBy>Mrs H Green</cp:lastModifiedBy>
  <cp:revision>75</cp:revision>
  <dcterms:created xsi:type="dcterms:W3CDTF">2019-03-26T20:19:31Z</dcterms:created>
  <dcterms:modified xsi:type="dcterms:W3CDTF">2025-09-24T11:12:16Z</dcterms:modified>
</cp:coreProperties>
</file>