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00" d="100"/>
          <a:sy n="100" d="100"/>
        </p:scale>
        <p:origin x="1548" y="-3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wm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66" Type="http://schemas.openxmlformats.org/officeDocument/2006/relationships/hyperlink" Target="http://www.pngall.com/bass-guitar-png" TargetMode="Externa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51637" y="7886873"/>
            <a:ext cx="1359291" cy="5065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The Instruments of the Orchestra –Brass instruments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67344" y="1330698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2352161" y="-91052"/>
            <a:ext cx="178391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Music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277219" y="838599"/>
            <a:ext cx="3886878" cy="13542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A Levels	T Levels	Apprenticeships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 </a:t>
            </a:r>
            <a:r>
              <a:rPr lang="en-GB" sz="1600" dirty="0" smtClean="0">
                <a:solidFill>
                  <a:schemeClr val="bg1"/>
                </a:solidFill>
              </a:rPr>
              <a:t>:  </a:t>
            </a:r>
            <a:r>
              <a:rPr lang="en-GB" sz="1000" dirty="0" smtClean="0">
                <a:solidFill>
                  <a:schemeClr val="bg1"/>
                </a:solidFill>
              </a:rPr>
              <a:t>Solo, Group Musician, Composer, Music Producer, Music Therapist, Private - Secondary School Music teacher, Sound </a:t>
            </a:r>
            <a:r>
              <a:rPr lang="en-GB" sz="1000" dirty="0">
                <a:solidFill>
                  <a:schemeClr val="bg1"/>
                </a:solidFill>
              </a:rPr>
              <a:t>D</a:t>
            </a:r>
            <a:r>
              <a:rPr lang="en-GB" sz="1000" dirty="0" smtClean="0">
                <a:solidFill>
                  <a:schemeClr val="bg1"/>
                </a:solidFill>
              </a:rPr>
              <a:t>esigner, Sound </a:t>
            </a:r>
            <a:r>
              <a:rPr lang="en-GB" sz="1000" dirty="0">
                <a:solidFill>
                  <a:schemeClr val="bg1"/>
                </a:solidFill>
              </a:rPr>
              <a:t>E</a:t>
            </a:r>
            <a:r>
              <a:rPr lang="en-GB" sz="1000" dirty="0" smtClean="0">
                <a:solidFill>
                  <a:schemeClr val="bg1"/>
                </a:solidFill>
              </a:rPr>
              <a:t>ngineer, Sound </a:t>
            </a:r>
            <a:r>
              <a:rPr lang="en-GB" sz="1000" dirty="0">
                <a:solidFill>
                  <a:schemeClr val="bg1"/>
                </a:solidFill>
              </a:rPr>
              <a:t>T</a:t>
            </a:r>
            <a:r>
              <a:rPr lang="en-GB" sz="1000" dirty="0" smtClean="0">
                <a:solidFill>
                  <a:schemeClr val="bg1"/>
                </a:solidFill>
              </a:rPr>
              <a:t>echnician, Broadcaster, DJ, Film and Video designer &amp; Producer, </a:t>
            </a:r>
            <a:r>
              <a:rPr lang="en-GB" sz="1000" dirty="0">
                <a:solidFill>
                  <a:schemeClr val="bg1"/>
                </a:solidFill>
              </a:rPr>
              <a:t>S</a:t>
            </a:r>
            <a:r>
              <a:rPr lang="en-GB" sz="1000" dirty="0" smtClean="0">
                <a:solidFill>
                  <a:schemeClr val="bg1"/>
                </a:solidFill>
              </a:rPr>
              <a:t>pecial </a:t>
            </a:r>
            <a:r>
              <a:rPr lang="en-GB" sz="1000" dirty="0">
                <a:solidFill>
                  <a:schemeClr val="bg1"/>
                </a:solidFill>
              </a:rPr>
              <a:t>E</a:t>
            </a:r>
            <a:r>
              <a:rPr lang="en-GB" sz="1000" dirty="0" smtClean="0">
                <a:solidFill>
                  <a:schemeClr val="bg1"/>
                </a:solidFill>
              </a:rPr>
              <a:t>ffects </a:t>
            </a:r>
            <a:r>
              <a:rPr lang="en-GB" sz="1000" dirty="0">
                <a:solidFill>
                  <a:schemeClr val="bg1"/>
                </a:solidFill>
              </a:rPr>
              <a:t>T</a:t>
            </a:r>
            <a:r>
              <a:rPr lang="en-GB" sz="1000" dirty="0" smtClean="0">
                <a:solidFill>
                  <a:schemeClr val="bg1"/>
                </a:solidFill>
              </a:rPr>
              <a:t>echnician, Arts Administrator, Broadcast Engineer, Radio Producer -Presenter, Talent Agent, Events Management, Choreographer  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08315" y="6034125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TextBox 319"/>
          <p:cNvSpPr txBox="1"/>
          <p:nvPr/>
        </p:nvSpPr>
        <p:spPr>
          <a:xfrm>
            <a:off x="2733967" y="9186206"/>
            <a:ext cx="265937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dirty="0" smtClean="0"/>
              <a:t> Year 6-8 –Reading Music, pitch and rhythm, keyboard skills, programme music, structure and instrumental sounds, world music, jazz and ragtime, film music , them and variations</a:t>
            </a:r>
            <a:endParaRPr lang="en-US" sz="800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764399" y="8860044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6-8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98089" y="5815556"/>
            <a:ext cx="2019014" cy="4611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Autumn Term – </a:t>
            </a:r>
            <a:r>
              <a:rPr lang="en-US" sz="1000" dirty="0" smtClean="0">
                <a:solidFill>
                  <a:schemeClr val="tx1"/>
                </a:solidFill>
              </a:rPr>
              <a:t>1st half</a:t>
            </a:r>
            <a:r>
              <a:rPr lang="en-US" sz="1000" b="1" dirty="0" smtClean="0">
                <a:solidFill>
                  <a:schemeClr val="tx1"/>
                </a:solidFill>
              </a:rPr>
              <a:t>.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376515" y="6631008"/>
            <a:ext cx="1736145" cy="1829408"/>
          </a:xfrm>
          <a:prstGeom prst="blockArc">
            <a:avLst>
              <a:gd name="adj1" fmla="val 10795037"/>
              <a:gd name="adj2" fmla="val 156513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The piano –chords and melody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768127" y="5619043"/>
            <a:ext cx="1360052" cy="1746550"/>
          </a:xfrm>
          <a:prstGeom prst="blockArc">
            <a:avLst>
              <a:gd name="adj1" fmla="val 10598340"/>
              <a:gd name="adj2" fmla="val 188323"/>
              <a:gd name="adj3" fmla="val 3189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99565" y="594385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8094" y="5816789"/>
            <a:ext cx="1919393" cy="478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Autumn </a:t>
            </a:r>
            <a:r>
              <a:rPr lang="en-US" sz="1000" b="1" dirty="0" smtClean="0">
                <a:solidFill>
                  <a:schemeClr val="tx1"/>
                </a:solidFill>
              </a:rPr>
              <a:t>Term </a:t>
            </a:r>
            <a:r>
              <a:rPr lang="en-US" sz="900" b="1" dirty="0" smtClean="0">
                <a:solidFill>
                  <a:schemeClr val="tx1"/>
                </a:solidFill>
              </a:rPr>
              <a:t>– </a:t>
            </a:r>
            <a:r>
              <a:rPr lang="en-US" sz="900" dirty="0" smtClean="0">
                <a:solidFill>
                  <a:schemeClr val="tx1"/>
                </a:solidFill>
              </a:rPr>
              <a:t>2nd half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356058" y="4498770"/>
            <a:ext cx="1696661" cy="1871198"/>
          </a:xfrm>
          <a:prstGeom prst="blockArc">
            <a:avLst>
              <a:gd name="adj1" fmla="val 10786192"/>
              <a:gd name="adj2" fmla="val 190447"/>
              <a:gd name="adj3" fmla="val 2743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Spring Term –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  <a:r>
              <a:rPr lang="en-US" sz="1000" dirty="0" smtClean="0">
                <a:solidFill>
                  <a:schemeClr val="tx1"/>
                </a:solidFill>
              </a:rPr>
              <a:t>1st half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4" y="4610397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  Spring Term -  </a:t>
            </a:r>
            <a:r>
              <a:rPr lang="en-US" sz="1000" dirty="0" smtClean="0">
                <a:solidFill>
                  <a:schemeClr val="tx1"/>
                </a:solidFill>
              </a:rPr>
              <a:t>2</a:t>
            </a:r>
            <a:r>
              <a:rPr lang="en-US" sz="1000" baseline="30000" dirty="0" smtClean="0">
                <a:solidFill>
                  <a:schemeClr val="tx1"/>
                </a:solidFill>
              </a:rPr>
              <a:t>nd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0885" y="4600183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Term – </a:t>
            </a:r>
            <a:r>
              <a:rPr lang="en-US" sz="1000" dirty="0" smtClean="0">
                <a:solidFill>
                  <a:schemeClr val="tx1"/>
                </a:solidFill>
              </a:rPr>
              <a:t>1</a:t>
            </a:r>
            <a:r>
              <a:rPr lang="en-US" sz="1000" baseline="30000" dirty="0" smtClean="0">
                <a:solidFill>
                  <a:schemeClr val="tx1"/>
                </a:solidFill>
              </a:rPr>
              <a:t>st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r>
              <a:rPr lang="en-US" sz="1000" b="1" dirty="0" smtClean="0">
                <a:solidFill>
                  <a:schemeClr val="tx1"/>
                </a:solidFill>
              </a:rPr>
              <a:t> 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44847" y="4610397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half -</a:t>
            </a:r>
            <a:r>
              <a:rPr lang="en-US" sz="1000" dirty="0" smtClean="0">
                <a:solidFill>
                  <a:schemeClr val="tx1"/>
                </a:solidFill>
              </a:rPr>
              <a:t>2</a:t>
            </a:r>
            <a:r>
              <a:rPr lang="en-US" sz="1000" baseline="30000" dirty="0" smtClean="0">
                <a:solidFill>
                  <a:schemeClr val="tx1"/>
                </a:solidFill>
              </a:rPr>
              <a:t>nd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47028" y="3404866"/>
            <a:ext cx="1503560" cy="1732059"/>
          </a:xfrm>
          <a:prstGeom prst="blockArc">
            <a:avLst>
              <a:gd name="adj1" fmla="val 10694006"/>
              <a:gd name="adj2" fmla="val 21493535"/>
              <a:gd name="adj3" fmla="val 2822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19273" y="369744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3512722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000" b="1" dirty="0" smtClean="0">
                <a:solidFill>
                  <a:schemeClr val="tx1"/>
                </a:solidFill>
              </a:rPr>
              <a:t>Autumn Term -</a:t>
            </a:r>
            <a:r>
              <a:rPr lang="en-US" sz="1000" dirty="0" smtClean="0">
                <a:solidFill>
                  <a:schemeClr val="tx1"/>
                </a:solidFill>
              </a:rPr>
              <a:t>1</a:t>
            </a:r>
            <a:r>
              <a:rPr lang="en-US" sz="1000" baseline="30000" dirty="0" smtClean="0">
                <a:solidFill>
                  <a:schemeClr val="tx1"/>
                </a:solidFill>
              </a:rPr>
              <a:t>st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4356" y="3499459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Autumn Term – </a:t>
            </a:r>
            <a:r>
              <a:rPr lang="en-US" sz="1000" dirty="0" smtClean="0">
                <a:solidFill>
                  <a:schemeClr val="tx1"/>
                </a:solidFill>
              </a:rPr>
              <a:t>2</a:t>
            </a:r>
            <a:r>
              <a:rPr lang="en-US" sz="1000" baseline="30000" dirty="0" smtClean="0">
                <a:solidFill>
                  <a:schemeClr val="tx1"/>
                </a:solidFill>
              </a:rPr>
              <a:t>nd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3510305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Spring Term – </a:t>
            </a:r>
            <a:r>
              <a:rPr lang="en-US" sz="1000" dirty="0" smtClean="0">
                <a:solidFill>
                  <a:schemeClr val="tx1"/>
                </a:solidFill>
              </a:rPr>
              <a:t>1</a:t>
            </a:r>
            <a:r>
              <a:rPr lang="en-US" sz="1000" baseline="30000" dirty="0" smtClean="0">
                <a:solidFill>
                  <a:schemeClr val="tx1"/>
                </a:solidFill>
              </a:rPr>
              <a:t>st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58964" y="2313530"/>
            <a:ext cx="1506546" cy="1776569"/>
          </a:xfrm>
          <a:prstGeom prst="blockArc">
            <a:avLst>
              <a:gd name="adj1" fmla="val 10794187"/>
              <a:gd name="adj2" fmla="val 144962"/>
              <a:gd name="adj3" fmla="val 2648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1304630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Spring Term –</a:t>
            </a:r>
            <a:r>
              <a:rPr lang="en-US" sz="1000" dirty="0">
                <a:solidFill>
                  <a:schemeClr val="tx1"/>
                </a:solidFill>
              </a:rPr>
              <a:t> 2</a:t>
            </a:r>
            <a:r>
              <a:rPr lang="en-US" sz="1000" baseline="30000" dirty="0">
                <a:solidFill>
                  <a:schemeClr val="tx1"/>
                </a:solidFill>
              </a:rPr>
              <a:t>nd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  <a:r>
              <a:rPr lang="en-US" sz="1000" dirty="0" smtClean="0">
                <a:solidFill>
                  <a:schemeClr val="tx1"/>
                </a:solidFill>
              </a:rPr>
              <a:t>half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38005" y="2445043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Summer Term – </a:t>
            </a:r>
            <a:r>
              <a:rPr lang="en-US" sz="1000" dirty="0">
                <a:solidFill>
                  <a:schemeClr val="tx1"/>
                </a:solidFill>
              </a:rPr>
              <a:t>1</a:t>
            </a:r>
            <a:r>
              <a:rPr lang="en-US" sz="1000" baseline="30000" dirty="0">
                <a:solidFill>
                  <a:schemeClr val="tx1"/>
                </a:solidFill>
              </a:rPr>
              <a:t>st</a:t>
            </a:r>
            <a:r>
              <a:rPr lang="en-US" sz="1000" dirty="0">
                <a:solidFill>
                  <a:schemeClr val="tx1"/>
                </a:solidFill>
              </a:rPr>
              <a:t> half</a:t>
            </a:r>
            <a:r>
              <a:rPr lang="en-US" sz="10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64522" y="2437763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</a:t>
            </a:r>
            <a:r>
              <a:rPr lang="en-US" sz="1000" b="1" dirty="0">
                <a:solidFill>
                  <a:schemeClr val="tx1"/>
                </a:solidFill>
              </a:rPr>
              <a:t>Term – </a:t>
            </a:r>
            <a:r>
              <a:rPr lang="en-US" sz="1000" dirty="0">
                <a:solidFill>
                  <a:schemeClr val="tx1"/>
                </a:solidFill>
              </a:rPr>
              <a:t>2</a:t>
            </a:r>
            <a:r>
              <a:rPr lang="en-US" sz="1000" baseline="30000" dirty="0">
                <a:solidFill>
                  <a:schemeClr val="tx1"/>
                </a:solidFill>
              </a:rPr>
              <a:t>nd</a:t>
            </a:r>
            <a:r>
              <a:rPr lang="en-US" sz="1000" dirty="0">
                <a:solidFill>
                  <a:schemeClr val="tx1"/>
                </a:solidFill>
              </a:rPr>
              <a:t> half</a:t>
            </a:r>
            <a:r>
              <a:rPr lang="en-US" sz="1000" b="1" dirty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576969" y="124545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77950" y="127715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4055336" y="1130406"/>
            <a:ext cx="952780" cy="860933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59713" y="7906121"/>
            <a:ext cx="1295085" cy="507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Performing Pop Music </a:t>
            </a:r>
            <a:r>
              <a:rPr lang="en-US" sz="800" b="1" dirty="0" smtClean="0">
                <a:solidFill>
                  <a:schemeClr val="tx1"/>
                </a:solidFill>
              </a:rPr>
              <a:t>–</a:t>
            </a:r>
            <a:r>
              <a:rPr lang="en-US" sz="800" dirty="0" smtClean="0">
                <a:solidFill>
                  <a:schemeClr val="tx1"/>
                </a:solidFill>
              </a:rPr>
              <a:t>Group work  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33967" y="7896735"/>
            <a:ext cx="1160337" cy="5036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Composing skills -</a:t>
            </a:r>
            <a:r>
              <a:rPr lang="en-US" sz="800" dirty="0" smtClean="0">
                <a:solidFill>
                  <a:schemeClr val="tx1"/>
                </a:solidFill>
              </a:rPr>
              <a:t>Sibelius</a:t>
            </a:r>
            <a:r>
              <a:rPr lang="en-US" sz="1000" b="1" dirty="0" smtClean="0">
                <a:solidFill>
                  <a:schemeClr val="tx1"/>
                </a:solidFill>
              </a:rPr>
              <a:t>  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59713" y="6746791"/>
            <a:ext cx="2226547" cy="4058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Film Music – </a:t>
            </a:r>
            <a:r>
              <a:rPr lang="en-US" sz="1000" dirty="0" smtClean="0">
                <a:solidFill>
                  <a:schemeClr val="tx1"/>
                </a:solidFill>
              </a:rPr>
              <a:t>Garage band</a:t>
            </a:r>
            <a:r>
              <a:rPr lang="en-US" sz="1000" b="1" dirty="0" smtClean="0">
                <a:solidFill>
                  <a:schemeClr val="tx1"/>
                </a:solidFill>
              </a:rPr>
              <a:t>  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92155" y="8308185"/>
            <a:ext cx="148747" cy="2191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825439" y="7507349"/>
            <a:ext cx="247215" cy="5004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434459" y="8326760"/>
            <a:ext cx="83041" cy="2758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876411" y="6165620"/>
            <a:ext cx="25912" cy="14319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165170" y="3762438"/>
            <a:ext cx="336813" cy="2384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062628" y="4849153"/>
            <a:ext cx="348301" cy="337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709893" y="3968006"/>
            <a:ext cx="53620" cy="26537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963964" y="3826893"/>
            <a:ext cx="98664" cy="23312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406494" y="4831191"/>
            <a:ext cx="69693" cy="21379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61" idx="2"/>
          </p:cNvCxnSpPr>
          <p:nvPr/>
        </p:nvCxnSpPr>
        <p:spPr>
          <a:xfrm flipH="1" flipV="1">
            <a:off x="3280484" y="3934049"/>
            <a:ext cx="17605" cy="23764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03644" y="2815296"/>
            <a:ext cx="76747" cy="2172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424450" y="2813291"/>
            <a:ext cx="116312" cy="1752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045094" y="6201698"/>
            <a:ext cx="525609" cy="1681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206600" y="6150830"/>
            <a:ext cx="389190" cy="2219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66883" y="6142052"/>
            <a:ext cx="296259" cy="16477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656953" y="4915991"/>
            <a:ext cx="62071" cy="11878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719709" y="4684640"/>
            <a:ext cx="29221" cy="64680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155673" y="4925521"/>
            <a:ext cx="88201" cy="4059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597666" y="6156660"/>
            <a:ext cx="383868" cy="2504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89112" y="4959314"/>
            <a:ext cx="231453" cy="3158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617871" y="7058636"/>
            <a:ext cx="321403" cy="39403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705000" y="4954698"/>
            <a:ext cx="176761" cy="5047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45" idx="2"/>
          </p:cNvCxnSpPr>
          <p:nvPr/>
        </p:nvCxnSpPr>
        <p:spPr>
          <a:xfrm>
            <a:off x="4507378" y="7161536"/>
            <a:ext cx="53872" cy="16448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1787" y="388822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2" idx="0"/>
          </p:cNvCxnSpPr>
          <p:nvPr/>
        </p:nvCxnSpPr>
        <p:spPr>
          <a:xfrm flipV="1">
            <a:off x="2175658" y="3796230"/>
            <a:ext cx="25025" cy="23079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07155" y="384119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612262" y="3834891"/>
            <a:ext cx="166083" cy="22249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892539" y="4948625"/>
            <a:ext cx="88995" cy="27748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13706" y="3893461"/>
            <a:ext cx="137836" cy="18420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44701" y="2799891"/>
            <a:ext cx="0" cy="2006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221592" y="2791133"/>
            <a:ext cx="130569" cy="1990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535327" y="2816709"/>
            <a:ext cx="153870" cy="1670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2595466" y="2926851"/>
            <a:ext cx="67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Exam practice and prep.</a:t>
            </a:r>
            <a:endParaRPr lang="en-US" sz="6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4273204" y="2924881"/>
            <a:ext cx="789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End of year Listening and Appraising exam</a:t>
            </a:r>
            <a:endParaRPr lang="en-US" sz="6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6503" y="20944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0574" y="21229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59712" y="2905200"/>
            <a:ext cx="553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AOS Exam practice &amp; exam 2</a:t>
            </a:r>
            <a:endParaRPr lang="en-US" sz="6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39253" y="2912786"/>
            <a:ext cx="818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Music theory skills and full theory exam</a:t>
            </a:r>
            <a:endParaRPr lang="en-US" sz="6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6006" y="29163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0283" y="29098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H="1" flipV="1">
            <a:off x="4462564" y="4153157"/>
            <a:ext cx="699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First draft group performance</a:t>
            </a:r>
            <a:endParaRPr lang="en-US" sz="6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4732460" y="3957242"/>
            <a:ext cx="72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First draft –composition 1</a:t>
            </a:r>
            <a:endParaRPr lang="en-US" sz="6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32595" y="4007062"/>
            <a:ext cx="60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First draft solo performance</a:t>
            </a:r>
            <a:endParaRPr lang="en-US" sz="6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22140" y="2887216"/>
            <a:ext cx="600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Submission solo performance </a:t>
            </a:r>
            <a:endParaRPr lang="en-US" sz="6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45715" y="3908166"/>
            <a:ext cx="803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AOS Consolidation and exam prep.</a:t>
            </a:r>
            <a:endParaRPr lang="en-US" sz="6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16242" y="39606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1761" y="3961023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Wider listening AOS 1 &amp; 2 -Consolidation</a:t>
            </a:r>
            <a:endParaRPr lang="en-US" sz="6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23425" y="3954661"/>
            <a:ext cx="607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Submission comp.1 &amp; group performance</a:t>
            </a:r>
            <a:endParaRPr lang="en-US" sz="6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92075" y="3968007"/>
            <a:ext cx="684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Wider listening AOS 3 &amp;4 and Listening and Appraising exam</a:t>
            </a:r>
            <a:endParaRPr lang="en-US" sz="6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85256" y="4057387"/>
            <a:ext cx="5479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Music theory skills</a:t>
            </a:r>
            <a:endParaRPr lang="en-US" sz="6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89495" y="4027029"/>
            <a:ext cx="772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First draft composition 2 – Exam brief</a:t>
            </a:r>
            <a:endParaRPr lang="en-US" sz="6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1409156" y="4964051"/>
            <a:ext cx="783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skills in group performance</a:t>
            </a:r>
            <a:endParaRPr lang="en-US" sz="6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35888" y="5212499"/>
            <a:ext cx="632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skills as a composer – Song writing.</a:t>
            </a:r>
            <a:endParaRPr lang="en-US" sz="6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65989" y="5222020"/>
            <a:ext cx="666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Study vocal music AOS 3</a:t>
            </a:r>
            <a:endParaRPr lang="en-US" sz="6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5315763" y="4676339"/>
            <a:ext cx="1005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music theory exam</a:t>
            </a:r>
            <a:endParaRPr lang="en-US" sz="6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93882" y="4924331"/>
            <a:ext cx="722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Submission of songs and develop skills as a composer –film music</a:t>
            </a:r>
            <a:endParaRPr lang="en-US" sz="6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2248" y="5103611"/>
            <a:ext cx="864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Study Fusion music, AOS 4 and end of year exam</a:t>
            </a:r>
            <a:endParaRPr lang="en-US" sz="6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20156" y="5172054"/>
            <a:ext cx="940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first submission solo performance</a:t>
            </a:r>
            <a:endParaRPr lang="en-US" sz="6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flipH="1">
            <a:off x="4226719" y="5466500"/>
            <a:ext cx="46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99262" y="5463264"/>
            <a:ext cx="62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Develop skills in Music theory</a:t>
            </a:r>
            <a:endParaRPr lang="en-US" sz="6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1163" y="4409091"/>
            <a:ext cx="12485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/>
              <a:t>D</a:t>
            </a:r>
            <a:r>
              <a:rPr lang="en-US" sz="600" dirty="0" smtClean="0"/>
              <a:t>evelop Music theory skills</a:t>
            </a:r>
            <a:endParaRPr lang="en-US" sz="6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63451" y="6224586"/>
            <a:ext cx="1306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skills as a composer - Theme and Variation</a:t>
            </a:r>
            <a:endParaRPr lang="en-US" sz="6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9857" y="6271531"/>
            <a:ext cx="1098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Study Instrumental music from 17</a:t>
            </a:r>
            <a:r>
              <a:rPr lang="en-US" sz="600" baseline="30000" dirty="0" smtClean="0"/>
              <a:t>th</a:t>
            </a:r>
            <a:r>
              <a:rPr lang="en-US" sz="600" dirty="0" smtClean="0"/>
              <a:t> and </a:t>
            </a:r>
          </a:p>
          <a:p>
            <a:pPr algn="ctr"/>
            <a:r>
              <a:rPr lang="en-US" sz="600" dirty="0" smtClean="0"/>
              <a:t>18</a:t>
            </a:r>
            <a:r>
              <a:rPr lang="en-US" sz="600" baseline="30000" dirty="0" smtClean="0"/>
              <a:t>th</a:t>
            </a:r>
            <a:r>
              <a:rPr lang="en-US" sz="600" dirty="0" smtClean="0"/>
              <a:t> C AOS 2</a:t>
            </a:r>
            <a:endParaRPr lang="en-US" sz="6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93883" y="6201699"/>
            <a:ext cx="769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skills as a solo performer.</a:t>
            </a:r>
            <a:endParaRPr lang="en-US" sz="6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57340" y="6290461"/>
            <a:ext cx="818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creative skills  melody and harmony</a:t>
            </a:r>
            <a:endParaRPr lang="en-US" sz="6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10694" y="6209613"/>
            <a:ext cx="9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Study Instrumental music from the 16thCentury AOS 1</a:t>
            </a:r>
            <a:endParaRPr lang="en-US" sz="6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7717" y="611764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70028" y="8285320"/>
            <a:ext cx="11145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skills on </a:t>
            </a:r>
            <a:r>
              <a:rPr lang="en-US" sz="600" dirty="0" smtClean="0"/>
              <a:t>individual Brass instruments.</a:t>
            </a:r>
          </a:p>
          <a:p>
            <a:pPr algn="ctr"/>
            <a:r>
              <a:rPr lang="en-US" sz="600" dirty="0"/>
              <a:t>Develop listening skills and understanding of the Elements of Music</a:t>
            </a:r>
          </a:p>
          <a:p>
            <a:pPr algn="ctr"/>
            <a:endParaRPr lang="en-US" sz="6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2323" y="729830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55246" y="8327158"/>
            <a:ext cx="640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95140" y="7069646"/>
            <a:ext cx="659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</a:t>
            </a:r>
            <a:r>
              <a:rPr lang="en-US" sz="600" dirty="0" smtClean="0"/>
              <a:t>keyboard skills</a:t>
            </a:r>
            <a:endParaRPr lang="en-US" sz="6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98161" y="8492075"/>
            <a:ext cx="1339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An introduction to computer software- Sibelius develop composing Music skills</a:t>
            </a:r>
            <a:endParaRPr lang="en-US" sz="6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91160" y="8455071"/>
            <a:ext cx="1344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skills on Drum kit, guitar, voice working in groups</a:t>
            </a:r>
            <a:endParaRPr lang="en-US" sz="6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8395" y="74656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4520" y="75040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9870" y="722909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05641" y="6369863"/>
            <a:ext cx="1153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36135" y="86533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8307" y="639179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pic>
        <p:nvPicPr>
          <p:cNvPr id="223" name="Picture 14" descr="See the source image">
            <a:extLst>
              <a:ext uri="{FF2B5EF4-FFF2-40B4-BE49-F238E27FC236}">
                <a16:creationId xmlns:a16="http://schemas.microsoft.com/office/drawing/2014/main" id="{0B6188B6-3735-4ED5-BB37-406A6837B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642" y="16318923"/>
            <a:ext cx="947411" cy="77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1" name="TextBox 16">
            <a:extLst>
              <a:ext uri="{FF2B5EF4-FFF2-40B4-BE49-F238E27FC236}">
                <a16:creationId xmlns:a16="http://schemas.microsoft.com/office/drawing/2014/main" id="{2A524976-7D76-4C79-8E41-CB1A448EC17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3810405" y="7395961"/>
            <a:ext cx="16437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600" dirty="0" smtClean="0">
                <a:cs typeface="Calibri" panose="020F0502020204030204" pitchFamily="34" charset="0"/>
              </a:rPr>
              <a:t>Effective</a:t>
            </a:r>
          </a:p>
          <a:p>
            <a:pPr algn="ctr" eaLnBrk="1" hangingPunct="1"/>
            <a:r>
              <a:rPr lang="en-US" altLang="en-US" sz="600" dirty="0" smtClean="0">
                <a:cs typeface="Calibri" panose="020F0502020204030204" pitchFamily="34" charset="0"/>
              </a:rPr>
              <a:t> </a:t>
            </a:r>
            <a:r>
              <a:rPr lang="en-US" altLang="en-US" sz="600" dirty="0">
                <a:cs typeface="Calibri" panose="020F0502020204030204" pitchFamily="34" charset="0"/>
              </a:rPr>
              <a:t>Keyboard Performance </a:t>
            </a:r>
            <a:r>
              <a:rPr lang="en-US" altLang="en-US" sz="600" dirty="0" smtClean="0">
                <a:cs typeface="Calibri" panose="020F0502020204030204" pitchFamily="34" charset="0"/>
              </a:rPr>
              <a:t>Technique</a:t>
            </a:r>
            <a:endParaRPr lang="en-US" altLang="en-US" sz="600" dirty="0">
              <a:cs typeface="Calibri" panose="020F0502020204030204" pitchFamily="34" charset="0"/>
            </a:endParaRPr>
          </a:p>
        </p:txBody>
      </p:sp>
      <p:sp>
        <p:nvSpPr>
          <p:cNvPr id="243" name="TextBox 16">
            <a:extLst>
              <a:ext uri="{FF2B5EF4-FFF2-40B4-BE49-F238E27FC236}">
                <a16:creationId xmlns:a16="http://schemas.microsoft.com/office/drawing/2014/main" id="{91D04125-B0F8-43C6-8257-B345EC762DF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2089956" y="7417540"/>
            <a:ext cx="13195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600" dirty="0" smtClean="0">
                <a:cs typeface="Calibri" panose="020F0502020204030204" pitchFamily="34" charset="0"/>
              </a:rPr>
              <a:t>How to create mood and atmosphere in Music</a:t>
            </a:r>
            <a:endParaRPr lang="en-US" altLang="en-US" sz="600" dirty="0">
              <a:cs typeface="Calibri" panose="020F0502020204030204" pitchFamily="34" charset="0"/>
            </a:endParaRP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686006" y="6701381"/>
            <a:ext cx="1642743" cy="4601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keyboard skills  - </a:t>
            </a:r>
            <a:r>
              <a:rPr lang="en-US" sz="1000" dirty="0" smtClean="0">
                <a:solidFill>
                  <a:schemeClr val="tx1"/>
                </a:solidFill>
              </a:rPr>
              <a:t>Final solo performance</a:t>
            </a:r>
            <a:r>
              <a:rPr lang="en-US" sz="1000" b="1" dirty="0" smtClean="0">
                <a:solidFill>
                  <a:schemeClr val="tx1"/>
                </a:solidFill>
              </a:rPr>
              <a:t> 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204" idx="0"/>
          </p:cNvCxnSpPr>
          <p:nvPr/>
        </p:nvCxnSpPr>
        <p:spPr>
          <a:xfrm flipV="1">
            <a:off x="1902323" y="8455071"/>
            <a:ext cx="61128" cy="1199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80579" y="6140778"/>
            <a:ext cx="18386" cy="1660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388847" y="6234554"/>
            <a:ext cx="7885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/>
              <a:t>Develop skills </a:t>
            </a:r>
            <a:r>
              <a:rPr lang="en-US" sz="600" dirty="0" smtClean="0"/>
              <a:t>in group  performance.</a:t>
            </a:r>
            <a:endParaRPr lang="en-US" sz="600" dirty="0"/>
          </a:p>
        </p:txBody>
      </p: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748930" y="5620232"/>
            <a:ext cx="361243" cy="1898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Picture 14" descr="See the source image">
            <a:extLst>
              <a:ext uri="{FF2B5EF4-FFF2-40B4-BE49-F238E27FC236}">
                <a16:creationId xmlns:a16="http://schemas.microsoft.com/office/drawing/2014/main" id="{0B6188B6-3735-4ED5-BB37-406A6837B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22" y="4216560"/>
            <a:ext cx="431973" cy="35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C9F124B7-182C-41F7-986D-18E3710E76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1704" y="7163796"/>
            <a:ext cx="744359" cy="302651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3AC3B30E-3FBF-43E7-BB8B-D37FEEAADA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3713" y="4958181"/>
            <a:ext cx="500284" cy="393504"/>
          </a:xfrm>
          <a:prstGeom prst="rect">
            <a:avLst/>
          </a:prstGeom>
        </p:spPr>
      </p:pic>
      <p:sp>
        <p:nvSpPr>
          <p:cNvPr id="154" name="TextBox 16">
            <a:extLst>
              <a:ext uri="{FF2B5EF4-FFF2-40B4-BE49-F238E27FC236}">
                <a16:creationId xmlns:a16="http://schemas.microsoft.com/office/drawing/2014/main" id="{1799DD08-AF2C-4AB0-AD59-D60A70ED4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634" y="8713826"/>
            <a:ext cx="5570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The Bass Guitar</a:t>
            </a:r>
          </a:p>
        </p:txBody>
      </p:sp>
      <p:pic>
        <p:nvPicPr>
          <p:cNvPr id="157" name="Picture 156" descr="A picture containing music, mandolin, guitar, building material&#10;&#10;Description automatically generated">
            <a:extLst>
              <a:ext uri="{FF2B5EF4-FFF2-40B4-BE49-F238E27FC236}">
                <a16:creationId xmlns:a16="http://schemas.microsoft.com/office/drawing/2014/main" id="{3E044FD2-4A9E-4846-99E4-9CBCB2CAF1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66"/>
              </a:ext>
            </a:extLst>
          </a:blip>
          <a:stretch>
            <a:fillRect/>
          </a:stretch>
        </p:blipFill>
        <p:spPr>
          <a:xfrm>
            <a:off x="852923" y="8317330"/>
            <a:ext cx="629942" cy="474769"/>
          </a:xfrm>
          <a:prstGeom prst="rect">
            <a:avLst/>
          </a:prstGeom>
        </p:spPr>
      </p:pic>
      <p:sp>
        <p:nvSpPr>
          <p:cNvPr id="158" name="Block Arc 157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1700748">
            <a:off x="4650522" y="7941528"/>
            <a:ext cx="1724365" cy="1763554"/>
          </a:xfrm>
          <a:prstGeom prst="blockArc">
            <a:avLst>
              <a:gd name="adj1" fmla="val 10794187"/>
              <a:gd name="adj2" fmla="val 15352311"/>
              <a:gd name="adj3" fmla="val 2669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60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612477" y="840842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41912" y="752050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3067</TotalTime>
  <Words>472</Words>
  <Application>Microsoft Office PowerPoint</Application>
  <PresentationFormat>A4 Paper (210x297 mm)</PresentationFormat>
  <Paragraphs>105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Mr P Bullas</cp:lastModifiedBy>
  <cp:revision>367</cp:revision>
  <cp:lastPrinted>2020-01-13T16:07:20Z</cp:lastPrinted>
  <dcterms:created xsi:type="dcterms:W3CDTF">2019-10-28T16:02:33Z</dcterms:created>
  <dcterms:modified xsi:type="dcterms:W3CDTF">2024-01-07T12:13:38Z</dcterms:modified>
</cp:coreProperties>
</file>