
<file path=[Content_Types].xml><?xml version="1.0" encoding="utf-8"?>
<Types xmlns="http://schemas.openxmlformats.org/package/2006/content-types"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6" r:id="rId2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50D"/>
    <a:srgbClr val="0088B8"/>
    <a:srgbClr val="33CCFF"/>
    <a:srgbClr val="99FFCC"/>
    <a:srgbClr val="66CCFF"/>
    <a:srgbClr val="FF66CC"/>
    <a:srgbClr val="FF99FF"/>
    <a:srgbClr val="FEDEFC"/>
    <a:srgbClr val="FDC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>
        <p:scale>
          <a:sx n="90" d="100"/>
          <a:sy n="90" d="100"/>
        </p:scale>
        <p:origin x="1776" y="-7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6"/>
          </a:xfrm>
          <a:prstGeom prst="rect">
            <a:avLst/>
          </a:prstGeom>
        </p:spPr>
        <p:txBody>
          <a:bodyPr vert="horz" lIns="91400" tIns="45701" rIns="91400" bIns="45701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6"/>
          </a:xfrm>
          <a:prstGeom prst="rect">
            <a:avLst/>
          </a:prstGeom>
        </p:spPr>
        <p:txBody>
          <a:bodyPr vert="horz" lIns="91400" tIns="45701" rIns="91400" bIns="45701" rtlCol="0"/>
          <a:lstStyle>
            <a:lvl1pPr algn="r">
              <a:defRPr sz="1200"/>
            </a:lvl1pPr>
          </a:lstStyle>
          <a:p>
            <a:fld id="{24D8555F-C3BB-41E5-99E3-408F2C4C712C}" type="datetimeFigureOut">
              <a:rPr lang="en-GB" smtClean="0"/>
              <a:t>20/07/2023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0" tIns="45701" rIns="91400" bIns="45701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00" tIns="45701" rIns="91400" bIns="45701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00" tIns="45701" rIns="91400" bIns="45701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00" tIns="45701" rIns="91400" bIns="45701" rtlCol="0" anchor="b"/>
          <a:lstStyle>
            <a:lvl1pPr algn="r">
              <a:defRPr sz="12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09788" y="1347788"/>
            <a:ext cx="2516187" cy="36369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96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20/07/2023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20/07/2023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20/07/2023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20/07/2023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20/07/2023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20/07/2023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20/07/2023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20/07/2023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20/07/2023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20/07/2023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20/07/2023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20/07/2023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extBox 18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82015" y="4472162"/>
            <a:ext cx="85475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b="1" i="1" dirty="0" smtClean="0"/>
              <a:t>Gambling: </a:t>
            </a:r>
            <a:r>
              <a:rPr lang="en-US" sz="800" dirty="0" smtClean="0"/>
              <a:t>Behaviourist</a:t>
            </a:r>
          </a:p>
          <a:p>
            <a:pPr algn="ctr"/>
            <a:r>
              <a:rPr lang="en-US" sz="800" dirty="0"/>
              <a:t>e</a:t>
            </a:r>
            <a:r>
              <a:rPr lang="en-US" sz="800" dirty="0" smtClean="0"/>
              <a:t>xplanation and</a:t>
            </a:r>
          </a:p>
          <a:p>
            <a:pPr algn="ctr"/>
            <a:r>
              <a:rPr lang="en-US" sz="800" dirty="0" smtClean="0"/>
              <a:t>treatment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43520" y="4458557"/>
            <a:ext cx="85475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b="1" i="1" dirty="0" smtClean="0"/>
              <a:t>Gambling: </a:t>
            </a:r>
            <a:r>
              <a:rPr lang="en-US" sz="800" dirty="0" smtClean="0"/>
              <a:t>Cognitive explanation and treatment</a:t>
            </a:r>
            <a:endParaRPr lang="en-US" sz="800" b="1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00171" y="2582976"/>
            <a:ext cx="1272256" cy="4345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Research Methods (2)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538556" y="9125415"/>
            <a:ext cx="854756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Data</a:t>
            </a:r>
          </a:p>
          <a:p>
            <a:pPr algn="ctr"/>
            <a:r>
              <a:rPr lang="en-US" sz="800" dirty="0" smtClean="0"/>
              <a:t>analysis</a:t>
            </a:r>
            <a:endParaRPr lang="en-US" sz="800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333419" y="7223396"/>
            <a:ext cx="1272256" cy="434590"/>
          </a:xfrm>
          <a:prstGeom prst="rect">
            <a:avLst/>
          </a:prstGeom>
          <a:solidFill>
            <a:srgbClr val="33CCFF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Memory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64469" y="8280227"/>
            <a:ext cx="900299" cy="557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Behaviourist</a:t>
            </a:r>
          </a:p>
          <a:p>
            <a:pPr algn="ctr"/>
            <a:r>
              <a:rPr lang="en-US" sz="800" dirty="0" smtClean="0"/>
              <a:t>approach </a:t>
            </a:r>
          </a:p>
          <a:p>
            <a:pPr algn="ctr"/>
            <a:endParaRPr lang="en-US" sz="800" dirty="0"/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06818" y="7570049"/>
            <a:ext cx="10105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Impact on</a:t>
            </a:r>
          </a:p>
          <a:p>
            <a:pPr algn="ctr"/>
            <a:r>
              <a:rPr lang="en-US" sz="800" dirty="0" smtClean="0"/>
              <a:t>later </a:t>
            </a:r>
            <a:r>
              <a:rPr lang="en-US" sz="800" dirty="0"/>
              <a:t>relationships</a:t>
            </a: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89673" y="7584240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Explanations of </a:t>
            </a:r>
          </a:p>
          <a:p>
            <a:pPr algn="ctr"/>
            <a:r>
              <a:rPr lang="en-US" sz="800" dirty="0" smtClean="0"/>
              <a:t>forgetting</a:t>
            </a:r>
            <a:endParaRPr lang="en-US" sz="800" dirty="0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70022" y="3540478"/>
            <a:ext cx="12563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b="1" i="1" dirty="0" smtClean="0"/>
              <a:t>Nicotine: </a:t>
            </a:r>
            <a:r>
              <a:rPr lang="en-US" sz="800" dirty="0" smtClean="0"/>
              <a:t>Behaviourist explanation and </a:t>
            </a:r>
          </a:p>
          <a:p>
            <a:pPr algn="ctr"/>
            <a:r>
              <a:rPr lang="en-US" sz="800" dirty="0" smtClean="0"/>
              <a:t>treatment</a:t>
            </a:r>
            <a:endParaRPr lang="en-US" sz="800" dirty="0"/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907065" y="6083707"/>
            <a:ext cx="10623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Biological rhythms e.g. sleep-wake cycle </a:t>
            </a:r>
            <a:endParaRPr lang="en-US" sz="800" dirty="0"/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28382" y="1087712"/>
            <a:ext cx="853077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14576" y="5643773"/>
            <a:ext cx="1272256" cy="4345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Biopsychology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33047" y="6103185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Psychology as a science</a:t>
            </a:r>
            <a:endParaRPr lang="en-US" sz="800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49674" y="5644585"/>
            <a:ext cx="1350497" cy="4345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Approaches (2)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43520" y="6112732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Minority influence</a:t>
            </a:r>
            <a:endParaRPr lang="en-US" sz="800" dirty="0"/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136564" y="7596670"/>
            <a:ext cx="12790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Factors influencing the </a:t>
            </a:r>
          </a:p>
          <a:p>
            <a:pPr algn="ctr"/>
            <a:r>
              <a:rPr lang="en-US" sz="800" dirty="0"/>
              <a:t>a</a:t>
            </a:r>
            <a:r>
              <a:rPr lang="en-US" sz="800" dirty="0" smtClean="0"/>
              <a:t>ccuracy of eyewitness testimony</a:t>
            </a:r>
            <a:endParaRPr lang="en-US" sz="800" dirty="0"/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584867" y="7570215"/>
            <a:ext cx="9778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Cultura</a:t>
            </a:r>
            <a:r>
              <a:rPr lang="en-US" sz="800" dirty="0"/>
              <a:t>l</a:t>
            </a:r>
            <a:endParaRPr lang="en-US" sz="800" dirty="0" smtClean="0"/>
          </a:p>
          <a:p>
            <a:pPr algn="ctr"/>
            <a:r>
              <a:rPr lang="en-US" sz="800" dirty="0" smtClean="0"/>
              <a:t>variations</a:t>
            </a:r>
            <a:endParaRPr lang="en-US" sz="800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28275" y="8736439"/>
            <a:ext cx="1300044" cy="4345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Approaches (1)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42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" y="-1477713"/>
            <a:ext cx="6859221" cy="217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cxnSp>
        <p:nvCxnSpPr>
          <p:cNvPr id="213" name="Straight Connector 2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21" idx="2"/>
          </p:cNvCxnSpPr>
          <p:nvPr/>
        </p:nvCxnSpPr>
        <p:spPr>
          <a:xfrm flipH="1">
            <a:off x="5016737" y="8701284"/>
            <a:ext cx="95458" cy="124422"/>
          </a:xfrm>
          <a:prstGeom prst="line">
            <a:avLst/>
          </a:prstGeom>
          <a:ln w="1905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TextBox 182"/>
          <p:cNvSpPr txBox="1"/>
          <p:nvPr/>
        </p:nvSpPr>
        <p:spPr>
          <a:xfrm>
            <a:off x="1397566" y="-131348"/>
            <a:ext cx="3783987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chemeClr val="accent1">
                    <a:lumMod val="75000"/>
                  </a:schemeClr>
                </a:solidFill>
              </a:rPr>
              <a:t>Psychology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56063" y="5645889"/>
            <a:ext cx="1272256" cy="434590"/>
          </a:xfrm>
          <a:prstGeom prst="rect">
            <a:avLst/>
          </a:prstGeom>
          <a:solidFill>
            <a:srgbClr val="33CCFF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Social </a:t>
            </a:r>
            <a:r>
              <a:rPr lang="en-US" sz="1400" b="1" dirty="0">
                <a:solidFill>
                  <a:schemeClr val="tx1"/>
                </a:solidFill>
              </a:rPr>
              <a:t>I</a:t>
            </a:r>
            <a:r>
              <a:rPr lang="en-US" sz="1400" b="1" dirty="0" smtClean="0">
                <a:solidFill>
                  <a:schemeClr val="tx1"/>
                </a:solidFill>
              </a:rPr>
              <a:t>nfluence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5" name="Block Arc 5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040906">
            <a:off x="302178" y="4203239"/>
            <a:ext cx="1990454" cy="1758572"/>
          </a:xfrm>
          <a:prstGeom prst="blockArc">
            <a:avLst>
              <a:gd name="adj1" fmla="val 11146612"/>
              <a:gd name="adj2" fmla="val 156513"/>
              <a:gd name="adj3" fmla="val 2821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943861" y="4114684"/>
            <a:ext cx="1272256" cy="43459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Issues and Debates 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312560" y="4116152"/>
            <a:ext cx="1272256" cy="43459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Addiction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9" name="Block Arc 5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188526">
            <a:off x="4368978" y="2721680"/>
            <a:ext cx="2005596" cy="1663134"/>
          </a:xfrm>
          <a:prstGeom prst="blockArc">
            <a:avLst>
              <a:gd name="adj1" fmla="val 10901766"/>
              <a:gd name="adj2" fmla="val 156513"/>
              <a:gd name="adj3" fmla="val 2821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133129" y="4472683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13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94569" y="2575905"/>
            <a:ext cx="1272256" cy="43459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Schizophrenia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83720" y="2570850"/>
            <a:ext cx="1272256" cy="43459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Gender 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73948" y="8744553"/>
            <a:ext cx="1248341" cy="4345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Research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M</a:t>
            </a:r>
            <a:r>
              <a:rPr lang="en-US" sz="1400" b="1" dirty="0" smtClean="0">
                <a:solidFill>
                  <a:schemeClr val="tx1"/>
                </a:solidFill>
              </a:rPr>
              <a:t>ethods (1)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552727" y="8730328"/>
            <a:ext cx="1440704" cy="434590"/>
          </a:xfrm>
          <a:prstGeom prst="rect">
            <a:avLst/>
          </a:prstGeom>
          <a:solidFill>
            <a:srgbClr val="33CCFF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>
                <a:solidFill>
                  <a:schemeClr val="tx1"/>
                </a:solidFill>
              </a:rPr>
              <a:t>Psychopathology</a:t>
            </a:r>
            <a:endParaRPr lang="en-US" sz="1300" b="1" dirty="0">
              <a:solidFill>
                <a:schemeClr val="tx1"/>
              </a:solidFill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956377" y="7224663"/>
            <a:ext cx="1321458" cy="434590"/>
          </a:xfrm>
          <a:prstGeom prst="rect">
            <a:avLst/>
          </a:prstGeom>
          <a:solidFill>
            <a:srgbClr val="33CCFF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Attachment</a:t>
            </a:r>
            <a:endParaRPr lang="en-US" sz="1400" b="1" dirty="0">
              <a:solidFill>
                <a:schemeClr val="tx1"/>
              </a:solidFill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383458" y="8675549"/>
            <a:ext cx="94985" cy="150652"/>
          </a:xfrm>
          <a:prstGeom prst="line">
            <a:avLst/>
          </a:prstGeom>
          <a:ln w="1905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720361" y="8638642"/>
            <a:ext cx="166029" cy="209940"/>
          </a:xfrm>
          <a:prstGeom prst="line">
            <a:avLst/>
          </a:prstGeom>
          <a:ln w="19050">
            <a:solidFill>
              <a:srgbClr val="0088B8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292949" y="8638642"/>
            <a:ext cx="150679" cy="179603"/>
          </a:xfrm>
          <a:prstGeom prst="line">
            <a:avLst/>
          </a:prstGeom>
          <a:ln w="1905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225548" y="8638642"/>
            <a:ext cx="49846" cy="179603"/>
          </a:xfrm>
          <a:prstGeom prst="line">
            <a:avLst/>
          </a:prstGeom>
          <a:ln w="1905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690667" y="8665464"/>
            <a:ext cx="101547" cy="149274"/>
          </a:xfrm>
          <a:prstGeom prst="line">
            <a:avLst/>
          </a:prstGeom>
          <a:ln w="19050">
            <a:solidFill>
              <a:srgbClr val="0088B8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907835" y="7137324"/>
            <a:ext cx="115679" cy="176100"/>
          </a:xfrm>
          <a:prstGeom prst="line">
            <a:avLst/>
          </a:prstGeom>
          <a:ln w="19050">
            <a:solidFill>
              <a:srgbClr val="0088B8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076359" y="7159440"/>
            <a:ext cx="20262" cy="154767"/>
          </a:xfrm>
          <a:prstGeom prst="line">
            <a:avLst/>
          </a:prstGeom>
          <a:ln w="19050">
            <a:solidFill>
              <a:srgbClr val="0088B8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92" idx="2"/>
          </p:cNvCxnSpPr>
          <p:nvPr/>
        </p:nvCxnSpPr>
        <p:spPr>
          <a:xfrm flipH="1">
            <a:off x="4188704" y="5587232"/>
            <a:ext cx="115306" cy="133050"/>
          </a:xfrm>
          <a:prstGeom prst="line">
            <a:avLst/>
          </a:prstGeom>
          <a:ln w="19050">
            <a:solidFill>
              <a:srgbClr val="0088B8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062924" y="5547310"/>
            <a:ext cx="8576" cy="186710"/>
          </a:xfrm>
          <a:prstGeom prst="line">
            <a:avLst/>
          </a:prstGeom>
          <a:ln w="19050">
            <a:solidFill>
              <a:srgbClr val="0088B8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479644" y="7148525"/>
            <a:ext cx="90002" cy="158824"/>
          </a:xfrm>
          <a:prstGeom prst="line">
            <a:avLst/>
          </a:prstGeom>
          <a:ln w="19050">
            <a:solidFill>
              <a:srgbClr val="0088B8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215221" y="7115942"/>
            <a:ext cx="88789" cy="167174"/>
          </a:xfrm>
          <a:prstGeom prst="line">
            <a:avLst/>
          </a:prstGeom>
          <a:ln w="19050">
            <a:solidFill>
              <a:srgbClr val="0088B8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2956488" y="5567041"/>
            <a:ext cx="16045" cy="174162"/>
          </a:xfrm>
          <a:prstGeom prst="line">
            <a:avLst/>
          </a:prstGeom>
          <a:ln w="1905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763010" y="5576332"/>
            <a:ext cx="7544" cy="157649"/>
          </a:xfrm>
          <a:prstGeom prst="line">
            <a:avLst/>
          </a:prstGeom>
          <a:ln w="1905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464523" y="5567130"/>
            <a:ext cx="71424" cy="145149"/>
          </a:xfrm>
          <a:prstGeom prst="line">
            <a:avLst/>
          </a:prstGeom>
          <a:ln w="1905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251461" y="5581164"/>
            <a:ext cx="8576" cy="186710"/>
          </a:xfrm>
          <a:prstGeom prst="line">
            <a:avLst/>
          </a:prstGeom>
          <a:ln w="1905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039798" y="4012916"/>
            <a:ext cx="50298" cy="165477"/>
          </a:xfrm>
          <a:prstGeom prst="line">
            <a:avLst/>
          </a:prstGeom>
          <a:ln w="1905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546938" y="4042877"/>
            <a:ext cx="162677" cy="142253"/>
          </a:xfrm>
          <a:prstGeom prst="line">
            <a:avLst/>
          </a:prstGeom>
          <a:ln w="1905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837207" y="4002617"/>
            <a:ext cx="237616" cy="223635"/>
          </a:xfrm>
          <a:prstGeom prst="line">
            <a:avLst/>
          </a:prstGeom>
          <a:ln w="1905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222437" y="3977505"/>
            <a:ext cx="138615" cy="218436"/>
          </a:xfrm>
          <a:prstGeom prst="line">
            <a:avLst/>
          </a:prstGeom>
          <a:ln w="1905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74252" y="2451853"/>
            <a:ext cx="8576" cy="186710"/>
          </a:xfrm>
          <a:prstGeom prst="line">
            <a:avLst/>
          </a:prstGeom>
          <a:ln w="1905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2396306" y="2521498"/>
            <a:ext cx="63358" cy="209443"/>
          </a:xfrm>
          <a:prstGeom prst="line">
            <a:avLst/>
          </a:prstGeom>
          <a:ln w="1905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232800" y="2479801"/>
            <a:ext cx="115860" cy="158900"/>
          </a:xfrm>
          <a:prstGeom prst="line">
            <a:avLst/>
          </a:prstGeom>
          <a:ln w="1905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5178330" y="2455122"/>
            <a:ext cx="108151" cy="177190"/>
          </a:xfrm>
          <a:prstGeom prst="line">
            <a:avLst/>
          </a:prstGeom>
          <a:ln w="1905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779178" y="2527338"/>
            <a:ext cx="5751" cy="139636"/>
          </a:xfrm>
          <a:prstGeom prst="line">
            <a:avLst/>
          </a:prstGeom>
          <a:ln w="1905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995003" y="2454316"/>
            <a:ext cx="8576" cy="186710"/>
          </a:xfrm>
          <a:prstGeom prst="line">
            <a:avLst/>
          </a:prstGeom>
          <a:ln w="1905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996362" y="9125557"/>
            <a:ext cx="133123" cy="229640"/>
          </a:xfrm>
          <a:prstGeom prst="line">
            <a:avLst/>
          </a:prstGeom>
          <a:ln w="1905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250342" y="9123733"/>
            <a:ext cx="168202" cy="191411"/>
          </a:xfrm>
          <a:prstGeom prst="line">
            <a:avLst/>
          </a:prstGeom>
          <a:ln w="1905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3512220" y="9105957"/>
            <a:ext cx="152252" cy="162027"/>
          </a:xfrm>
          <a:prstGeom prst="line">
            <a:avLst/>
          </a:prstGeom>
          <a:ln w="19050">
            <a:solidFill>
              <a:srgbClr val="0088B8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700556" y="9118919"/>
            <a:ext cx="151581" cy="149066"/>
          </a:xfrm>
          <a:prstGeom prst="line">
            <a:avLst/>
          </a:prstGeom>
          <a:ln w="19050">
            <a:solidFill>
              <a:srgbClr val="0088B8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165817" y="9118919"/>
            <a:ext cx="252584" cy="196225"/>
          </a:xfrm>
          <a:prstGeom prst="line">
            <a:avLst/>
          </a:prstGeom>
          <a:ln w="1905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334357" y="9064992"/>
            <a:ext cx="63437" cy="194184"/>
          </a:xfrm>
          <a:prstGeom prst="line">
            <a:avLst/>
          </a:prstGeom>
          <a:ln w="1905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337433" y="7548104"/>
            <a:ext cx="179316" cy="185894"/>
          </a:xfrm>
          <a:prstGeom prst="line">
            <a:avLst/>
          </a:prstGeom>
          <a:ln w="19050">
            <a:solidFill>
              <a:srgbClr val="0088B8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566974" y="7583538"/>
            <a:ext cx="59458" cy="152024"/>
          </a:xfrm>
          <a:prstGeom prst="line">
            <a:avLst/>
          </a:prstGeom>
          <a:ln w="19050">
            <a:solidFill>
              <a:srgbClr val="0088B8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3136309" y="7582406"/>
            <a:ext cx="83925" cy="214248"/>
          </a:xfrm>
          <a:prstGeom prst="line">
            <a:avLst/>
          </a:prstGeom>
          <a:ln w="19050">
            <a:solidFill>
              <a:srgbClr val="0088B8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265905" y="7597220"/>
            <a:ext cx="100033" cy="133689"/>
          </a:xfrm>
          <a:prstGeom prst="line">
            <a:avLst/>
          </a:prstGeom>
          <a:ln w="19050">
            <a:solidFill>
              <a:srgbClr val="0088B8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469519" y="6029715"/>
            <a:ext cx="30716" cy="134836"/>
          </a:xfrm>
          <a:prstGeom prst="line">
            <a:avLst/>
          </a:prstGeom>
          <a:ln w="1905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246253" y="6041343"/>
            <a:ext cx="52986" cy="129878"/>
          </a:xfrm>
          <a:prstGeom prst="line">
            <a:avLst/>
          </a:prstGeom>
          <a:ln w="1905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837624" y="6070014"/>
            <a:ext cx="51459" cy="123370"/>
          </a:xfrm>
          <a:prstGeom prst="line">
            <a:avLst/>
          </a:prstGeom>
          <a:ln w="1905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3576971" y="6069016"/>
            <a:ext cx="70876" cy="124368"/>
          </a:xfrm>
          <a:prstGeom prst="line">
            <a:avLst/>
          </a:prstGeom>
          <a:ln w="1905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148701" y="6043008"/>
            <a:ext cx="155309" cy="184015"/>
          </a:xfrm>
          <a:prstGeom prst="line">
            <a:avLst/>
          </a:prstGeom>
          <a:ln w="19050">
            <a:solidFill>
              <a:srgbClr val="0088B8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121661" y="4478572"/>
            <a:ext cx="42807" cy="218493"/>
          </a:xfrm>
          <a:prstGeom prst="line">
            <a:avLst/>
          </a:prstGeom>
          <a:ln w="1905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928775" y="4523571"/>
            <a:ext cx="1565" cy="175354"/>
          </a:xfrm>
          <a:prstGeom prst="line">
            <a:avLst/>
          </a:prstGeom>
          <a:ln w="1905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010798" y="5999058"/>
            <a:ext cx="119201" cy="329118"/>
          </a:xfrm>
          <a:prstGeom prst="line">
            <a:avLst/>
          </a:prstGeom>
          <a:ln w="19050">
            <a:solidFill>
              <a:srgbClr val="0088B8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596121" y="4460707"/>
            <a:ext cx="130704" cy="144683"/>
          </a:xfrm>
          <a:prstGeom prst="line">
            <a:avLst/>
          </a:prstGeom>
          <a:ln w="1905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206787" y="4460707"/>
            <a:ext cx="109540" cy="138602"/>
          </a:xfrm>
          <a:prstGeom prst="line">
            <a:avLst/>
          </a:prstGeom>
          <a:ln w="1905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344585" y="2864811"/>
            <a:ext cx="305257" cy="232639"/>
          </a:xfrm>
          <a:prstGeom prst="line">
            <a:avLst/>
          </a:prstGeom>
          <a:ln w="1905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120918" y="2889383"/>
            <a:ext cx="170041" cy="144839"/>
          </a:xfrm>
          <a:prstGeom prst="line">
            <a:avLst/>
          </a:prstGeom>
          <a:ln w="1905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932877" y="2953153"/>
            <a:ext cx="89103" cy="140951"/>
          </a:xfrm>
          <a:prstGeom prst="line">
            <a:avLst/>
          </a:prstGeom>
          <a:ln w="1905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660425" y="2927635"/>
            <a:ext cx="41046" cy="156396"/>
          </a:xfrm>
          <a:prstGeom prst="line">
            <a:avLst/>
          </a:prstGeom>
          <a:ln w="1905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107760" y="2946433"/>
            <a:ext cx="9614" cy="136945"/>
          </a:xfrm>
          <a:prstGeom prst="line">
            <a:avLst/>
          </a:prstGeom>
          <a:ln w="1905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5164694" y="2916965"/>
            <a:ext cx="127138" cy="167554"/>
          </a:xfrm>
          <a:prstGeom prst="line">
            <a:avLst/>
          </a:prstGeom>
          <a:ln w="1905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TextBox 15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408155" y="2024089"/>
            <a:ext cx="8547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Biological</a:t>
            </a:r>
          </a:p>
          <a:p>
            <a:pPr algn="ctr"/>
            <a:r>
              <a:rPr lang="en-US" sz="800" dirty="0"/>
              <a:t>e</a:t>
            </a:r>
            <a:r>
              <a:rPr lang="en-US" sz="800" dirty="0" smtClean="0"/>
              <a:t>xplanation and</a:t>
            </a:r>
          </a:p>
          <a:p>
            <a:pPr algn="ctr"/>
            <a:r>
              <a:rPr lang="en-US" sz="800" dirty="0" smtClean="0"/>
              <a:t>treatment</a:t>
            </a:r>
            <a:endParaRPr lang="en-US" sz="800" dirty="0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112639" y="2083925"/>
            <a:ext cx="10655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Case studies and content analysis</a:t>
            </a:r>
            <a:endParaRPr lang="en-US" sz="800" dirty="0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66184" y="2072194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Classification</a:t>
            </a:r>
          </a:p>
          <a:p>
            <a:pPr algn="ctr"/>
            <a:r>
              <a:rPr lang="en-US" sz="800" dirty="0" smtClean="0"/>
              <a:t>and diagnosis</a:t>
            </a:r>
            <a:endParaRPr lang="en-US" sz="800" dirty="0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5020106" y="2090611"/>
            <a:ext cx="9547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Statistical tests</a:t>
            </a:r>
          </a:p>
          <a:p>
            <a:pPr algn="ctr"/>
            <a:r>
              <a:rPr lang="en-US" sz="800" dirty="0"/>
              <a:t>and  significance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691330" y="2007747"/>
            <a:ext cx="12644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b="1" i="1" dirty="0" smtClean="0"/>
              <a:t>Gender: </a:t>
            </a:r>
            <a:r>
              <a:rPr lang="en-US" sz="800" dirty="0" smtClean="0"/>
              <a:t>Cognitive</a:t>
            </a:r>
          </a:p>
          <a:p>
            <a:pPr algn="ctr"/>
            <a:r>
              <a:rPr lang="en-US" sz="800" dirty="0" smtClean="0"/>
              <a:t>and Psychodynamic</a:t>
            </a:r>
          </a:p>
          <a:p>
            <a:pPr algn="ctr"/>
            <a:r>
              <a:rPr lang="en-US" sz="800" dirty="0" smtClean="0"/>
              <a:t>explanations</a:t>
            </a:r>
            <a:endParaRPr lang="en-US" sz="800" dirty="0"/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748361" y="1970612"/>
            <a:ext cx="137971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b="1" i="1" dirty="0" smtClean="0"/>
              <a:t>Gender: </a:t>
            </a:r>
            <a:r>
              <a:rPr lang="en-US" sz="800" dirty="0" smtClean="0"/>
              <a:t>Biological </a:t>
            </a:r>
          </a:p>
          <a:p>
            <a:pPr algn="ctr"/>
            <a:r>
              <a:rPr lang="en-US" sz="800" dirty="0" smtClean="0"/>
              <a:t>and SLT</a:t>
            </a:r>
          </a:p>
          <a:p>
            <a:pPr algn="ctr"/>
            <a:r>
              <a:rPr lang="en-US" sz="800" dirty="0" smtClean="0"/>
              <a:t> explanations</a:t>
            </a:r>
            <a:r>
              <a:rPr lang="en-US" sz="800" b="1" i="1" dirty="0" smtClean="0"/>
              <a:t> </a:t>
            </a:r>
            <a:endParaRPr lang="en-US" sz="800" b="1" i="1" dirty="0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423063" y="2921775"/>
            <a:ext cx="101533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b="1" i="1" dirty="0" smtClean="0"/>
              <a:t>Gender dysphoria: </a:t>
            </a:r>
            <a:r>
              <a:rPr lang="en-US" sz="800" dirty="0" smtClean="0"/>
              <a:t>Biological and </a:t>
            </a:r>
          </a:p>
          <a:p>
            <a:pPr algn="ctr"/>
            <a:r>
              <a:rPr lang="en-US" sz="800" dirty="0" smtClean="0"/>
              <a:t>Psychodynamic</a:t>
            </a:r>
          </a:p>
          <a:p>
            <a:pPr algn="ctr"/>
            <a:r>
              <a:rPr lang="en-US" sz="800" dirty="0" smtClean="0"/>
              <a:t>explanations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14650" y="2890594"/>
            <a:ext cx="106236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Sex and gender, androgyny, atypical sex chromosome patterns</a:t>
            </a:r>
            <a:endParaRPr lang="en-US" sz="800" dirty="0"/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80677" y="2952654"/>
            <a:ext cx="10084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Implications to the</a:t>
            </a:r>
          </a:p>
          <a:p>
            <a:pPr algn="ctr"/>
            <a:r>
              <a:rPr lang="en-US" sz="800" dirty="0" smtClean="0"/>
              <a:t>economy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27103" y="2951682"/>
            <a:ext cx="9433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Design a piece </a:t>
            </a:r>
          </a:p>
          <a:p>
            <a:pPr algn="ctr"/>
            <a:r>
              <a:rPr lang="en-US" sz="800" dirty="0"/>
              <a:t>o</a:t>
            </a:r>
            <a:r>
              <a:rPr lang="en-US" sz="800" dirty="0" smtClean="0"/>
              <a:t>f research</a:t>
            </a:r>
            <a:endParaRPr lang="en-US" sz="800" dirty="0"/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49593" y="2951182"/>
            <a:ext cx="8547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Cognitive explanation and</a:t>
            </a:r>
          </a:p>
          <a:p>
            <a:pPr algn="ctr"/>
            <a:r>
              <a:rPr lang="en-US" sz="800" dirty="0" smtClean="0"/>
              <a:t>treatment</a:t>
            </a:r>
            <a:endParaRPr lang="en-US" sz="800" dirty="0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331810" y="2959873"/>
            <a:ext cx="99099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Family dysfunction</a:t>
            </a:r>
          </a:p>
          <a:p>
            <a:pPr algn="ctr"/>
            <a:r>
              <a:rPr lang="en-US" sz="800" dirty="0"/>
              <a:t>e</a:t>
            </a:r>
            <a:r>
              <a:rPr lang="en-US" sz="800" dirty="0" smtClean="0"/>
              <a:t>xplanation and</a:t>
            </a:r>
          </a:p>
          <a:p>
            <a:pPr algn="ctr"/>
            <a:r>
              <a:rPr lang="en-US" sz="800" dirty="0" smtClean="0"/>
              <a:t>treatment</a:t>
            </a:r>
          </a:p>
          <a:p>
            <a:pPr algn="ctr"/>
            <a:endParaRPr lang="en-US" sz="800" dirty="0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065493" y="3530636"/>
            <a:ext cx="10296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b="1" i="1" dirty="0" smtClean="0"/>
              <a:t>Nicotine: </a:t>
            </a:r>
            <a:r>
              <a:rPr lang="en-US" sz="800" dirty="0" smtClean="0"/>
              <a:t>Biological explanation and treatment</a:t>
            </a:r>
            <a:endParaRPr lang="en-US" sz="800" b="1" i="1" dirty="0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309447" y="370083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Nature-nurture</a:t>
            </a:r>
            <a:endParaRPr lang="en-US" sz="800" dirty="0"/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497478" y="3621501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Free will and</a:t>
            </a:r>
          </a:p>
          <a:p>
            <a:pPr algn="ctr"/>
            <a:r>
              <a:rPr lang="en-US" sz="800" dirty="0" smtClean="0"/>
              <a:t>determinism</a:t>
            </a:r>
            <a:endParaRPr lang="en-US" sz="800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92696" y="456634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Culture bias</a:t>
            </a:r>
            <a:endParaRPr lang="en-US" sz="800" dirty="0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739408" y="457087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Gender bias</a:t>
            </a:r>
            <a:endParaRPr lang="en-US" sz="800" dirty="0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66434" y="5202689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Humanist </a:t>
            </a:r>
          </a:p>
          <a:p>
            <a:pPr algn="ctr"/>
            <a:r>
              <a:rPr lang="en-US" sz="800" dirty="0" smtClean="0"/>
              <a:t>approach</a:t>
            </a:r>
            <a:endParaRPr lang="en-US" sz="800" dirty="0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33464" y="5197800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Psychodynamic</a:t>
            </a:r>
          </a:p>
          <a:p>
            <a:pPr algn="ctr"/>
            <a:r>
              <a:rPr lang="en-US" sz="800" dirty="0" smtClean="0"/>
              <a:t>approach</a:t>
            </a:r>
            <a:endParaRPr lang="en-US" sz="800" dirty="0"/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685935" y="5195816"/>
            <a:ext cx="1018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Functional recovery of the brain </a:t>
            </a:r>
            <a:endParaRPr lang="en-US" sz="800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879865" y="5165487"/>
            <a:ext cx="10354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Localisation of</a:t>
            </a:r>
          </a:p>
          <a:p>
            <a:pPr algn="ctr"/>
            <a:r>
              <a:rPr lang="en-US" sz="800" dirty="0" smtClean="0"/>
              <a:t> brain function</a:t>
            </a:r>
            <a:endParaRPr lang="en-US" sz="800" dirty="0"/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17147" y="6097141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Fight or flight </a:t>
            </a:r>
          </a:p>
          <a:p>
            <a:pPr algn="ctr"/>
            <a:r>
              <a:rPr lang="en-US" sz="800" dirty="0" smtClean="0"/>
              <a:t>response</a:t>
            </a:r>
            <a:endParaRPr lang="en-US" sz="800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23814" y="528520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Obedience</a:t>
            </a:r>
            <a:endParaRPr lang="en-US" sz="800" dirty="0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76632" y="527945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Conformity </a:t>
            </a:r>
            <a:endParaRPr lang="en-US" sz="800" dirty="0"/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42733" y="6189741"/>
            <a:ext cx="8547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Social change</a:t>
            </a:r>
            <a:endParaRPr lang="en-US" sz="800" dirty="0"/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23799" y="6087287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Origins of Psychology</a:t>
            </a:r>
            <a:endParaRPr lang="en-US" sz="800" dirty="0"/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086437" y="9142008"/>
            <a:ext cx="10153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b="1" i="1" dirty="0" smtClean="0"/>
              <a:t>OCD: </a:t>
            </a:r>
            <a:r>
              <a:rPr lang="en-US" sz="800" dirty="0"/>
              <a:t>B</a:t>
            </a:r>
            <a:r>
              <a:rPr lang="en-US" sz="800" dirty="0" smtClean="0"/>
              <a:t>iological</a:t>
            </a:r>
          </a:p>
          <a:p>
            <a:pPr algn="ctr"/>
            <a:r>
              <a:rPr lang="en-US" sz="800" dirty="0"/>
              <a:t>e</a:t>
            </a:r>
            <a:r>
              <a:rPr lang="en-US" sz="800" dirty="0" smtClean="0"/>
              <a:t>xplanation</a:t>
            </a:r>
          </a:p>
          <a:p>
            <a:pPr algn="ctr"/>
            <a:r>
              <a:rPr lang="en-US" sz="800" dirty="0"/>
              <a:t>a</a:t>
            </a:r>
            <a:r>
              <a:rPr lang="en-US" sz="800" dirty="0" smtClean="0"/>
              <a:t>nd treatment</a:t>
            </a:r>
            <a:endParaRPr lang="en-US" sz="800" dirty="0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803549" y="8266242"/>
            <a:ext cx="9002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Experiments and</a:t>
            </a:r>
          </a:p>
          <a:p>
            <a:pPr algn="ctr"/>
            <a:r>
              <a:rPr lang="en-US" sz="800" dirty="0" smtClean="0"/>
              <a:t>correlations</a:t>
            </a:r>
            <a:endParaRPr lang="en-US" sz="800" dirty="0"/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177720" y="9142008"/>
            <a:ext cx="109701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b="1" i="1" dirty="0" smtClean="0"/>
              <a:t>Depression: </a:t>
            </a:r>
            <a:r>
              <a:rPr lang="en-US" sz="800" dirty="0" smtClean="0"/>
              <a:t>Cognitive </a:t>
            </a:r>
          </a:p>
          <a:p>
            <a:pPr algn="ctr"/>
            <a:r>
              <a:rPr lang="en-US" sz="800" dirty="0"/>
              <a:t>e</a:t>
            </a:r>
            <a:r>
              <a:rPr lang="en-US" sz="800" dirty="0" smtClean="0"/>
              <a:t>xplanation</a:t>
            </a:r>
          </a:p>
          <a:p>
            <a:pPr algn="ctr"/>
            <a:r>
              <a:rPr lang="en-US" sz="800" dirty="0"/>
              <a:t>a</a:t>
            </a:r>
            <a:r>
              <a:rPr lang="en-US" sz="800" dirty="0" smtClean="0"/>
              <a:t>nd treatment</a:t>
            </a:r>
            <a:endParaRPr lang="en-US" sz="800" dirty="0"/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860589" y="918697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Hypotheses</a:t>
            </a:r>
            <a:endParaRPr lang="en-US" sz="800" dirty="0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557883" y="8266076"/>
            <a:ext cx="10898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Self-report methods and observations</a:t>
            </a:r>
            <a:endParaRPr lang="en-US" sz="800" dirty="0"/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14832" y="8274314"/>
            <a:ext cx="900299" cy="433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Definitions </a:t>
            </a:r>
          </a:p>
          <a:p>
            <a:pPr algn="ctr"/>
            <a:r>
              <a:rPr lang="en-US" sz="800" dirty="0" smtClean="0"/>
              <a:t>of abnormality </a:t>
            </a:r>
            <a:endParaRPr lang="en-US" sz="800" dirty="0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107736" y="6763134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Explanations of memory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58832" y="6761964"/>
            <a:ext cx="10031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Coding, capacity, duration</a:t>
            </a:r>
            <a:endParaRPr lang="en-US" sz="800" dirty="0"/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383703" y="6749548"/>
            <a:ext cx="12066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Behaviourist and Biological explanations</a:t>
            </a:r>
            <a:endParaRPr lang="en-US" sz="800" dirty="0"/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69729" y="6760133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Stages of </a:t>
            </a:r>
          </a:p>
          <a:p>
            <a:pPr algn="ctr"/>
            <a:r>
              <a:rPr lang="en-US" sz="800" dirty="0" smtClean="0"/>
              <a:t>attachment</a:t>
            </a:r>
            <a:endParaRPr lang="en-US" sz="800" dirty="0"/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62045" y="8267433"/>
            <a:ext cx="900299" cy="433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Social learning</a:t>
            </a:r>
          </a:p>
          <a:p>
            <a:pPr algn="ctr"/>
            <a:r>
              <a:rPr lang="en-US" sz="800" dirty="0" smtClean="0"/>
              <a:t>theory</a:t>
            </a:r>
            <a:endParaRPr lang="en-US" sz="800" dirty="0"/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67293" y="9204611"/>
            <a:ext cx="8547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Cognitive</a:t>
            </a:r>
          </a:p>
          <a:p>
            <a:pPr algn="ctr"/>
            <a:r>
              <a:rPr lang="en-US" sz="800" dirty="0" smtClean="0"/>
              <a:t>approach </a:t>
            </a:r>
          </a:p>
          <a:p>
            <a:pPr algn="ctr"/>
            <a:endParaRPr lang="en-US" sz="800" dirty="0"/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73384" y="9216374"/>
            <a:ext cx="8547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Biological</a:t>
            </a:r>
          </a:p>
          <a:p>
            <a:pPr algn="ctr"/>
            <a:r>
              <a:rPr lang="en-US" sz="800" dirty="0" smtClean="0"/>
              <a:t>approach </a:t>
            </a:r>
          </a:p>
          <a:p>
            <a:pPr algn="ctr"/>
            <a:endParaRPr lang="en-US" sz="800" dirty="0"/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997435" y="8182755"/>
            <a:ext cx="12887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b="1" i="1" dirty="0" smtClean="0"/>
              <a:t>Phobias: </a:t>
            </a:r>
            <a:r>
              <a:rPr lang="en-US" sz="800" dirty="0" smtClean="0"/>
              <a:t>Behaviourist</a:t>
            </a:r>
          </a:p>
          <a:p>
            <a:pPr algn="ctr"/>
            <a:r>
              <a:rPr lang="en-US" sz="800" dirty="0"/>
              <a:t>e</a:t>
            </a:r>
            <a:r>
              <a:rPr lang="en-US" sz="800" dirty="0" smtClean="0"/>
              <a:t>xplanation and treatment</a:t>
            </a:r>
            <a:endParaRPr lang="en-US" sz="800" dirty="0"/>
          </a:p>
        </p:txBody>
      </p:sp>
      <p:sp>
        <p:nvSpPr>
          <p:cNvPr id="198" name="Block Arc 197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040906">
            <a:off x="518777" y="1278446"/>
            <a:ext cx="1651616" cy="1766967"/>
          </a:xfrm>
          <a:prstGeom prst="blockArc">
            <a:avLst>
              <a:gd name="adj1" fmla="val 11010940"/>
              <a:gd name="adj2" fmla="val 156513"/>
              <a:gd name="adj3" fmla="val 2821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461915" y="970708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NEXT STEPS</a:t>
            </a:r>
          </a:p>
        </p:txBody>
      </p:sp>
      <p:sp>
        <p:nvSpPr>
          <p:cNvPr id="205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5400000">
            <a:off x="1789395" y="1007081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151" name="Block Arc 150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224011">
            <a:off x="4348167" y="5858522"/>
            <a:ext cx="2014610" cy="1663134"/>
          </a:xfrm>
          <a:prstGeom prst="blockArc">
            <a:avLst>
              <a:gd name="adj1" fmla="val 11039766"/>
              <a:gd name="adj2" fmla="val 344308"/>
              <a:gd name="adj3" fmla="val 2772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52" name="Block Arc 151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040906">
            <a:off x="217431" y="7319765"/>
            <a:ext cx="1993779" cy="1753816"/>
          </a:xfrm>
          <a:prstGeom prst="blockArc">
            <a:avLst>
              <a:gd name="adj1" fmla="val 10943821"/>
              <a:gd name="adj2" fmla="val 156513"/>
              <a:gd name="adj3" fmla="val 2821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2562898" y="637687"/>
            <a:ext cx="3944432" cy="70788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000" b="1" i="1" dirty="0" smtClean="0">
                <a:solidFill>
                  <a:schemeClr val="bg1"/>
                </a:solidFill>
              </a:rPr>
              <a:t>Psychology degrees:  </a:t>
            </a:r>
            <a:r>
              <a:rPr lang="en-GB" sz="1000" dirty="0">
                <a:solidFill>
                  <a:schemeClr val="bg1"/>
                </a:solidFill>
              </a:rPr>
              <a:t>P</a:t>
            </a:r>
            <a:r>
              <a:rPr lang="en-GB" sz="1000" dirty="0" smtClean="0">
                <a:solidFill>
                  <a:schemeClr val="bg1"/>
                </a:solidFill>
              </a:rPr>
              <a:t>sychology, Business and Organisational </a:t>
            </a:r>
            <a:r>
              <a:rPr lang="en-GB" sz="1000" dirty="0">
                <a:solidFill>
                  <a:schemeClr val="bg1"/>
                </a:solidFill>
              </a:rPr>
              <a:t>P</a:t>
            </a:r>
            <a:r>
              <a:rPr lang="en-GB" sz="1000" dirty="0" smtClean="0">
                <a:solidFill>
                  <a:schemeClr val="bg1"/>
                </a:solidFill>
              </a:rPr>
              <a:t>sychology, Clinical </a:t>
            </a:r>
            <a:r>
              <a:rPr lang="en-GB" sz="1000" dirty="0">
                <a:solidFill>
                  <a:schemeClr val="bg1"/>
                </a:solidFill>
              </a:rPr>
              <a:t>P</a:t>
            </a:r>
            <a:r>
              <a:rPr lang="en-GB" sz="1000" dirty="0" smtClean="0">
                <a:solidFill>
                  <a:schemeClr val="bg1"/>
                </a:solidFill>
              </a:rPr>
              <a:t>sychology, Counselling </a:t>
            </a:r>
            <a:r>
              <a:rPr lang="en-GB" sz="1000" dirty="0">
                <a:solidFill>
                  <a:schemeClr val="bg1"/>
                </a:solidFill>
              </a:rPr>
              <a:t>P</a:t>
            </a:r>
            <a:r>
              <a:rPr lang="en-GB" sz="1000" dirty="0" smtClean="0">
                <a:solidFill>
                  <a:schemeClr val="bg1"/>
                </a:solidFill>
              </a:rPr>
              <a:t>sychology, Developmental </a:t>
            </a:r>
            <a:r>
              <a:rPr lang="en-GB" sz="1000" dirty="0">
                <a:solidFill>
                  <a:schemeClr val="bg1"/>
                </a:solidFill>
              </a:rPr>
              <a:t>P</a:t>
            </a:r>
            <a:r>
              <a:rPr lang="en-GB" sz="1000" dirty="0" smtClean="0">
                <a:solidFill>
                  <a:schemeClr val="bg1"/>
                </a:solidFill>
              </a:rPr>
              <a:t>sychology, Educational Psychology, Forensic Psychology, Social Psychology, Sport Psychology, Psychology with Neuroscience</a:t>
            </a:r>
          </a:p>
        </p:txBody>
      </p:sp>
      <p:sp>
        <p:nvSpPr>
          <p:cNvPr id="154" name="TextBox 153"/>
          <p:cNvSpPr txBox="1"/>
          <p:nvPr/>
        </p:nvSpPr>
        <p:spPr>
          <a:xfrm>
            <a:off x="2570591" y="1378783"/>
            <a:ext cx="3944432" cy="55399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000" b="1" i="1" dirty="0" smtClean="0">
                <a:solidFill>
                  <a:schemeClr val="bg1"/>
                </a:solidFill>
              </a:rPr>
              <a:t>Psychology is also often studied as part of a joint honours degree with the following subjects: </a:t>
            </a:r>
            <a:r>
              <a:rPr lang="en-GB" sz="1000" dirty="0" smtClean="0">
                <a:solidFill>
                  <a:schemeClr val="bg1"/>
                </a:solidFill>
              </a:rPr>
              <a:t>Sociology, Criminology, Biology, Sport and Exercise Science, Business and Law</a:t>
            </a:r>
            <a:endParaRPr lang="en-GB" sz="1000" b="1" i="1" dirty="0" smtClean="0">
              <a:solidFill>
                <a:schemeClr val="bg1"/>
              </a:solidFill>
            </a:endParaRP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92437" y="7207469"/>
            <a:ext cx="701126" cy="48271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673384" y="7241712"/>
            <a:ext cx="742264" cy="4512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616785" y="4100341"/>
            <a:ext cx="784435" cy="4512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72044" y="4079348"/>
            <a:ext cx="621519" cy="4965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341551" y="8451924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12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5694810" y="4679468"/>
            <a:ext cx="11631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0088B8"/>
                </a:solidFill>
              </a:rPr>
              <a:t>Paper one</a:t>
            </a:r>
          </a:p>
          <a:p>
            <a:r>
              <a:rPr lang="en-US" sz="1400" b="1" dirty="0" smtClean="0">
                <a:solidFill>
                  <a:schemeClr val="accent2"/>
                </a:solidFill>
              </a:rPr>
              <a:t>Paper two</a:t>
            </a:r>
          </a:p>
          <a:p>
            <a:r>
              <a:rPr lang="en-US" sz="1400" b="1" dirty="0" smtClean="0">
                <a:solidFill>
                  <a:schemeClr val="accent4"/>
                </a:solidFill>
              </a:rPr>
              <a:t>Paper three </a:t>
            </a:r>
          </a:p>
        </p:txBody>
      </p:sp>
    </p:spTree>
    <p:extLst>
      <p:ext uri="{BB962C8B-B14F-4D97-AF65-F5344CB8AC3E}">
        <p14:creationId xmlns:p14="http://schemas.microsoft.com/office/powerpoint/2010/main" val="215995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3277</TotalTime>
  <Words>319</Words>
  <Application>Microsoft Office PowerPoint</Application>
  <PresentationFormat>A4 Paper (210x297 mm)</PresentationFormat>
  <Paragraphs>175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Mrs T Lancaster</cp:lastModifiedBy>
  <cp:revision>394</cp:revision>
  <cp:lastPrinted>2023-07-20T09:56:59Z</cp:lastPrinted>
  <dcterms:created xsi:type="dcterms:W3CDTF">2019-10-28T16:02:33Z</dcterms:created>
  <dcterms:modified xsi:type="dcterms:W3CDTF">2023-07-20T09:57:42Z</dcterms:modified>
</cp:coreProperties>
</file>