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80" d="100"/>
          <a:sy n="80" d="100"/>
        </p:scale>
        <p:origin x="1364" y="-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00" tIns="45701" rIns="91400" bIns="4570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00" tIns="45701" rIns="91400" bIns="45701" rtlCol="0"/>
          <a:lstStyle>
            <a:lvl1pPr algn="r">
              <a:defRPr sz="1200"/>
            </a:lvl1pPr>
          </a:lstStyle>
          <a:p>
            <a:fld id="{24D8555F-C3BB-41E5-99E3-408F2C4C712C}" type="datetimeFigureOut">
              <a:rPr lang="en-GB" smtClean="0"/>
              <a:t>09/04/2022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0" tIns="45701" rIns="91400" bIns="4570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00" tIns="45701" rIns="91400" bIns="4570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00" tIns="45701" rIns="91400" bIns="4570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00" tIns="45701" rIns="91400" bIns="45701" rtlCol="0" anchor="b"/>
          <a:lstStyle>
            <a:lvl1pPr algn="r">
              <a:defRPr sz="12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09788" y="1347788"/>
            <a:ext cx="2516187" cy="36369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graphicdesign.stackexchange.com/questions/21617/change-color-of-a-monotone-icon-to-another-col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5247" y="1369883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845983" y="84614"/>
            <a:ext cx="496509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Health and Social Care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314690" y="959736"/>
            <a:ext cx="3702733" cy="95410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chemeClr val="bg1"/>
                </a:solidFill>
              </a:rPr>
              <a:t>A Levels, T Levels, Apprenticeships</a:t>
            </a:r>
          </a:p>
          <a:p>
            <a:r>
              <a:rPr lang="en-GB" sz="1400" b="1" dirty="0" smtClean="0">
                <a:solidFill>
                  <a:schemeClr val="bg1"/>
                </a:solidFill>
              </a:rPr>
              <a:t>Careers </a:t>
            </a:r>
            <a:r>
              <a:rPr lang="en-GB" sz="1400" dirty="0" smtClean="0">
                <a:solidFill>
                  <a:schemeClr val="bg1"/>
                </a:solidFill>
              </a:rPr>
              <a:t>:  Doctor, Pharmacist, Nurse, Midwife, Care assistant, Occupational therapist, Physiotherapist, Teacher, Social Worker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524133" y="8346262"/>
            <a:ext cx="196251" cy="2374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426747" y="7803959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-30563" y="6091691"/>
            <a:ext cx="2372598" cy="2024777"/>
          </a:xfrm>
          <a:prstGeom prst="blockArc">
            <a:avLst>
              <a:gd name="adj1" fmla="val 10848468"/>
              <a:gd name="adj2" fmla="val 156832"/>
              <a:gd name="adj3" fmla="val 2353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03575" y="5964369"/>
            <a:ext cx="4025174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Health promotion campaigns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333981" y="4452071"/>
            <a:ext cx="2204362" cy="1808776"/>
          </a:xfrm>
          <a:prstGeom prst="blockArc">
            <a:avLst>
              <a:gd name="adj1" fmla="val 10756182"/>
              <a:gd name="adj2" fmla="val 21551261"/>
              <a:gd name="adj3" fmla="val 2824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660118" y="4790755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11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03574" y="4273589"/>
            <a:ext cx="2421318" cy="4713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mtClean="0">
                <a:solidFill>
                  <a:schemeClr val="tx1"/>
                </a:solidFill>
              </a:rPr>
              <a:t>Principles of care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113649" y="2769406"/>
            <a:ext cx="2104537" cy="1853528"/>
          </a:xfrm>
          <a:prstGeom prst="blockArc">
            <a:avLst>
              <a:gd name="adj1" fmla="val 10856399"/>
              <a:gd name="adj2" fmla="val 156603"/>
              <a:gd name="adj3" fmla="val 2717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00158" y="2656680"/>
            <a:ext cx="3960432" cy="4596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Principles of care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82127">
            <a:off x="4449836" y="1380912"/>
            <a:ext cx="1775017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28749" y="134097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57161" y="125236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55529" y="575703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592831" y="5728076"/>
            <a:ext cx="2731" cy="22212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87901" y="580308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636447" y="417390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74508" y="412926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602186" y="574713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507457" y="410559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275900" y="250187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568228" y="252028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393773" y="249837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50296" y="6357201"/>
            <a:ext cx="11475" cy="16563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06948" y="637983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251187" y="6381514"/>
            <a:ext cx="6952" cy="19019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67551" y="464909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562799" y="466498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495419" y="4680360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405965" y="304221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45023" y="2196739"/>
            <a:ext cx="13433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Active </a:t>
            </a:r>
            <a:r>
              <a:rPr lang="en-US" sz="800" dirty="0" smtClean="0"/>
              <a:t>listening</a:t>
            </a:r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06616" y="2190847"/>
            <a:ext cx="1073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Verbal communication skills</a:t>
            </a:r>
            <a:endParaRPr lang="en-US" sz="600" b="1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01511" y="3152602"/>
            <a:ext cx="10101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Special methods of communication</a:t>
            </a:r>
            <a:endParaRPr lang="en-US" sz="800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99888" y="4865034"/>
            <a:ext cx="9695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Person-</a:t>
            </a:r>
            <a:r>
              <a:rPr lang="en-US" sz="800" dirty="0" err="1" smtClean="0"/>
              <a:t>centred</a:t>
            </a:r>
            <a:r>
              <a:rPr lang="en-US" sz="800" dirty="0" smtClean="0"/>
              <a:t> values</a:t>
            </a:r>
            <a:endParaRPr lang="en-US" sz="8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44322" y="4840369"/>
            <a:ext cx="14555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Benefits of applying the person-</a:t>
            </a:r>
            <a:r>
              <a:rPr lang="en-US" sz="800" dirty="0" err="1" smtClean="0"/>
              <a:t>centred</a:t>
            </a:r>
            <a:r>
              <a:rPr lang="en-US" sz="800" dirty="0" smtClean="0"/>
              <a:t> values</a:t>
            </a:r>
            <a:endParaRPr lang="en-US" sz="600" b="1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63420" y="3717408"/>
            <a:ext cx="10351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impact of maintaining rights</a:t>
            </a:r>
            <a:endParaRPr lang="en-US" sz="8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18199" y="3806590"/>
            <a:ext cx="14424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Effects if the person-</a:t>
            </a:r>
            <a:r>
              <a:rPr lang="en-US" sz="800" dirty="0" err="1" smtClean="0"/>
              <a:t>centred</a:t>
            </a:r>
            <a:r>
              <a:rPr lang="en-US" sz="800" dirty="0" smtClean="0"/>
              <a:t> values are not applied</a:t>
            </a:r>
            <a:endParaRPr lang="en-US" sz="8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39576" y="4918960"/>
            <a:ext cx="1421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Reflecting on feedback and suggesting improvements</a:t>
            </a:r>
            <a:endParaRPr lang="en-US" sz="8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04352" y="4894104"/>
            <a:ext cx="707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Types of care settings</a:t>
            </a:r>
            <a:endParaRPr lang="en-US" sz="6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71809" y="5379089"/>
            <a:ext cx="9420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Leading a healthy lifestyle</a:t>
            </a:r>
            <a:endParaRPr lang="en-US" sz="8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48734" y="5388715"/>
            <a:ext cx="12739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Organisations promoting public health challenges</a:t>
            </a:r>
            <a:endParaRPr lang="en-US" sz="8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03277" y="5377922"/>
            <a:ext cx="10621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importance of a healthy society</a:t>
            </a:r>
            <a:endParaRPr lang="en-US" sz="8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50388" y="5386290"/>
            <a:ext cx="1061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Planning a health promotion campaign</a:t>
            </a:r>
            <a:endParaRPr lang="en-US" sz="800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76566" y="6502586"/>
            <a:ext cx="9092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Barriers to l</a:t>
            </a:r>
            <a:r>
              <a:rPr lang="en-US" sz="800" dirty="0" smtClean="0"/>
              <a:t>eading a healthy </a:t>
            </a:r>
            <a:r>
              <a:rPr lang="en-US" sz="800" dirty="0" smtClean="0"/>
              <a:t>lifestyle</a:t>
            </a:r>
            <a:endParaRPr lang="en-US" sz="8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008538" y="6545590"/>
            <a:ext cx="993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Factors influencing health and wellbeing</a:t>
            </a:r>
            <a:endParaRPr lang="en-US" sz="8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83753" y="6633663"/>
            <a:ext cx="854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Current health promotion campaigns</a:t>
            </a:r>
            <a:endParaRPr lang="en-US" sz="800" dirty="0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74999" y="3171201"/>
            <a:ext cx="15660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Safeguarding</a:t>
            </a:r>
            <a:endParaRPr lang="en-US" sz="800" dirty="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61106" y="2045366"/>
            <a:ext cx="14572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importance of effective communication</a:t>
            </a:r>
            <a:endParaRPr lang="en-US" sz="800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811669" y="4269638"/>
            <a:ext cx="1517080" cy="4713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Health promotion campaigns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00157" y="7841137"/>
            <a:ext cx="4028591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Supporting individuals through life events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79522" y="775135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964704" y="766914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175988" y="771364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68251" y="82003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76038" y="821429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200650" y="826405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446580" y="825032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79127" y="817321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TextBox 1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5137" y="8335944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Expected and unexpected life events</a:t>
            </a:r>
            <a:endParaRPr lang="en-US" sz="8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71991" y="8327158"/>
            <a:ext cx="854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Physical, Intellectual, Emotional and Social factors affecting development</a:t>
            </a:r>
            <a:endParaRPr lang="en-US" sz="80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03834" y="8486446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Sources of support</a:t>
            </a:r>
            <a:endParaRPr lang="en-US" sz="800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09374" y="8357845"/>
            <a:ext cx="8547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How practitioners meet individual needs</a:t>
            </a:r>
            <a:endParaRPr lang="en-US" sz="80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48803" y="8295517"/>
            <a:ext cx="8547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Application of knowledge to an individual case study</a:t>
            </a:r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11131" y="7173012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Impacts that life events have on individuals</a:t>
            </a:r>
            <a:endParaRPr lang="en-US" sz="8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61771" y="7131290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Research task on sources of support</a:t>
            </a:r>
            <a:endParaRPr lang="en-US" sz="800" dirty="0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82624" y="7060521"/>
            <a:ext cx="133552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Economic, Environmental and Cultural factors affecting growth and development</a:t>
            </a:r>
            <a:endParaRPr lang="en-US" sz="800" dirty="0"/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25949" y="773297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98571" y="739948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Life stages</a:t>
            </a:r>
            <a:endParaRPr lang="en-US" sz="800" dirty="0"/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527678" y="6399178"/>
            <a:ext cx="707" cy="22058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81618" y="6570128"/>
            <a:ext cx="1202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Public health challenges e.g. Mental health, obesity, sexual health</a:t>
            </a:r>
            <a:endParaRPr lang="en-US" sz="800" dirty="0"/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610762" y="475822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07797" y="3813816"/>
            <a:ext cx="787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The rights of service users</a:t>
            </a:r>
            <a:endParaRPr lang="en-US" sz="600" dirty="0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602186" y="4050764"/>
            <a:ext cx="2001" cy="21119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7147" y="3647516"/>
            <a:ext cx="15602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Evaluate performance from health promotion campaign</a:t>
            </a:r>
            <a:endParaRPr lang="en-US" sz="800" dirty="0"/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190780" y="6381514"/>
            <a:ext cx="6952" cy="19019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816159" y="6502586"/>
            <a:ext cx="90925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Delivering a health promotion campaign</a:t>
            </a:r>
            <a:endParaRPr lang="en-US" sz="800" dirty="0"/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540627" y="251194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37295" y="309909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90335" y="312237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28019" y="307162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69237" y="3257622"/>
            <a:ext cx="10853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 smtClean="0"/>
          </a:p>
          <a:p>
            <a:pPr algn="ctr"/>
            <a:r>
              <a:rPr lang="en-US" sz="800" dirty="0" smtClean="0"/>
              <a:t>Non-verbal communication skills</a:t>
            </a:r>
            <a:endParaRPr lang="en-US" sz="80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71259" y="3266114"/>
            <a:ext cx="1035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Safety procedures and measures</a:t>
            </a:r>
            <a:endParaRPr lang="en-US" sz="600" b="1" dirty="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53198" y="2255587"/>
            <a:ext cx="145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Infection prevention</a:t>
            </a:r>
            <a:endParaRPr lang="en-US" sz="600" b="1" dirty="0"/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06892" y="310576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82098" y="3347166"/>
            <a:ext cx="10355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Security measures</a:t>
            </a:r>
            <a:endParaRPr lang="en-US" sz="600" b="1" dirty="0"/>
          </a:p>
        </p:txBody>
      </p: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3040</TotalTime>
  <Words>244</Words>
  <Application>Microsoft Office PowerPoint</Application>
  <PresentationFormat>A4 Paper (210x297 mm)</PresentationFormat>
  <Paragraphs>72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E White</cp:lastModifiedBy>
  <cp:revision>387</cp:revision>
  <cp:lastPrinted>2022-04-08T13:09:03Z</cp:lastPrinted>
  <dcterms:created xsi:type="dcterms:W3CDTF">2019-10-28T16:02:33Z</dcterms:created>
  <dcterms:modified xsi:type="dcterms:W3CDTF">2022-04-09T13:55:38Z</dcterms:modified>
</cp:coreProperties>
</file>