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73" r:id="rId2"/>
  </p:sldIdLst>
  <p:sldSz cx="6858000" cy="9906000" type="A4"/>
  <p:notesSz cx="9926638" cy="1435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C4CE"/>
    <a:srgbClr val="EAE50D"/>
    <a:srgbClr val="FF66CC"/>
    <a:srgbClr val="FF99FF"/>
    <a:srgbClr val="FEDEFC"/>
    <a:srgbClr val="FDC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p:scale>
          <a:sx n="125" d="100"/>
          <a:sy n="125" d="100"/>
        </p:scale>
        <p:origin x="732"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543" cy="720282"/>
          </a:xfrm>
          <a:prstGeom prst="rect">
            <a:avLst/>
          </a:prstGeom>
        </p:spPr>
        <p:txBody>
          <a:bodyPr vert="horz" lIns="132714" tIns="66358" rIns="132714" bIns="66358" rtlCol="0"/>
          <a:lstStyle>
            <a:lvl1pPr algn="l">
              <a:defRPr sz="1700"/>
            </a:lvl1pPr>
          </a:lstStyle>
          <a:p>
            <a:endParaRPr lang="en-GB" dirty="0"/>
          </a:p>
        </p:txBody>
      </p:sp>
      <p:sp>
        <p:nvSpPr>
          <p:cNvPr id="3" name="Date Placeholder 2"/>
          <p:cNvSpPr>
            <a:spLocks noGrp="1"/>
          </p:cNvSpPr>
          <p:nvPr>
            <p:ph type="dt" idx="1"/>
          </p:nvPr>
        </p:nvSpPr>
        <p:spPr>
          <a:xfrm>
            <a:off x="5622799" y="1"/>
            <a:ext cx="4301543" cy="720282"/>
          </a:xfrm>
          <a:prstGeom prst="rect">
            <a:avLst/>
          </a:prstGeom>
        </p:spPr>
        <p:txBody>
          <a:bodyPr vert="horz" lIns="132714" tIns="66358" rIns="132714" bIns="66358" rtlCol="0"/>
          <a:lstStyle>
            <a:lvl1pPr algn="r">
              <a:defRPr sz="1700"/>
            </a:lvl1pPr>
          </a:lstStyle>
          <a:p>
            <a:fld id="{24D8555F-C3BB-41E5-99E3-408F2C4C712C}" type="datetimeFigureOut">
              <a:rPr lang="en-GB" smtClean="0"/>
              <a:t>21/10/2023</a:t>
            </a:fld>
            <a:endParaRPr lang="en-GB" dirty="0"/>
          </a:p>
        </p:txBody>
      </p:sp>
      <p:sp>
        <p:nvSpPr>
          <p:cNvPr id="4" name="Slide Image Placeholder 3"/>
          <p:cNvSpPr>
            <a:spLocks noGrp="1" noRot="1" noChangeAspect="1"/>
          </p:cNvSpPr>
          <p:nvPr>
            <p:ph type="sldImg" idx="2"/>
          </p:nvPr>
        </p:nvSpPr>
        <p:spPr>
          <a:xfrm>
            <a:off x="3286125" y="1795463"/>
            <a:ext cx="3354388" cy="4843462"/>
          </a:xfrm>
          <a:prstGeom prst="rect">
            <a:avLst/>
          </a:prstGeom>
          <a:noFill/>
          <a:ln w="12700">
            <a:solidFill>
              <a:prstClr val="black"/>
            </a:solidFill>
          </a:ln>
        </p:spPr>
        <p:txBody>
          <a:bodyPr vert="horz" lIns="132714" tIns="66358" rIns="132714" bIns="66358" rtlCol="0" anchor="ctr"/>
          <a:lstStyle/>
          <a:p>
            <a:endParaRPr lang="en-GB" dirty="0"/>
          </a:p>
        </p:txBody>
      </p:sp>
      <p:sp>
        <p:nvSpPr>
          <p:cNvPr id="5" name="Notes Placeholder 4"/>
          <p:cNvSpPr>
            <a:spLocks noGrp="1"/>
          </p:cNvSpPr>
          <p:nvPr>
            <p:ph type="body" sz="quarter" idx="3"/>
          </p:nvPr>
        </p:nvSpPr>
        <p:spPr>
          <a:xfrm>
            <a:off x="992665" y="6908710"/>
            <a:ext cx="7941310" cy="5652582"/>
          </a:xfrm>
          <a:prstGeom prst="rect">
            <a:avLst/>
          </a:prstGeom>
        </p:spPr>
        <p:txBody>
          <a:bodyPr vert="horz" lIns="132714" tIns="66358" rIns="132714" bIns="6635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13635485"/>
            <a:ext cx="4301543" cy="720280"/>
          </a:xfrm>
          <a:prstGeom prst="rect">
            <a:avLst/>
          </a:prstGeom>
        </p:spPr>
        <p:txBody>
          <a:bodyPr vert="horz" lIns="132714" tIns="66358" rIns="132714" bIns="66358" rtlCol="0" anchor="b"/>
          <a:lstStyle>
            <a:lvl1pPr algn="l">
              <a:defRPr sz="1700"/>
            </a:lvl1pPr>
          </a:lstStyle>
          <a:p>
            <a:endParaRPr lang="en-GB" dirty="0"/>
          </a:p>
        </p:txBody>
      </p:sp>
      <p:sp>
        <p:nvSpPr>
          <p:cNvPr id="7" name="Slide Number Placeholder 6"/>
          <p:cNvSpPr>
            <a:spLocks noGrp="1"/>
          </p:cNvSpPr>
          <p:nvPr>
            <p:ph type="sldNum" sz="quarter" idx="5"/>
          </p:nvPr>
        </p:nvSpPr>
        <p:spPr>
          <a:xfrm>
            <a:off x="5622799" y="13635485"/>
            <a:ext cx="4301543" cy="720280"/>
          </a:xfrm>
          <a:prstGeom prst="rect">
            <a:avLst/>
          </a:prstGeom>
        </p:spPr>
        <p:txBody>
          <a:bodyPr vert="horz" lIns="132714" tIns="66358" rIns="132714" bIns="66358" rtlCol="0" anchor="b"/>
          <a:lstStyle>
            <a:lvl1pPr algn="r">
              <a:defRPr sz="1700"/>
            </a:lvl1pPr>
          </a:lstStyle>
          <a:p>
            <a:fld id="{17B6E8E7-E69B-4E27-B3AE-9C05322EF10A}" type="slidenum">
              <a:rPr lang="en-GB" smtClean="0"/>
              <a:t>‹#›</a:t>
            </a:fld>
            <a:endParaRPr lang="en-GB" dirty="0"/>
          </a:p>
        </p:txBody>
      </p:sp>
    </p:spTree>
    <p:extLst>
      <p:ext uri="{BB962C8B-B14F-4D97-AF65-F5344CB8AC3E}">
        <p14:creationId xmlns:p14="http://schemas.microsoft.com/office/powerpoint/2010/main" val="4281556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2460545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304425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2651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2226283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906036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346948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3003911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65213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461291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9499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EF78EA7-B45B-4203-B34C-5DDD6848E4EB}" type="datetimeFigureOut">
              <a:rPr lang="en-GB" smtClean="0"/>
              <a:t>21/10/2023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9A1C11B-1A1E-4A23-94F2-7D1F368D8D64}" type="slidenum">
              <a:rPr lang="en-GB" smtClean="0"/>
              <a:t>‹#›</a:t>
            </a:fld>
            <a:endParaRPr lang="en-GB" dirty="0"/>
          </a:p>
        </p:txBody>
      </p:sp>
    </p:spTree>
    <p:extLst>
      <p:ext uri="{BB962C8B-B14F-4D97-AF65-F5344CB8AC3E}">
        <p14:creationId xmlns:p14="http://schemas.microsoft.com/office/powerpoint/2010/main" val="10471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EF78EA7-B45B-4203-B34C-5DDD6848E4EB}" type="datetimeFigureOut">
              <a:rPr lang="en-GB" smtClean="0"/>
              <a:t>21/10/2023</a:t>
            </a:fld>
            <a:endParaRPr lang="en-GB"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9A1C11B-1A1E-4A23-94F2-7D1F368D8D64}" type="slidenum">
              <a:rPr lang="en-GB" smtClean="0"/>
              <a:t>‹#›</a:t>
            </a:fld>
            <a:endParaRPr lang="en-GB" dirty="0"/>
          </a:p>
        </p:txBody>
      </p:sp>
    </p:spTree>
    <p:extLst>
      <p:ext uri="{BB962C8B-B14F-4D97-AF65-F5344CB8AC3E}">
        <p14:creationId xmlns:p14="http://schemas.microsoft.com/office/powerpoint/2010/main" val="1167418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jpeg"/><Relationship Id="rId16"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jpeg"/><Relationship Id="rId4" Type="http://schemas.openxmlformats.org/officeDocument/2006/relationships/image" Target="../media/image3.wmf"/><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 name="Picture 16" descr="UK general election spend by largest parties up in 2015, but less money  allocated to ads | PR Wee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23339" y="4991205"/>
            <a:ext cx="1009974" cy="674412"/>
          </a:xfrm>
          <a:prstGeom prst="rect">
            <a:avLst/>
          </a:prstGeom>
          <a:noFill/>
          <a:extLst>
            <a:ext uri="{909E8E84-426E-40DD-AFC4-6F175D3DCCD1}">
              <a14:hiddenFill xmlns:a14="http://schemas.microsoft.com/office/drawing/2010/main">
                <a:solidFill>
                  <a:srgbClr val="FFFFFF"/>
                </a:solidFill>
              </a14:hiddenFill>
            </a:ext>
          </a:extLst>
        </p:spPr>
      </p:pic>
      <p:sp>
        <p:nvSpPr>
          <p:cNvPr id="35" name="Block Arc 34">
            <a:extLst>
              <a:ext uri="{FF2B5EF4-FFF2-40B4-BE49-F238E27FC236}">
                <a16:creationId xmlns:a16="http://schemas.microsoft.com/office/drawing/2014/main" id="{D2F97453-494C-5746-8E17-4A67EE1BF309}"/>
              </a:ext>
            </a:extLst>
          </p:cNvPr>
          <p:cNvSpPr/>
          <p:nvPr/>
        </p:nvSpPr>
        <p:spPr>
          <a:xfrm rot="5400000">
            <a:off x="4568681" y="1200447"/>
            <a:ext cx="1520134" cy="1732059"/>
          </a:xfrm>
          <a:prstGeom prst="blockArc">
            <a:avLst>
              <a:gd name="adj1" fmla="val 10794187"/>
              <a:gd name="adj2" fmla="val 136721"/>
              <a:gd name="adj3" fmla="val 29006"/>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1600" b="1" dirty="0">
              <a:solidFill>
                <a:schemeClr val="tx1"/>
              </a:solidFill>
            </a:endParaRPr>
          </a:p>
        </p:txBody>
      </p:sp>
      <p:pic>
        <p:nvPicPr>
          <p:cNvPr id="12" name="Picture 2" descr="Expert Tips and Techniques for Exams | Student.co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240" t="10494" r="13808" b="10696"/>
          <a:stretch/>
        </p:blipFill>
        <p:spPr bwMode="auto">
          <a:xfrm>
            <a:off x="35997" y="2035418"/>
            <a:ext cx="569151" cy="590561"/>
          </a:xfrm>
          <a:prstGeom prst="rect">
            <a:avLst/>
          </a:prstGeom>
          <a:noFill/>
          <a:extLst>
            <a:ext uri="{909E8E84-426E-40DD-AFC4-6F175D3DCCD1}">
              <a14:hiddenFill xmlns:a14="http://schemas.microsoft.com/office/drawing/2010/main">
                <a:solidFill>
                  <a:srgbClr val="FFFFFF"/>
                </a:solidFill>
              </a14:hiddenFill>
            </a:ext>
          </a:extLst>
        </p:spPr>
      </p:pic>
      <p:sp>
        <p:nvSpPr>
          <p:cNvPr id="2" name="Block Arc 1">
            <a:extLst>
              <a:ext uri="{FF2B5EF4-FFF2-40B4-BE49-F238E27FC236}">
                <a16:creationId xmlns:a16="http://schemas.microsoft.com/office/drawing/2014/main" id="{D2F97453-494C-5746-8E17-4A67EE1BF309}"/>
              </a:ext>
            </a:extLst>
          </p:cNvPr>
          <p:cNvSpPr/>
          <p:nvPr/>
        </p:nvSpPr>
        <p:spPr>
          <a:xfrm rot="16200000">
            <a:off x="200539" y="2358871"/>
            <a:ext cx="1636560" cy="1677503"/>
          </a:xfrm>
          <a:prstGeom prst="blockArc">
            <a:avLst>
              <a:gd name="adj1" fmla="val 10928135"/>
              <a:gd name="adj2" fmla="val 21594657"/>
              <a:gd name="adj3" fmla="val 2824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3" name="Rectangle 2">
            <a:extLst>
              <a:ext uri="{FF2B5EF4-FFF2-40B4-BE49-F238E27FC236}">
                <a16:creationId xmlns:a16="http://schemas.microsoft.com/office/drawing/2014/main" id="{361D24CC-941E-4C47-B0EC-E144352A4A74}"/>
              </a:ext>
            </a:extLst>
          </p:cNvPr>
          <p:cNvSpPr/>
          <p:nvPr/>
        </p:nvSpPr>
        <p:spPr>
          <a:xfrm>
            <a:off x="1006678" y="2379505"/>
            <a:ext cx="1076672" cy="46217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endParaRPr>
          </a:p>
        </p:txBody>
      </p:sp>
      <p:sp>
        <p:nvSpPr>
          <p:cNvPr id="4" name="Rectangle 3">
            <a:extLst>
              <a:ext uri="{FF2B5EF4-FFF2-40B4-BE49-F238E27FC236}">
                <a16:creationId xmlns:a16="http://schemas.microsoft.com/office/drawing/2014/main" id="{361D24CC-941E-4C47-B0EC-E144352A4A74}"/>
              </a:ext>
            </a:extLst>
          </p:cNvPr>
          <p:cNvSpPr/>
          <p:nvPr/>
        </p:nvSpPr>
        <p:spPr>
          <a:xfrm>
            <a:off x="3154526" y="2385881"/>
            <a:ext cx="2220839" cy="4406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00" b="1" dirty="0" smtClean="0">
                <a:solidFill>
                  <a:schemeClr val="tx1"/>
                </a:solidFill>
              </a:rPr>
              <a:t>Money Matters</a:t>
            </a:r>
            <a:endParaRPr lang="en-US" sz="1600" b="1" dirty="0">
              <a:solidFill>
                <a:schemeClr val="tx1"/>
              </a:solidFill>
            </a:endParaRPr>
          </a:p>
        </p:txBody>
      </p:sp>
      <p:sp>
        <p:nvSpPr>
          <p:cNvPr id="5" name="Rectangle 4">
            <a:extLst>
              <a:ext uri="{FF2B5EF4-FFF2-40B4-BE49-F238E27FC236}">
                <a16:creationId xmlns:a16="http://schemas.microsoft.com/office/drawing/2014/main" id="{361D24CC-941E-4C47-B0EC-E144352A4A74}"/>
              </a:ext>
            </a:extLst>
          </p:cNvPr>
          <p:cNvSpPr/>
          <p:nvPr/>
        </p:nvSpPr>
        <p:spPr>
          <a:xfrm>
            <a:off x="973380" y="3545852"/>
            <a:ext cx="2057526" cy="47195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Active Citizenship</a:t>
            </a:r>
            <a:endParaRPr lang="en-US" sz="1400" b="1" dirty="0">
              <a:solidFill>
                <a:schemeClr val="tx1"/>
              </a:solidFill>
            </a:endParaRPr>
          </a:p>
        </p:txBody>
      </p:sp>
      <p:sp>
        <p:nvSpPr>
          <p:cNvPr id="6" name="TextBox 5"/>
          <p:cNvSpPr txBox="1"/>
          <p:nvPr/>
        </p:nvSpPr>
        <p:spPr>
          <a:xfrm>
            <a:off x="260519" y="970566"/>
            <a:ext cx="3556694" cy="1077218"/>
          </a:xfrm>
          <a:prstGeom prst="rect">
            <a:avLst/>
          </a:prstGeom>
          <a:solidFill>
            <a:schemeClr val="accent1">
              <a:lumMod val="75000"/>
            </a:schemeClr>
          </a:solidFill>
        </p:spPr>
        <p:txBody>
          <a:bodyPr wrap="square" rtlCol="0">
            <a:spAutoFit/>
          </a:bodyPr>
          <a:lstStyle/>
          <a:p>
            <a:r>
              <a:rPr lang="en-GB" sz="1600" b="1" dirty="0" smtClean="0">
                <a:solidFill>
                  <a:schemeClr val="bg1"/>
                </a:solidFill>
              </a:rPr>
              <a:t>A Levels	 T Levels	Apprenticeships</a:t>
            </a:r>
          </a:p>
          <a:p>
            <a:r>
              <a:rPr lang="en-GB" sz="1600" b="1" dirty="0" smtClean="0">
                <a:solidFill>
                  <a:schemeClr val="bg1"/>
                </a:solidFill>
              </a:rPr>
              <a:t>Careers </a:t>
            </a:r>
            <a:r>
              <a:rPr lang="en-GB" sz="1600" dirty="0" smtClean="0">
                <a:solidFill>
                  <a:schemeClr val="bg1"/>
                </a:solidFill>
              </a:rPr>
              <a:t>: Lawyer, Politician, Civil Service,</a:t>
            </a:r>
          </a:p>
          <a:p>
            <a:r>
              <a:rPr lang="en-GB" sz="1600" dirty="0" smtClean="0">
                <a:solidFill>
                  <a:schemeClr val="bg1"/>
                </a:solidFill>
              </a:rPr>
              <a:t>Uniformed Services, Journalism, Charity Work </a:t>
            </a:r>
          </a:p>
        </p:txBody>
      </p:sp>
      <p:sp>
        <p:nvSpPr>
          <p:cNvPr id="7" name="Rectangle 6">
            <a:extLst>
              <a:ext uri="{FF2B5EF4-FFF2-40B4-BE49-F238E27FC236}">
                <a16:creationId xmlns:a16="http://schemas.microsoft.com/office/drawing/2014/main" id="{361D24CC-941E-4C47-B0EC-E144352A4A74}"/>
              </a:ext>
            </a:extLst>
          </p:cNvPr>
          <p:cNvSpPr/>
          <p:nvPr/>
        </p:nvSpPr>
        <p:spPr>
          <a:xfrm>
            <a:off x="4360105" y="1304931"/>
            <a:ext cx="1036729" cy="4296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  </a:t>
            </a:r>
            <a:endParaRPr lang="en-US" sz="1600" b="1" dirty="0">
              <a:solidFill>
                <a:schemeClr val="tx1"/>
              </a:solidFill>
            </a:endParaRPr>
          </a:p>
        </p:txBody>
      </p:sp>
      <p:sp>
        <p:nvSpPr>
          <p:cNvPr id="8" name="Triangle 45">
            <a:extLst>
              <a:ext uri="{FF2B5EF4-FFF2-40B4-BE49-F238E27FC236}">
                <a16:creationId xmlns:a16="http://schemas.microsoft.com/office/drawing/2014/main" id="{B85D31BE-9BE0-3341-86C3-0BFD563EAA1B}"/>
              </a:ext>
            </a:extLst>
          </p:cNvPr>
          <p:cNvSpPr/>
          <p:nvPr/>
        </p:nvSpPr>
        <p:spPr>
          <a:xfrm rot="16200000">
            <a:off x="3834522" y="1174472"/>
            <a:ext cx="952780" cy="669618"/>
          </a:xfrm>
          <a:prstGeom prst="triangle">
            <a:avLst>
              <a:gd name="adj" fmla="val 4536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9" name="Oval 8">
            <a:extLst>
              <a:ext uri="{FF2B5EF4-FFF2-40B4-BE49-F238E27FC236}">
                <a16:creationId xmlns:a16="http://schemas.microsoft.com/office/drawing/2014/main" id="{F392CEB9-0CDA-4E4D-8C9D-4D77BAB73103}"/>
              </a:ext>
            </a:extLst>
          </p:cNvPr>
          <p:cNvSpPr/>
          <p:nvPr/>
        </p:nvSpPr>
        <p:spPr>
          <a:xfrm>
            <a:off x="5514907" y="1535075"/>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NEXT STEPS</a:t>
            </a:r>
          </a:p>
        </p:txBody>
      </p:sp>
      <p:pic>
        <p:nvPicPr>
          <p:cNvPr id="10" name="Picture 9" descr="master swirl">
            <a:extLst>
              <a:ext uri="{FF2B5EF4-FFF2-40B4-BE49-F238E27FC236}">
                <a16:creationId xmlns:a16="http://schemas.microsoft.com/office/drawing/2014/main" id="{3B9F5834-4D6F-4A4D-8AAA-927E6663628C}"/>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810" y="-1380116"/>
            <a:ext cx="6859221" cy="21733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Box 10"/>
          <p:cNvSpPr txBox="1"/>
          <p:nvPr/>
        </p:nvSpPr>
        <p:spPr>
          <a:xfrm>
            <a:off x="2278870" y="98730"/>
            <a:ext cx="2334755" cy="646331"/>
          </a:xfrm>
          <a:prstGeom prst="rect">
            <a:avLst/>
          </a:prstGeom>
          <a:solidFill>
            <a:schemeClr val="bg1"/>
          </a:solidFill>
        </p:spPr>
        <p:txBody>
          <a:bodyPr wrap="square" rtlCol="0">
            <a:spAutoFit/>
          </a:bodyPr>
          <a:lstStyle/>
          <a:p>
            <a:pPr algn="ctr"/>
            <a:r>
              <a:rPr lang="en-GB" sz="3600" b="1" dirty="0" smtClean="0">
                <a:solidFill>
                  <a:schemeClr val="accent1">
                    <a:lumMod val="75000"/>
                  </a:schemeClr>
                </a:solidFill>
              </a:rPr>
              <a:t>Citizenship</a:t>
            </a:r>
            <a:endParaRPr lang="en-US" sz="3600" dirty="0">
              <a:solidFill>
                <a:schemeClr val="accent1">
                  <a:lumMod val="75000"/>
                </a:schemeClr>
              </a:solidFill>
            </a:endParaRPr>
          </a:p>
        </p:txBody>
      </p:sp>
      <p:cxnSp>
        <p:nvCxnSpPr>
          <p:cNvPr id="15" name="Straight Connector 14">
            <a:extLst>
              <a:ext uri="{FF2B5EF4-FFF2-40B4-BE49-F238E27FC236}">
                <a16:creationId xmlns:a16="http://schemas.microsoft.com/office/drawing/2014/main" id="{ADF764BA-9BFD-4760-AC9F-0C4CF039EED2}"/>
              </a:ext>
            </a:extLst>
          </p:cNvPr>
          <p:cNvCxnSpPr>
            <a:cxnSpLocks/>
          </p:cNvCxnSpPr>
          <p:nvPr/>
        </p:nvCxnSpPr>
        <p:spPr>
          <a:xfrm>
            <a:off x="3481575" y="232122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61D24CC-941E-4C47-B0EC-E144352A4A74}"/>
              </a:ext>
            </a:extLst>
          </p:cNvPr>
          <p:cNvSpPr/>
          <p:nvPr/>
        </p:nvSpPr>
        <p:spPr>
          <a:xfrm>
            <a:off x="3083275" y="3545852"/>
            <a:ext cx="2568342" cy="46896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Rights and responsibilities</a:t>
            </a:r>
            <a:endParaRPr lang="en-US" sz="1400" b="1" dirty="0">
              <a:solidFill>
                <a:schemeClr val="tx1"/>
              </a:solidFill>
            </a:endParaRPr>
          </a:p>
        </p:txBody>
      </p:sp>
      <p:sp>
        <p:nvSpPr>
          <p:cNvPr id="23" name="Rectangle 22">
            <a:extLst>
              <a:ext uri="{FF2B5EF4-FFF2-40B4-BE49-F238E27FC236}">
                <a16:creationId xmlns:a16="http://schemas.microsoft.com/office/drawing/2014/main" id="{BFA5FCA9-F2FE-F021-35AA-6746511D226F}"/>
              </a:ext>
            </a:extLst>
          </p:cNvPr>
          <p:cNvSpPr/>
          <p:nvPr/>
        </p:nvSpPr>
        <p:spPr>
          <a:xfrm>
            <a:off x="1076166" y="4653346"/>
            <a:ext cx="4716532" cy="46228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Politics and Participation</a:t>
            </a:r>
            <a:endParaRPr lang="en-US" sz="1400" b="1" dirty="0">
              <a:solidFill>
                <a:schemeClr val="tx1"/>
              </a:solidFill>
            </a:endParaRPr>
          </a:p>
        </p:txBody>
      </p:sp>
      <p:sp>
        <p:nvSpPr>
          <p:cNvPr id="24" name="Rectangle 23">
            <a:extLst>
              <a:ext uri="{FF2B5EF4-FFF2-40B4-BE49-F238E27FC236}">
                <a16:creationId xmlns:a16="http://schemas.microsoft.com/office/drawing/2014/main" id="{361D24CC-941E-4C47-B0EC-E144352A4A74}"/>
              </a:ext>
            </a:extLst>
          </p:cNvPr>
          <p:cNvSpPr/>
          <p:nvPr/>
        </p:nvSpPr>
        <p:spPr>
          <a:xfrm>
            <a:off x="927892" y="5944019"/>
            <a:ext cx="4482826" cy="46064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Life in Modern Britain</a:t>
            </a:r>
            <a:endParaRPr lang="en-US" sz="1400" b="1" dirty="0">
              <a:solidFill>
                <a:schemeClr val="tx1"/>
              </a:solidFill>
            </a:endParaRPr>
          </a:p>
        </p:txBody>
      </p:sp>
      <p:sp>
        <p:nvSpPr>
          <p:cNvPr id="25" name="TextBox 24"/>
          <p:cNvSpPr txBox="1"/>
          <p:nvPr/>
        </p:nvSpPr>
        <p:spPr>
          <a:xfrm>
            <a:off x="1888840" y="7493269"/>
            <a:ext cx="3503285" cy="430887"/>
          </a:xfrm>
          <a:prstGeom prst="rect">
            <a:avLst/>
          </a:prstGeom>
          <a:solidFill>
            <a:schemeClr val="accent1">
              <a:lumMod val="20000"/>
              <a:lumOff val="80000"/>
            </a:schemeClr>
          </a:solidFill>
        </p:spPr>
        <p:txBody>
          <a:bodyPr wrap="square" rtlCol="0">
            <a:spAutoFit/>
          </a:bodyPr>
          <a:lstStyle/>
          <a:p>
            <a:pPr algn="ctr"/>
            <a:r>
              <a:rPr lang="en-GB" sz="1100" dirty="0"/>
              <a:t>Content based on Statutory Curriculum Requirements with RSHE connections, but also links within PSHE</a:t>
            </a:r>
          </a:p>
        </p:txBody>
      </p:sp>
      <p:sp>
        <p:nvSpPr>
          <p:cNvPr id="26" name="Oval 25">
            <a:extLst>
              <a:ext uri="{FF2B5EF4-FFF2-40B4-BE49-F238E27FC236}">
                <a16:creationId xmlns:a16="http://schemas.microsoft.com/office/drawing/2014/main" id="{F392CEB9-0CDA-4E4D-8C9D-4D77BAB73103}"/>
              </a:ext>
            </a:extLst>
          </p:cNvPr>
          <p:cNvSpPr/>
          <p:nvPr/>
        </p:nvSpPr>
        <p:spPr>
          <a:xfrm>
            <a:off x="927892" y="7139331"/>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endParaRPr lang="en-US" sz="2200" b="1" dirty="0">
              <a:solidFill>
                <a:schemeClr val="tx1"/>
              </a:solidFill>
            </a:endParaRPr>
          </a:p>
          <a:p>
            <a:pPr algn="ctr"/>
            <a:r>
              <a:rPr lang="en-US" sz="2200" b="1" dirty="0">
                <a:solidFill>
                  <a:schemeClr val="tx1"/>
                </a:solidFill>
              </a:rPr>
              <a:t>7&amp;8</a:t>
            </a:r>
            <a:endParaRPr lang="en-US" sz="1000" b="1" dirty="0">
              <a:solidFill>
                <a:schemeClr val="tx1"/>
              </a:solidFill>
            </a:endParaRPr>
          </a:p>
        </p:txBody>
      </p:sp>
      <p:sp>
        <p:nvSpPr>
          <p:cNvPr id="27" name="Block Arc 26">
            <a:extLst>
              <a:ext uri="{FF2B5EF4-FFF2-40B4-BE49-F238E27FC236}">
                <a16:creationId xmlns:a16="http://schemas.microsoft.com/office/drawing/2014/main" id="{D2F97453-494C-5746-8E17-4A67EE1BF309}"/>
              </a:ext>
            </a:extLst>
          </p:cNvPr>
          <p:cNvSpPr/>
          <p:nvPr/>
        </p:nvSpPr>
        <p:spPr>
          <a:xfrm rot="16200000">
            <a:off x="99730" y="4623444"/>
            <a:ext cx="1747300" cy="1807104"/>
          </a:xfrm>
          <a:prstGeom prst="blockArc">
            <a:avLst>
              <a:gd name="adj1" fmla="val 10614364"/>
              <a:gd name="adj2" fmla="val 36994"/>
              <a:gd name="adj3" fmla="val 2633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8" name="Block Arc 27">
            <a:extLst>
              <a:ext uri="{FF2B5EF4-FFF2-40B4-BE49-F238E27FC236}">
                <a16:creationId xmlns:a16="http://schemas.microsoft.com/office/drawing/2014/main" id="{D2F97453-494C-5746-8E17-4A67EE1BF309}"/>
              </a:ext>
            </a:extLst>
          </p:cNvPr>
          <p:cNvSpPr/>
          <p:nvPr/>
        </p:nvSpPr>
        <p:spPr>
          <a:xfrm rot="5159455">
            <a:off x="4848325" y="3565163"/>
            <a:ext cx="1605669" cy="1527167"/>
          </a:xfrm>
          <a:prstGeom prst="blockArc">
            <a:avLst>
              <a:gd name="adj1" fmla="val 10977571"/>
              <a:gd name="adj2" fmla="val 21499596"/>
              <a:gd name="adj3" fmla="val 2962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sp>
        <p:nvSpPr>
          <p:cNvPr id="29" name="Oval 28">
            <a:extLst>
              <a:ext uri="{FF2B5EF4-FFF2-40B4-BE49-F238E27FC236}">
                <a16:creationId xmlns:a16="http://schemas.microsoft.com/office/drawing/2014/main" id="{F392CEB9-0CDA-4E4D-8C9D-4D77BAB73103}"/>
              </a:ext>
            </a:extLst>
          </p:cNvPr>
          <p:cNvSpPr/>
          <p:nvPr/>
        </p:nvSpPr>
        <p:spPr>
          <a:xfrm>
            <a:off x="5651617" y="3784792"/>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p>
          <a:p>
            <a:pPr algn="ctr"/>
            <a:r>
              <a:rPr lang="en-US" sz="2200" b="1" dirty="0">
                <a:solidFill>
                  <a:schemeClr val="tx1"/>
                </a:solidFill>
              </a:rPr>
              <a:t>10</a:t>
            </a:r>
          </a:p>
        </p:txBody>
      </p:sp>
      <p:grpSp>
        <p:nvGrpSpPr>
          <p:cNvPr id="30" name="Group 29"/>
          <p:cNvGrpSpPr/>
          <p:nvPr/>
        </p:nvGrpSpPr>
        <p:grpSpPr>
          <a:xfrm>
            <a:off x="4550882" y="6179061"/>
            <a:ext cx="1945937" cy="1763554"/>
            <a:chOff x="4496439" y="7848340"/>
            <a:chExt cx="1945937" cy="1763554"/>
          </a:xfrm>
        </p:grpSpPr>
        <p:sp>
          <p:nvSpPr>
            <p:cNvPr id="31" name="Triangle 45">
              <a:extLst>
                <a:ext uri="{FF2B5EF4-FFF2-40B4-BE49-F238E27FC236}">
                  <a16:creationId xmlns:a16="http://schemas.microsoft.com/office/drawing/2014/main" id="{B85D31BE-9BE0-3341-86C3-0BFD563EAA1B}"/>
                </a:ext>
              </a:extLst>
            </p:cNvPr>
            <p:cNvSpPr/>
            <p:nvPr/>
          </p:nvSpPr>
          <p:spPr>
            <a:xfrm>
              <a:off x="5489596" y="8337966"/>
              <a:ext cx="952780" cy="669618"/>
            </a:xfrm>
            <a:prstGeom prst="triangle">
              <a:avLst>
                <a:gd name="adj" fmla="val 4536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1" dirty="0"/>
            </a:p>
          </p:txBody>
        </p:sp>
        <p:sp>
          <p:nvSpPr>
            <p:cNvPr id="32" name="Block Arc 31">
              <a:extLst>
                <a:ext uri="{FF2B5EF4-FFF2-40B4-BE49-F238E27FC236}">
                  <a16:creationId xmlns:a16="http://schemas.microsoft.com/office/drawing/2014/main" id="{D2F97453-494C-5746-8E17-4A67EE1BF309}"/>
                </a:ext>
              </a:extLst>
            </p:cNvPr>
            <p:cNvSpPr/>
            <p:nvPr/>
          </p:nvSpPr>
          <p:spPr>
            <a:xfrm rot="11700748">
              <a:off x="4496439" y="7848340"/>
              <a:ext cx="1724365" cy="1763554"/>
            </a:xfrm>
            <a:prstGeom prst="blockArc">
              <a:avLst>
                <a:gd name="adj1" fmla="val 10794187"/>
                <a:gd name="adj2" fmla="val 15352311"/>
                <a:gd name="adj3" fmla="val 2669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chemeClr val="tx1"/>
                </a:solidFill>
              </a:endParaRPr>
            </a:p>
          </p:txBody>
        </p:sp>
      </p:grpSp>
      <p:sp>
        <p:nvSpPr>
          <p:cNvPr id="33" name="Oval 32">
            <a:extLst>
              <a:ext uri="{FF2B5EF4-FFF2-40B4-BE49-F238E27FC236}">
                <a16:creationId xmlns:a16="http://schemas.microsoft.com/office/drawing/2014/main" id="{F392CEB9-0CDA-4E4D-8C9D-4D77BAB73103}"/>
              </a:ext>
            </a:extLst>
          </p:cNvPr>
          <p:cNvSpPr/>
          <p:nvPr/>
        </p:nvSpPr>
        <p:spPr>
          <a:xfrm>
            <a:off x="5363932" y="5637943"/>
            <a:ext cx="992680" cy="987200"/>
          </a:xfrm>
          <a:prstGeom prst="ellipse">
            <a:avLst/>
          </a:prstGeom>
          <a:solidFill>
            <a:schemeClr val="bg1"/>
          </a:solidFill>
          <a:ln w="1016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YEAR</a:t>
            </a:r>
          </a:p>
          <a:p>
            <a:pPr algn="ctr"/>
            <a:r>
              <a:rPr lang="en-US" sz="2200" b="1" dirty="0">
                <a:solidFill>
                  <a:schemeClr val="tx1"/>
                </a:solidFill>
              </a:rPr>
              <a:t>9</a:t>
            </a:r>
          </a:p>
        </p:txBody>
      </p:sp>
      <p:sp>
        <p:nvSpPr>
          <p:cNvPr id="34" name="Rounded Rectangle 33"/>
          <p:cNvSpPr/>
          <p:nvPr/>
        </p:nvSpPr>
        <p:spPr>
          <a:xfrm>
            <a:off x="421836" y="8244859"/>
            <a:ext cx="5921912" cy="1277865"/>
          </a:xfrm>
          <a:prstGeom prst="roundRect">
            <a:avLst/>
          </a:prstGeom>
          <a:noFill/>
          <a:ln w="762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This GCSE course will develop essential transferable skills as it will enable you to think critically, evaluate evidence, debate ideas, make persuasive arguments and justify conclusions. The course aims to allow pupils to acquire knowledge, understanding and skills to take responsible citizenship actions, play a positive role in public and democratic life as informed and active citizens, and build the foundations for further learning and </a:t>
            </a:r>
            <a:r>
              <a:rPr lang="en-GB" sz="1200" b="1" dirty="0" smtClean="0">
                <a:solidFill>
                  <a:schemeClr val="tx1"/>
                </a:solidFill>
              </a:rPr>
              <a:t>study</a:t>
            </a:r>
            <a:r>
              <a:rPr lang="en-GB" sz="1200" b="1" dirty="0">
                <a:solidFill>
                  <a:schemeClr val="tx1"/>
                </a:solidFill>
              </a:rPr>
              <a:t>.</a:t>
            </a:r>
          </a:p>
        </p:txBody>
      </p:sp>
      <p:cxnSp>
        <p:nvCxnSpPr>
          <p:cNvPr id="36" name="Straight Connector 35">
            <a:extLst>
              <a:ext uri="{FF2B5EF4-FFF2-40B4-BE49-F238E27FC236}">
                <a16:creationId xmlns:a16="http://schemas.microsoft.com/office/drawing/2014/main" id="{ADF764BA-9BFD-4760-AC9F-0C4CF039EED2}"/>
              </a:ext>
            </a:extLst>
          </p:cNvPr>
          <p:cNvCxnSpPr>
            <a:cxnSpLocks/>
          </p:cNvCxnSpPr>
          <p:nvPr/>
        </p:nvCxnSpPr>
        <p:spPr>
          <a:xfrm>
            <a:off x="4830286" y="5912050"/>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06653FD-3F89-48CF-86EB-D51F0F81EBB5}"/>
              </a:ext>
            </a:extLst>
          </p:cNvPr>
          <p:cNvCxnSpPr>
            <a:cxnSpLocks/>
          </p:cNvCxnSpPr>
          <p:nvPr/>
        </p:nvCxnSpPr>
        <p:spPr>
          <a:xfrm flipV="1">
            <a:off x="5095246" y="6326573"/>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A34C7D37-6002-CB8C-648F-0D7CD854ADA9}"/>
              </a:ext>
            </a:extLst>
          </p:cNvPr>
          <p:cNvSpPr txBox="1"/>
          <p:nvPr/>
        </p:nvSpPr>
        <p:spPr>
          <a:xfrm>
            <a:off x="4830286" y="6536735"/>
            <a:ext cx="582071" cy="338554"/>
          </a:xfrm>
          <a:prstGeom prst="rect">
            <a:avLst/>
          </a:prstGeom>
          <a:noFill/>
        </p:spPr>
        <p:txBody>
          <a:bodyPr wrap="square" rtlCol="0">
            <a:spAutoFit/>
          </a:bodyPr>
          <a:lstStyle/>
          <a:p>
            <a:pPr algn="ctr"/>
            <a:r>
              <a:rPr lang="en-GB" sz="800" dirty="0" smtClean="0"/>
              <a:t>British Values</a:t>
            </a:r>
            <a:endParaRPr lang="en-GB" sz="800" dirty="0"/>
          </a:p>
        </p:txBody>
      </p:sp>
      <p:sp>
        <p:nvSpPr>
          <p:cNvPr id="39" name="TextBox 38">
            <a:extLst>
              <a:ext uri="{FF2B5EF4-FFF2-40B4-BE49-F238E27FC236}">
                <a16:creationId xmlns:a16="http://schemas.microsoft.com/office/drawing/2014/main" id="{A34C7D37-6002-CB8C-648F-0D7CD854ADA9}"/>
              </a:ext>
            </a:extLst>
          </p:cNvPr>
          <p:cNvSpPr txBox="1"/>
          <p:nvPr/>
        </p:nvSpPr>
        <p:spPr>
          <a:xfrm>
            <a:off x="4283394" y="5686673"/>
            <a:ext cx="1047142" cy="215444"/>
          </a:xfrm>
          <a:prstGeom prst="rect">
            <a:avLst/>
          </a:prstGeom>
          <a:noFill/>
        </p:spPr>
        <p:txBody>
          <a:bodyPr wrap="square" rtlCol="0">
            <a:spAutoFit/>
          </a:bodyPr>
          <a:lstStyle/>
          <a:p>
            <a:pPr algn="ctr"/>
            <a:r>
              <a:rPr lang="en-GB" sz="800" dirty="0" smtClean="0"/>
              <a:t>The UK and identity</a:t>
            </a:r>
            <a:endParaRPr lang="en-GB" sz="800" dirty="0"/>
          </a:p>
        </p:txBody>
      </p:sp>
      <p:cxnSp>
        <p:nvCxnSpPr>
          <p:cNvPr id="40" name="Straight Connector 39">
            <a:extLst>
              <a:ext uri="{FF2B5EF4-FFF2-40B4-BE49-F238E27FC236}">
                <a16:creationId xmlns:a16="http://schemas.microsoft.com/office/drawing/2014/main" id="{E06653FD-3F89-48CF-86EB-D51F0F81EBB5}"/>
              </a:ext>
            </a:extLst>
          </p:cNvPr>
          <p:cNvCxnSpPr>
            <a:cxnSpLocks/>
          </p:cNvCxnSpPr>
          <p:nvPr/>
        </p:nvCxnSpPr>
        <p:spPr>
          <a:xfrm flipV="1">
            <a:off x="4464225" y="6350607"/>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34C7D37-6002-CB8C-648F-0D7CD854ADA9}"/>
              </a:ext>
            </a:extLst>
          </p:cNvPr>
          <p:cNvSpPr txBox="1"/>
          <p:nvPr/>
        </p:nvSpPr>
        <p:spPr>
          <a:xfrm>
            <a:off x="3946352" y="6541900"/>
            <a:ext cx="1047142" cy="338554"/>
          </a:xfrm>
          <a:prstGeom prst="rect">
            <a:avLst/>
          </a:prstGeom>
          <a:noFill/>
        </p:spPr>
        <p:txBody>
          <a:bodyPr wrap="square" rtlCol="0">
            <a:spAutoFit/>
          </a:bodyPr>
          <a:lstStyle/>
          <a:p>
            <a:pPr algn="ctr"/>
            <a:r>
              <a:rPr lang="en-GB" sz="800" dirty="0" smtClean="0"/>
              <a:t>UK’s changing population</a:t>
            </a:r>
            <a:endParaRPr lang="en-GB" sz="800" dirty="0"/>
          </a:p>
        </p:txBody>
      </p:sp>
      <p:cxnSp>
        <p:nvCxnSpPr>
          <p:cNvPr id="42" name="Straight Connector 41">
            <a:extLst>
              <a:ext uri="{FF2B5EF4-FFF2-40B4-BE49-F238E27FC236}">
                <a16:creationId xmlns:a16="http://schemas.microsoft.com/office/drawing/2014/main" id="{ADF764BA-9BFD-4760-AC9F-0C4CF039EED2}"/>
              </a:ext>
            </a:extLst>
          </p:cNvPr>
          <p:cNvCxnSpPr>
            <a:cxnSpLocks/>
          </p:cNvCxnSpPr>
          <p:nvPr/>
        </p:nvCxnSpPr>
        <p:spPr>
          <a:xfrm>
            <a:off x="3887427" y="584914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A34C7D37-6002-CB8C-648F-0D7CD854ADA9}"/>
              </a:ext>
            </a:extLst>
          </p:cNvPr>
          <p:cNvSpPr txBox="1"/>
          <p:nvPr/>
        </p:nvSpPr>
        <p:spPr>
          <a:xfrm>
            <a:off x="3320948" y="5671181"/>
            <a:ext cx="1047142" cy="215444"/>
          </a:xfrm>
          <a:prstGeom prst="rect">
            <a:avLst/>
          </a:prstGeom>
          <a:noFill/>
        </p:spPr>
        <p:txBody>
          <a:bodyPr wrap="square" rtlCol="0">
            <a:spAutoFit/>
          </a:bodyPr>
          <a:lstStyle/>
          <a:p>
            <a:pPr algn="ctr"/>
            <a:r>
              <a:rPr lang="en-GB" sz="800" dirty="0" smtClean="0"/>
              <a:t>Multiculturalism</a:t>
            </a:r>
            <a:endParaRPr lang="en-GB" sz="800" dirty="0"/>
          </a:p>
        </p:txBody>
      </p:sp>
      <p:cxnSp>
        <p:nvCxnSpPr>
          <p:cNvPr id="44" name="Straight Connector 43">
            <a:extLst>
              <a:ext uri="{FF2B5EF4-FFF2-40B4-BE49-F238E27FC236}">
                <a16:creationId xmlns:a16="http://schemas.microsoft.com/office/drawing/2014/main" id="{E06653FD-3F89-48CF-86EB-D51F0F81EBB5}"/>
              </a:ext>
            </a:extLst>
          </p:cNvPr>
          <p:cNvCxnSpPr>
            <a:cxnSpLocks/>
          </p:cNvCxnSpPr>
          <p:nvPr/>
        </p:nvCxnSpPr>
        <p:spPr>
          <a:xfrm flipV="1">
            <a:off x="3574585" y="6385094"/>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34C7D37-6002-CB8C-648F-0D7CD854ADA9}"/>
              </a:ext>
            </a:extLst>
          </p:cNvPr>
          <p:cNvSpPr txBox="1"/>
          <p:nvPr/>
        </p:nvSpPr>
        <p:spPr>
          <a:xfrm>
            <a:off x="3051014" y="6596197"/>
            <a:ext cx="1047142" cy="215444"/>
          </a:xfrm>
          <a:prstGeom prst="rect">
            <a:avLst/>
          </a:prstGeom>
          <a:noFill/>
        </p:spPr>
        <p:txBody>
          <a:bodyPr wrap="square" rtlCol="0">
            <a:spAutoFit/>
          </a:bodyPr>
          <a:lstStyle/>
          <a:p>
            <a:pPr algn="ctr"/>
            <a:r>
              <a:rPr lang="en-GB" sz="800" dirty="0" smtClean="0"/>
              <a:t>The media</a:t>
            </a:r>
            <a:endParaRPr lang="en-GB" sz="800" dirty="0"/>
          </a:p>
        </p:txBody>
      </p:sp>
      <p:cxnSp>
        <p:nvCxnSpPr>
          <p:cNvPr id="46" name="Straight Connector 45">
            <a:extLst>
              <a:ext uri="{FF2B5EF4-FFF2-40B4-BE49-F238E27FC236}">
                <a16:creationId xmlns:a16="http://schemas.microsoft.com/office/drawing/2014/main" id="{ADF764BA-9BFD-4760-AC9F-0C4CF039EED2}"/>
              </a:ext>
            </a:extLst>
          </p:cNvPr>
          <p:cNvCxnSpPr>
            <a:cxnSpLocks/>
          </p:cNvCxnSpPr>
          <p:nvPr/>
        </p:nvCxnSpPr>
        <p:spPr>
          <a:xfrm>
            <a:off x="2989181" y="5794395"/>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A34C7D37-6002-CB8C-648F-0D7CD854ADA9}"/>
              </a:ext>
            </a:extLst>
          </p:cNvPr>
          <p:cNvSpPr txBox="1"/>
          <p:nvPr/>
        </p:nvSpPr>
        <p:spPr>
          <a:xfrm>
            <a:off x="2457958" y="5638828"/>
            <a:ext cx="1047142" cy="215444"/>
          </a:xfrm>
          <a:prstGeom prst="rect">
            <a:avLst/>
          </a:prstGeom>
          <a:noFill/>
        </p:spPr>
        <p:txBody>
          <a:bodyPr wrap="square" rtlCol="0">
            <a:spAutoFit/>
          </a:bodyPr>
          <a:lstStyle/>
          <a:p>
            <a:pPr algn="ctr"/>
            <a:r>
              <a:rPr lang="en-GB" sz="800" dirty="0" smtClean="0"/>
              <a:t>The UK and EU</a:t>
            </a:r>
            <a:endParaRPr lang="en-GB" sz="800" dirty="0"/>
          </a:p>
        </p:txBody>
      </p:sp>
      <p:cxnSp>
        <p:nvCxnSpPr>
          <p:cNvPr id="48" name="Straight Connector 47">
            <a:extLst>
              <a:ext uri="{FF2B5EF4-FFF2-40B4-BE49-F238E27FC236}">
                <a16:creationId xmlns:a16="http://schemas.microsoft.com/office/drawing/2014/main" id="{E06653FD-3F89-48CF-86EB-D51F0F81EBB5}"/>
              </a:ext>
            </a:extLst>
          </p:cNvPr>
          <p:cNvCxnSpPr>
            <a:cxnSpLocks/>
          </p:cNvCxnSpPr>
          <p:nvPr/>
        </p:nvCxnSpPr>
        <p:spPr>
          <a:xfrm flipV="1">
            <a:off x="2366188" y="6376856"/>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34C7D37-6002-CB8C-648F-0D7CD854ADA9}"/>
              </a:ext>
            </a:extLst>
          </p:cNvPr>
          <p:cNvSpPr txBox="1"/>
          <p:nvPr/>
        </p:nvSpPr>
        <p:spPr>
          <a:xfrm>
            <a:off x="1861188" y="6546908"/>
            <a:ext cx="1047142" cy="338554"/>
          </a:xfrm>
          <a:prstGeom prst="rect">
            <a:avLst/>
          </a:prstGeom>
          <a:noFill/>
        </p:spPr>
        <p:txBody>
          <a:bodyPr wrap="square" rtlCol="0">
            <a:spAutoFit/>
          </a:bodyPr>
          <a:lstStyle/>
          <a:p>
            <a:pPr algn="ctr"/>
            <a:r>
              <a:rPr lang="en-GB" sz="800" dirty="0" smtClean="0"/>
              <a:t>International conflicts</a:t>
            </a:r>
            <a:endParaRPr lang="en-GB" sz="800" dirty="0"/>
          </a:p>
        </p:txBody>
      </p:sp>
      <p:sp>
        <p:nvSpPr>
          <p:cNvPr id="50" name="TextBox 49">
            <a:extLst>
              <a:ext uri="{FF2B5EF4-FFF2-40B4-BE49-F238E27FC236}">
                <a16:creationId xmlns:a16="http://schemas.microsoft.com/office/drawing/2014/main" id="{A34C7D37-6002-CB8C-648F-0D7CD854ADA9}"/>
              </a:ext>
            </a:extLst>
          </p:cNvPr>
          <p:cNvSpPr txBox="1"/>
          <p:nvPr/>
        </p:nvSpPr>
        <p:spPr>
          <a:xfrm>
            <a:off x="1044828" y="5447166"/>
            <a:ext cx="924530" cy="338554"/>
          </a:xfrm>
          <a:prstGeom prst="rect">
            <a:avLst/>
          </a:prstGeom>
          <a:noFill/>
        </p:spPr>
        <p:txBody>
          <a:bodyPr wrap="square" rtlCol="0">
            <a:spAutoFit/>
          </a:bodyPr>
          <a:lstStyle/>
          <a:p>
            <a:pPr algn="ctr"/>
            <a:r>
              <a:rPr lang="en-GB" sz="800" dirty="0" smtClean="0"/>
              <a:t>Pressure groups and trade unions</a:t>
            </a:r>
            <a:endParaRPr lang="en-GB" sz="800" dirty="0"/>
          </a:p>
        </p:txBody>
      </p:sp>
      <p:pic>
        <p:nvPicPr>
          <p:cNvPr id="51" name="Picture 2" descr="Flag of the United Kingdom - Wikipedi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4760" y="6864703"/>
            <a:ext cx="628183" cy="31409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Hand holding smartphone mobile phone concept hand drawn cartoon art  illustration 5003503 Vector Art at Vecteezy"/>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011" r="22201"/>
          <a:stretch/>
        </p:blipFill>
        <p:spPr bwMode="auto">
          <a:xfrm>
            <a:off x="2940350" y="6604923"/>
            <a:ext cx="402006" cy="57648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Download Oxfam Logo in SVG Vector or PNG File Format - Logo.win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5176" r="26604"/>
          <a:stretch/>
        </p:blipFill>
        <p:spPr bwMode="auto">
          <a:xfrm>
            <a:off x="2232207" y="6817930"/>
            <a:ext cx="333497" cy="46107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descr="Flag of Europe - Wikipedi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46764" y="5542801"/>
            <a:ext cx="436388" cy="29092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p:cNvPicPr>
            <a:picLocks noChangeAspect="1"/>
          </p:cNvPicPr>
          <p:nvPr/>
        </p:nvPicPr>
        <p:blipFill rotWithShape="1">
          <a:blip r:embed="rId9"/>
          <a:srcRect l="30420" t="9134" r="30180" b="14407"/>
          <a:stretch/>
        </p:blipFill>
        <p:spPr>
          <a:xfrm>
            <a:off x="1766251" y="6574986"/>
            <a:ext cx="304799" cy="377282"/>
          </a:xfrm>
          <a:prstGeom prst="rect">
            <a:avLst/>
          </a:prstGeom>
        </p:spPr>
      </p:pic>
      <p:cxnSp>
        <p:nvCxnSpPr>
          <p:cNvPr id="56" name="Straight Connector 55">
            <a:extLst>
              <a:ext uri="{FF2B5EF4-FFF2-40B4-BE49-F238E27FC236}">
                <a16:creationId xmlns:a16="http://schemas.microsoft.com/office/drawing/2014/main" id="{ADF764BA-9BFD-4760-AC9F-0C4CF039EED2}"/>
              </a:ext>
            </a:extLst>
          </p:cNvPr>
          <p:cNvCxnSpPr>
            <a:cxnSpLocks/>
          </p:cNvCxnSpPr>
          <p:nvPr/>
        </p:nvCxnSpPr>
        <p:spPr>
          <a:xfrm>
            <a:off x="1542195" y="5803301"/>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06653FD-3F89-48CF-86EB-D51F0F81EBB5}"/>
              </a:ext>
            </a:extLst>
          </p:cNvPr>
          <p:cNvCxnSpPr>
            <a:cxnSpLocks/>
          </p:cNvCxnSpPr>
          <p:nvPr/>
        </p:nvCxnSpPr>
        <p:spPr>
          <a:xfrm flipV="1">
            <a:off x="1314303" y="6375862"/>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784056" y="6556768"/>
            <a:ext cx="1061714" cy="338554"/>
          </a:xfrm>
          <a:prstGeom prst="rect">
            <a:avLst/>
          </a:prstGeom>
          <a:noFill/>
        </p:spPr>
        <p:txBody>
          <a:bodyPr wrap="square" rtlCol="0">
            <a:spAutoFit/>
          </a:bodyPr>
          <a:lstStyle/>
          <a:p>
            <a:pPr algn="ctr"/>
            <a:r>
              <a:rPr lang="en-GB" sz="800" dirty="0" smtClean="0"/>
              <a:t>Bringing change using the media</a:t>
            </a:r>
            <a:endParaRPr lang="en-GB" sz="800" dirty="0"/>
          </a:p>
        </p:txBody>
      </p:sp>
      <p:pic>
        <p:nvPicPr>
          <p:cNvPr id="59" name="Picture 2" descr="1,247 England Parliament Stock Vector Illustration and Royalty Free England  Parliament Clipart"/>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388" t="5334" r="3419" b="5966"/>
          <a:stretch/>
        </p:blipFill>
        <p:spPr bwMode="auto">
          <a:xfrm>
            <a:off x="3723875" y="5162412"/>
            <a:ext cx="545994" cy="519681"/>
          </a:xfrm>
          <a:prstGeom prst="rect">
            <a:avLst/>
          </a:prstGeom>
          <a:noFill/>
          <a:extLst>
            <a:ext uri="{909E8E84-426E-40DD-AFC4-6F175D3DCCD1}">
              <a14:hiddenFill xmlns:a14="http://schemas.microsoft.com/office/drawing/2010/main">
                <a:solidFill>
                  <a:srgbClr val="FFFFFF"/>
                </a:solidFill>
              </a14:hiddenFill>
            </a:ext>
          </a:extLst>
        </p:spPr>
      </p:pic>
      <p:cxnSp>
        <p:nvCxnSpPr>
          <p:cNvPr id="60" name="Straight Connector 59">
            <a:extLst>
              <a:ext uri="{FF2B5EF4-FFF2-40B4-BE49-F238E27FC236}">
                <a16:creationId xmlns:a16="http://schemas.microsoft.com/office/drawing/2014/main" id="{ADF764BA-9BFD-4760-AC9F-0C4CF039EED2}"/>
              </a:ext>
            </a:extLst>
          </p:cNvPr>
          <p:cNvCxnSpPr>
            <a:cxnSpLocks/>
          </p:cNvCxnSpPr>
          <p:nvPr/>
        </p:nvCxnSpPr>
        <p:spPr>
          <a:xfrm>
            <a:off x="1721237" y="4586540"/>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E06653FD-3F89-48CF-86EB-D51F0F81EBB5}"/>
              </a:ext>
            </a:extLst>
          </p:cNvPr>
          <p:cNvCxnSpPr>
            <a:cxnSpLocks/>
          </p:cNvCxnSpPr>
          <p:nvPr/>
        </p:nvCxnSpPr>
        <p:spPr>
          <a:xfrm flipV="1">
            <a:off x="1338621" y="5044189"/>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A34C7D37-6002-CB8C-648F-0D7CD854ADA9}"/>
              </a:ext>
            </a:extLst>
          </p:cNvPr>
          <p:cNvSpPr txBox="1"/>
          <p:nvPr/>
        </p:nvSpPr>
        <p:spPr>
          <a:xfrm>
            <a:off x="786946" y="5204723"/>
            <a:ext cx="1047142" cy="215444"/>
          </a:xfrm>
          <a:prstGeom prst="rect">
            <a:avLst/>
          </a:prstGeom>
          <a:noFill/>
        </p:spPr>
        <p:txBody>
          <a:bodyPr wrap="square" rtlCol="0">
            <a:spAutoFit/>
          </a:bodyPr>
          <a:lstStyle/>
          <a:p>
            <a:pPr algn="ctr"/>
            <a:r>
              <a:rPr lang="en-GB" sz="800" dirty="0" smtClean="0"/>
              <a:t>Democracies</a:t>
            </a:r>
            <a:endParaRPr lang="en-GB" sz="800" dirty="0"/>
          </a:p>
        </p:txBody>
      </p:sp>
      <p:sp>
        <p:nvSpPr>
          <p:cNvPr id="63" name="TextBox 62">
            <a:extLst>
              <a:ext uri="{FF2B5EF4-FFF2-40B4-BE49-F238E27FC236}">
                <a16:creationId xmlns:a16="http://schemas.microsoft.com/office/drawing/2014/main" id="{A34C7D37-6002-CB8C-648F-0D7CD854ADA9}"/>
              </a:ext>
            </a:extLst>
          </p:cNvPr>
          <p:cNvSpPr txBox="1"/>
          <p:nvPr/>
        </p:nvSpPr>
        <p:spPr>
          <a:xfrm>
            <a:off x="1241290" y="4379240"/>
            <a:ext cx="1047142" cy="215444"/>
          </a:xfrm>
          <a:prstGeom prst="rect">
            <a:avLst/>
          </a:prstGeom>
          <a:noFill/>
        </p:spPr>
        <p:txBody>
          <a:bodyPr wrap="square" rtlCol="0">
            <a:spAutoFit/>
          </a:bodyPr>
          <a:lstStyle/>
          <a:p>
            <a:pPr algn="ctr"/>
            <a:r>
              <a:rPr lang="en-GB" sz="800" dirty="0" smtClean="0"/>
              <a:t>British constitution</a:t>
            </a:r>
            <a:endParaRPr lang="en-GB" sz="800" dirty="0"/>
          </a:p>
        </p:txBody>
      </p:sp>
      <p:cxnSp>
        <p:nvCxnSpPr>
          <p:cNvPr id="64" name="Straight Connector 63">
            <a:extLst>
              <a:ext uri="{FF2B5EF4-FFF2-40B4-BE49-F238E27FC236}">
                <a16:creationId xmlns:a16="http://schemas.microsoft.com/office/drawing/2014/main" id="{E06653FD-3F89-48CF-86EB-D51F0F81EBB5}"/>
              </a:ext>
            </a:extLst>
          </p:cNvPr>
          <p:cNvCxnSpPr>
            <a:cxnSpLocks/>
          </p:cNvCxnSpPr>
          <p:nvPr/>
        </p:nvCxnSpPr>
        <p:spPr>
          <a:xfrm flipV="1">
            <a:off x="2212156" y="5055167"/>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A34C7D37-6002-CB8C-648F-0D7CD854ADA9}"/>
              </a:ext>
            </a:extLst>
          </p:cNvPr>
          <p:cNvSpPr txBox="1"/>
          <p:nvPr/>
        </p:nvSpPr>
        <p:spPr>
          <a:xfrm>
            <a:off x="1680891" y="5220057"/>
            <a:ext cx="1047142" cy="215444"/>
          </a:xfrm>
          <a:prstGeom prst="rect">
            <a:avLst/>
          </a:prstGeom>
          <a:noFill/>
        </p:spPr>
        <p:txBody>
          <a:bodyPr wrap="square" rtlCol="0">
            <a:spAutoFit/>
          </a:bodyPr>
          <a:lstStyle/>
          <a:p>
            <a:pPr algn="ctr"/>
            <a:r>
              <a:rPr lang="en-GB" sz="800" dirty="0" smtClean="0"/>
              <a:t>Voting</a:t>
            </a:r>
            <a:endParaRPr lang="en-GB" sz="800" dirty="0"/>
          </a:p>
        </p:txBody>
      </p:sp>
      <p:pic>
        <p:nvPicPr>
          <p:cNvPr id="66" name="Picture 4" descr="Ballot Box Stock Illustrations – 14,684 Ballot Box Stock Illustrations,  Vectors &amp; Clipart - Dreamstim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70973" y="5164587"/>
            <a:ext cx="426168" cy="426168"/>
          </a:xfrm>
          <a:prstGeom prst="rect">
            <a:avLst/>
          </a:prstGeom>
          <a:noFill/>
          <a:extLst>
            <a:ext uri="{909E8E84-426E-40DD-AFC4-6F175D3DCCD1}">
              <a14:hiddenFill xmlns:a14="http://schemas.microsoft.com/office/drawing/2010/main">
                <a:solidFill>
                  <a:srgbClr val="FFFFFF"/>
                </a:solidFill>
              </a14:hiddenFill>
            </a:ext>
          </a:extLst>
        </p:spPr>
      </p:pic>
      <p:cxnSp>
        <p:nvCxnSpPr>
          <p:cNvPr id="67" name="Straight Connector 66">
            <a:extLst>
              <a:ext uri="{FF2B5EF4-FFF2-40B4-BE49-F238E27FC236}">
                <a16:creationId xmlns:a16="http://schemas.microsoft.com/office/drawing/2014/main" id="{ADF764BA-9BFD-4760-AC9F-0C4CF039EED2}"/>
              </a:ext>
            </a:extLst>
          </p:cNvPr>
          <p:cNvCxnSpPr>
            <a:cxnSpLocks/>
          </p:cNvCxnSpPr>
          <p:nvPr/>
        </p:nvCxnSpPr>
        <p:spPr>
          <a:xfrm>
            <a:off x="2833842" y="4502086"/>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A34C7D37-6002-CB8C-648F-0D7CD854ADA9}"/>
              </a:ext>
            </a:extLst>
          </p:cNvPr>
          <p:cNvSpPr txBox="1"/>
          <p:nvPr/>
        </p:nvSpPr>
        <p:spPr>
          <a:xfrm>
            <a:off x="2298301" y="4218511"/>
            <a:ext cx="1047142" cy="338554"/>
          </a:xfrm>
          <a:prstGeom prst="rect">
            <a:avLst/>
          </a:prstGeom>
          <a:noFill/>
        </p:spPr>
        <p:txBody>
          <a:bodyPr wrap="square" rtlCol="0">
            <a:spAutoFit/>
          </a:bodyPr>
          <a:lstStyle/>
          <a:p>
            <a:pPr algn="ctr"/>
            <a:r>
              <a:rPr lang="en-GB" sz="800" dirty="0" smtClean="0"/>
              <a:t>Government Spending</a:t>
            </a:r>
            <a:endParaRPr lang="en-GB" sz="800" dirty="0"/>
          </a:p>
        </p:txBody>
      </p:sp>
      <p:pic>
        <p:nvPicPr>
          <p:cNvPr id="69" name="Picture 8" descr="Divine Designs Simple Cold Hard Cash in Money Sack Cartoon Vinyl Decal  Sticker (4&quot; Tall) : Amazon.co.uk: DIY &amp; Tools"/>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92716" y="4215857"/>
            <a:ext cx="305454" cy="392615"/>
          </a:xfrm>
          <a:prstGeom prst="rect">
            <a:avLst/>
          </a:prstGeom>
          <a:noFill/>
          <a:extLst>
            <a:ext uri="{909E8E84-426E-40DD-AFC4-6F175D3DCCD1}">
              <a14:hiddenFill xmlns:a14="http://schemas.microsoft.com/office/drawing/2010/main">
                <a:solidFill>
                  <a:srgbClr val="FFFFFF"/>
                </a:solidFill>
              </a14:hiddenFill>
            </a:ext>
          </a:extLst>
        </p:spPr>
      </p:pic>
      <p:cxnSp>
        <p:nvCxnSpPr>
          <p:cNvPr id="70" name="Straight Connector 69">
            <a:extLst>
              <a:ext uri="{FF2B5EF4-FFF2-40B4-BE49-F238E27FC236}">
                <a16:creationId xmlns:a16="http://schemas.microsoft.com/office/drawing/2014/main" id="{E06653FD-3F89-48CF-86EB-D51F0F81EBB5}"/>
              </a:ext>
            </a:extLst>
          </p:cNvPr>
          <p:cNvCxnSpPr>
            <a:cxnSpLocks/>
          </p:cNvCxnSpPr>
          <p:nvPr/>
        </p:nvCxnSpPr>
        <p:spPr>
          <a:xfrm flipV="1">
            <a:off x="3459853" y="5081827"/>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A34C7D37-6002-CB8C-648F-0D7CD854ADA9}"/>
              </a:ext>
            </a:extLst>
          </p:cNvPr>
          <p:cNvSpPr txBox="1"/>
          <p:nvPr/>
        </p:nvSpPr>
        <p:spPr>
          <a:xfrm>
            <a:off x="2908330" y="5247704"/>
            <a:ext cx="1047142" cy="215444"/>
          </a:xfrm>
          <a:prstGeom prst="rect">
            <a:avLst/>
          </a:prstGeom>
          <a:noFill/>
        </p:spPr>
        <p:txBody>
          <a:bodyPr wrap="square" rtlCol="0">
            <a:spAutoFit/>
          </a:bodyPr>
          <a:lstStyle/>
          <a:p>
            <a:pPr algn="ctr"/>
            <a:r>
              <a:rPr lang="en-GB" sz="800" dirty="0" smtClean="0"/>
              <a:t>Parliament</a:t>
            </a:r>
            <a:endParaRPr lang="en-GB" sz="800" dirty="0"/>
          </a:p>
        </p:txBody>
      </p:sp>
      <p:sp>
        <p:nvSpPr>
          <p:cNvPr id="73" name="TextBox 72">
            <a:extLst>
              <a:ext uri="{FF2B5EF4-FFF2-40B4-BE49-F238E27FC236}">
                <a16:creationId xmlns:a16="http://schemas.microsoft.com/office/drawing/2014/main" id="{A34C7D37-6002-CB8C-648F-0D7CD854ADA9}"/>
              </a:ext>
            </a:extLst>
          </p:cNvPr>
          <p:cNvSpPr txBox="1"/>
          <p:nvPr/>
        </p:nvSpPr>
        <p:spPr>
          <a:xfrm>
            <a:off x="4122150" y="5333989"/>
            <a:ext cx="1047142" cy="215444"/>
          </a:xfrm>
          <a:prstGeom prst="rect">
            <a:avLst/>
          </a:prstGeom>
          <a:noFill/>
        </p:spPr>
        <p:txBody>
          <a:bodyPr wrap="square" rtlCol="0">
            <a:spAutoFit/>
          </a:bodyPr>
          <a:lstStyle/>
          <a:p>
            <a:pPr algn="ctr"/>
            <a:r>
              <a:rPr lang="en-GB" sz="800" dirty="0" smtClean="0"/>
              <a:t>Role of MPs</a:t>
            </a:r>
            <a:endParaRPr lang="en-GB" sz="800" dirty="0"/>
          </a:p>
        </p:txBody>
      </p:sp>
      <p:cxnSp>
        <p:nvCxnSpPr>
          <p:cNvPr id="75" name="Straight Connector 74">
            <a:extLst>
              <a:ext uri="{FF2B5EF4-FFF2-40B4-BE49-F238E27FC236}">
                <a16:creationId xmlns:a16="http://schemas.microsoft.com/office/drawing/2014/main" id="{ADF764BA-9BFD-4760-AC9F-0C4CF039EED2}"/>
              </a:ext>
            </a:extLst>
          </p:cNvPr>
          <p:cNvCxnSpPr>
            <a:cxnSpLocks/>
          </p:cNvCxnSpPr>
          <p:nvPr/>
        </p:nvCxnSpPr>
        <p:spPr>
          <a:xfrm>
            <a:off x="3996872" y="4483236"/>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A34C7D37-6002-CB8C-648F-0D7CD854ADA9}"/>
              </a:ext>
            </a:extLst>
          </p:cNvPr>
          <p:cNvSpPr txBox="1"/>
          <p:nvPr/>
        </p:nvSpPr>
        <p:spPr>
          <a:xfrm>
            <a:off x="3526573" y="4151951"/>
            <a:ext cx="873733" cy="338554"/>
          </a:xfrm>
          <a:prstGeom prst="rect">
            <a:avLst/>
          </a:prstGeom>
          <a:noFill/>
        </p:spPr>
        <p:txBody>
          <a:bodyPr wrap="square" rtlCol="0">
            <a:spAutoFit/>
          </a:bodyPr>
          <a:lstStyle/>
          <a:p>
            <a:pPr algn="ctr"/>
            <a:r>
              <a:rPr lang="en-GB" sz="800" dirty="0" smtClean="0"/>
              <a:t>UK political parties</a:t>
            </a:r>
            <a:endParaRPr lang="en-GB" sz="800" dirty="0"/>
          </a:p>
        </p:txBody>
      </p:sp>
      <p:sp>
        <p:nvSpPr>
          <p:cNvPr id="78" name="TextBox 77">
            <a:extLst>
              <a:ext uri="{FF2B5EF4-FFF2-40B4-BE49-F238E27FC236}">
                <a16:creationId xmlns:a16="http://schemas.microsoft.com/office/drawing/2014/main" id="{A34C7D37-6002-CB8C-648F-0D7CD854ADA9}"/>
              </a:ext>
            </a:extLst>
          </p:cNvPr>
          <p:cNvSpPr txBox="1"/>
          <p:nvPr/>
        </p:nvSpPr>
        <p:spPr>
          <a:xfrm>
            <a:off x="4851658" y="5262859"/>
            <a:ext cx="873733" cy="338554"/>
          </a:xfrm>
          <a:prstGeom prst="rect">
            <a:avLst/>
          </a:prstGeom>
          <a:noFill/>
        </p:spPr>
        <p:txBody>
          <a:bodyPr wrap="square" rtlCol="0">
            <a:spAutoFit/>
          </a:bodyPr>
          <a:lstStyle/>
          <a:p>
            <a:pPr algn="ctr"/>
            <a:r>
              <a:rPr lang="en-GB" sz="800" dirty="0" smtClean="0"/>
              <a:t>Government formation</a:t>
            </a:r>
            <a:endParaRPr lang="en-GB" sz="800" dirty="0"/>
          </a:p>
        </p:txBody>
      </p:sp>
      <p:cxnSp>
        <p:nvCxnSpPr>
          <p:cNvPr id="81" name="Straight Connector 80">
            <a:extLst>
              <a:ext uri="{FF2B5EF4-FFF2-40B4-BE49-F238E27FC236}">
                <a16:creationId xmlns:a16="http://schemas.microsoft.com/office/drawing/2014/main" id="{E06653FD-3F89-48CF-86EB-D51F0F81EBB5}"/>
              </a:ext>
            </a:extLst>
          </p:cNvPr>
          <p:cNvCxnSpPr>
            <a:cxnSpLocks/>
          </p:cNvCxnSpPr>
          <p:nvPr/>
        </p:nvCxnSpPr>
        <p:spPr>
          <a:xfrm flipV="1">
            <a:off x="5267152" y="5109889"/>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A34C7D37-6002-CB8C-648F-0D7CD854ADA9}"/>
              </a:ext>
            </a:extLst>
          </p:cNvPr>
          <p:cNvSpPr txBox="1"/>
          <p:nvPr/>
        </p:nvSpPr>
        <p:spPr>
          <a:xfrm>
            <a:off x="4678249" y="4194569"/>
            <a:ext cx="1047142" cy="338554"/>
          </a:xfrm>
          <a:prstGeom prst="rect">
            <a:avLst/>
          </a:prstGeom>
          <a:noFill/>
        </p:spPr>
        <p:txBody>
          <a:bodyPr wrap="square" rtlCol="0">
            <a:spAutoFit/>
          </a:bodyPr>
          <a:lstStyle/>
          <a:p>
            <a:pPr algn="ctr"/>
            <a:r>
              <a:rPr lang="en-GB" sz="800" dirty="0" smtClean="0"/>
              <a:t>Actions to bring political change</a:t>
            </a:r>
            <a:endParaRPr lang="en-GB" sz="800" dirty="0"/>
          </a:p>
        </p:txBody>
      </p:sp>
      <p:cxnSp>
        <p:nvCxnSpPr>
          <p:cNvPr id="83" name="Straight Connector 82">
            <a:extLst>
              <a:ext uri="{FF2B5EF4-FFF2-40B4-BE49-F238E27FC236}">
                <a16:creationId xmlns:a16="http://schemas.microsoft.com/office/drawing/2014/main" id="{ADF764BA-9BFD-4760-AC9F-0C4CF039EED2}"/>
              </a:ext>
            </a:extLst>
          </p:cNvPr>
          <p:cNvCxnSpPr>
            <a:cxnSpLocks/>
          </p:cNvCxnSpPr>
          <p:nvPr/>
        </p:nvCxnSpPr>
        <p:spPr>
          <a:xfrm>
            <a:off x="5209657" y="4490505"/>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5055661" y="3107899"/>
            <a:ext cx="710113" cy="338554"/>
          </a:xfrm>
          <a:prstGeom prst="rect">
            <a:avLst/>
          </a:prstGeom>
          <a:noFill/>
        </p:spPr>
        <p:txBody>
          <a:bodyPr wrap="square" rtlCol="0">
            <a:spAutoFit/>
          </a:bodyPr>
          <a:lstStyle/>
          <a:p>
            <a:pPr algn="ctr"/>
            <a:r>
              <a:rPr lang="en-GB" sz="800" dirty="0" smtClean="0"/>
              <a:t>Rules and laws</a:t>
            </a:r>
            <a:endParaRPr lang="en-GB" sz="800" dirty="0"/>
          </a:p>
        </p:txBody>
      </p:sp>
      <p:pic>
        <p:nvPicPr>
          <p:cNvPr id="87" name="Picture 10" descr="Wood judge gavel icon cartoon style Royalty Free Vecto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7407" b="21829"/>
          <a:stretch/>
        </p:blipFill>
        <p:spPr bwMode="auto">
          <a:xfrm>
            <a:off x="6038306" y="3177263"/>
            <a:ext cx="585764" cy="447676"/>
          </a:xfrm>
          <a:prstGeom prst="rect">
            <a:avLst/>
          </a:prstGeom>
          <a:noFill/>
          <a:extLst>
            <a:ext uri="{909E8E84-426E-40DD-AFC4-6F175D3DCCD1}">
              <a14:hiddenFill xmlns:a14="http://schemas.microsoft.com/office/drawing/2010/main">
                <a:solidFill>
                  <a:srgbClr val="FFFFFF"/>
                </a:solidFill>
              </a14:hiddenFill>
            </a:ext>
          </a:extLst>
        </p:spPr>
      </p:pic>
      <p:sp>
        <p:nvSpPr>
          <p:cNvPr id="88" name="TextBox 87"/>
          <p:cNvSpPr txBox="1"/>
          <p:nvPr/>
        </p:nvSpPr>
        <p:spPr>
          <a:xfrm>
            <a:off x="4501613" y="2965754"/>
            <a:ext cx="488603" cy="461665"/>
          </a:xfrm>
          <a:prstGeom prst="rect">
            <a:avLst/>
          </a:prstGeom>
          <a:noFill/>
        </p:spPr>
        <p:txBody>
          <a:bodyPr wrap="square" rtlCol="0">
            <a:spAutoFit/>
          </a:bodyPr>
          <a:lstStyle/>
          <a:p>
            <a:pPr algn="ctr"/>
            <a:r>
              <a:rPr lang="en-GB" sz="800" dirty="0" smtClean="0"/>
              <a:t>UK Legal system</a:t>
            </a:r>
            <a:endParaRPr lang="en-GB" sz="800" dirty="0"/>
          </a:p>
        </p:txBody>
      </p:sp>
      <p:sp>
        <p:nvSpPr>
          <p:cNvPr id="89" name="TextBox 88"/>
          <p:cNvSpPr txBox="1"/>
          <p:nvPr/>
        </p:nvSpPr>
        <p:spPr>
          <a:xfrm>
            <a:off x="3890959" y="3098289"/>
            <a:ext cx="620801" cy="338554"/>
          </a:xfrm>
          <a:prstGeom prst="rect">
            <a:avLst/>
          </a:prstGeom>
          <a:noFill/>
        </p:spPr>
        <p:txBody>
          <a:bodyPr wrap="square" rtlCol="0">
            <a:spAutoFit/>
          </a:bodyPr>
          <a:lstStyle/>
          <a:p>
            <a:pPr algn="ctr"/>
            <a:r>
              <a:rPr lang="en-GB" sz="800" dirty="0" smtClean="0"/>
              <a:t>Human rights</a:t>
            </a:r>
            <a:endParaRPr lang="en-GB" sz="800" dirty="0"/>
          </a:p>
        </p:txBody>
      </p:sp>
      <p:sp>
        <p:nvSpPr>
          <p:cNvPr id="90" name="TextBox 89"/>
          <p:cNvSpPr txBox="1"/>
          <p:nvPr/>
        </p:nvSpPr>
        <p:spPr>
          <a:xfrm>
            <a:off x="3136068" y="2984788"/>
            <a:ext cx="774327" cy="461665"/>
          </a:xfrm>
          <a:prstGeom prst="rect">
            <a:avLst/>
          </a:prstGeom>
          <a:noFill/>
        </p:spPr>
        <p:txBody>
          <a:bodyPr wrap="square" rtlCol="0">
            <a:spAutoFit/>
          </a:bodyPr>
          <a:lstStyle/>
          <a:p>
            <a:pPr algn="ctr"/>
            <a:r>
              <a:rPr lang="en-GB" sz="800" dirty="0" smtClean="0"/>
              <a:t>Citizens role in the legal system</a:t>
            </a:r>
            <a:endParaRPr lang="en-GB" sz="800" dirty="0"/>
          </a:p>
        </p:txBody>
      </p:sp>
      <p:cxnSp>
        <p:nvCxnSpPr>
          <p:cNvPr id="91" name="Straight Connector 90">
            <a:extLst>
              <a:ext uri="{FF2B5EF4-FFF2-40B4-BE49-F238E27FC236}">
                <a16:creationId xmlns:a16="http://schemas.microsoft.com/office/drawing/2014/main" id="{ADF764BA-9BFD-4760-AC9F-0C4CF039EED2}"/>
              </a:ext>
            </a:extLst>
          </p:cNvPr>
          <p:cNvCxnSpPr>
            <a:cxnSpLocks/>
          </p:cNvCxnSpPr>
          <p:nvPr/>
        </p:nvCxnSpPr>
        <p:spPr>
          <a:xfrm>
            <a:off x="4200589" y="339383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ADF764BA-9BFD-4760-AC9F-0C4CF039EED2}"/>
              </a:ext>
            </a:extLst>
          </p:cNvPr>
          <p:cNvCxnSpPr>
            <a:cxnSpLocks/>
          </p:cNvCxnSpPr>
          <p:nvPr/>
        </p:nvCxnSpPr>
        <p:spPr>
          <a:xfrm>
            <a:off x="4721945" y="3404538"/>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ADF764BA-9BFD-4760-AC9F-0C4CF039EED2}"/>
              </a:ext>
            </a:extLst>
          </p:cNvPr>
          <p:cNvCxnSpPr>
            <a:cxnSpLocks/>
          </p:cNvCxnSpPr>
          <p:nvPr/>
        </p:nvCxnSpPr>
        <p:spPr>
          <a:xfrm>
            <a:off x="5413374" y="3401101"/>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DF764BA-9BFD-4760-AC9F-0C4CF039EED2}"/>
              </a:ext>
            </a:extLst>
          </p:cNvPr>
          <p:cNvCxnSpPr>
            <a:cxnSpLocks/>
          </p:cNvCxnSpPr>
          <p:nvPr/>
        </p:nvCxnSpPr>
        <p:spPr>
          <a:xfrm>
            <a:off x="3539509" y="3401101"/>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1215144" y="2103362"/>
            <a:ext cx="1179071" cy="215444"/>
          </a:xfrm>
          <a:prstGeom prst="rect">
            <a:avLst/>
          </a:prstGeom>
          <a:noFill/>
        </p:spPr>
        <p:txBody>
          <a:bodyPr wrap="square" rtlCol="0">
            <a:spAutoFit/>
          </a:bodyPr>
          <a:lstStyle/>
          <a:p>
            <a:pPr algn="ctr"/>
            <a:r>
              <a:rPr lang="en-GB" sz="800" dirty="0" smtClean="0"/>
              <a:t>Reflection</a:t>
            </a:r>
            <a:endParaRPr lang="en-GB" sz="800" dirty="0"/>
          </a:p>
        </p:txBody>
      </p:sp>
      <p:cxnSp>
        <p:nvCxnSpPr>
          <p:cNvPr id="97" name="Straight Connector 96">
            <a:extLst>
              <a:ext uri="{FF2B5EF4-FFF2-40B4-BE49-F238E27FC236}">
                <a16:creationId xmlns:a16="http://schemas.microsoft.com/office/drawing/2014/main" id="{ADF764BA-9BFD-4760-AC9F-0C4CF039EED2}"/>
              </a:ext>
            </a:extLst>
          </p:cNvPr>
          <p:cNvCxnSpPr>
            <a:cxnSpLocks/>
          </p:cNvCxnSpPr>
          <p:nvPr/>
        </p:nvCxnSpPr>
        <p:spPr>
          <a:xfrm>
            <a:off x="1439378" y="3393832"/>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852724" y="2990262"/>
            <a:ext cx="728759" cy="338554"/>
          </a:xfrm>
          <a:prstGeom prst="rect">
            <a:avLst/>
          </a:prstGeom>
          <a:noFill/>
        </p:spPr>
        <p:txBody>
          <a:bodyPr wrap="square" rtlCol="0">
            <a:spAutoFit/>
          </a:bodyPr>
          <a:lstStyle/>
          <a:p>
            <a:pPr algn="ctr"/>
            <a:r>
              <a:rPr lang="en-GB" sz="800" dirty="0" smtClean="0"/>
              <a:t>Validity of data</a:t>
            </a:r>
            <a:endParaRPr lang="en-GB" sz="800" dirty="0"/>
          </a:p>
        </p:txBody>
      </p:sp>
      <p:cxnSp>
        <p:nvCxnSpPr>
          <p:cNvPr id="100" name="Straight Connector 99">
            <a:extLst>
              <a:ext uri="{FF2B5EF4-FFF2-40B4-BE49-F238E27FC236}">
                <a16:creationId xmlns:a16="http://schemas.microsoft.com/office/drawing/2014/main" id="{ADF764BA-9BFD-4760-AC9F-0C4CF039EED2}"/>
              </a:ext>
            </a:extLst>
          </p:cNvPr>
          <p:cNvCxnSpPr>
            <a:cxnSpLocks/>
          </p:cNvCxnSpPr>
          <p:nvPr/>
        </p:nvCxnSpPr>
        <p:spPr>
          <a:xfrm>
            <a:off x="2071050" y="3360656"/>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715820" y="3179305"/>
            <a:ext cx="1213502" cy="338554"/>
          </a:xfrm>
          <a:prstGeom prst="rect">
            <a:avLst/>
          </a:prstGeom>
          <a:noFill/>
        </p:spPr>
        <p:txBody>
          <a:bodyPr wrap="square" rtlCol="0">
            <a:spAutoFit/>
          </a:bodyPr>
          <a:lstStyle/>
          <a:p>
            <a:pPr algn="ctr"/>
            <a:r>
              <a:rPr lang="en-GB" sz="800" dirty="0" smtClean="0"/>
              <a:t>Primary and secondary data</a:t>
            </a:r>
            <a:endParaRPr lang="en-GB" sz="800" dirty="0"/>
          </a:p>
        </p:txBody>
      </p:sp>
      <p:cxnSp>
        <p:nvCxnSpPr>
          <p:cNvPr id="102" name="Straight Connector 101">
            <a:extLst>
              <a:ext uri="{FF2B5EF4-FFF2-40B4-BE49-F238E27FC236}">
                <a16:creationId xmlns:a16="http://schemas.microsoft.com/office/drawing/2014/main" id="{E06653FD-3F89-48CF-86EB-D51F0F81EBB5}"/>
              </a:ext>
            </a:extLst>
          </p:cNvPr>
          <p:cNvCxnSpPr>
            <a:cxnSpLocks/>
          </p:cNvCxnSpPr>
          <p:nvPr/>
        </p:nvCxnSpPr>
        <p:spPr>
          <a:xfrm flipV="1">
            <a:off x="1341119" y="3940036"/>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E06653FD-3F89-48CF-86EB-D51F0F81EBB5}"/>
              </a:ext>
            </a:extLst>
          </p:cNvPr>
          <p:cNvCxnSpPr>
            <a:cxnSpLocks/>
          </p:cNvCxnSpPr>
          <p:nvPr/>
        </p:nvCxnSpPr>
        <p:spPr>
          <a:xfrm flipV="1">
            <a:off x="2255236" y="3935454"/>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1804680" y="4097976"/>
            <a:ext cx="839092" cy="338554"/>
          </a:xfrm>
          <a:prstGeom prst="rect">
            <a:avLst/>
          </a:prstGeom>
          <a:noFill/>
        </p:spPr>
        <p:txBody>
          <a:bodyPr wrap="square" rtlCol="0">
            <a:spAutoFit/>
          </a:bodyPr>
          <a:lstStyle/>
          <a:p>
            <a:pPr algn="ctr"/>
            <a:r>
              <a:rPr lang="en-GB" sz="800" dirty="0" smtClean="0"/>
              <a:t>Independent investigation</a:t>
            </a:r>
            <a:endParaRPr lang="en-GB" sz="800" dirty="0"/>
          </a:p>
        </p:txBody>
      </p:sp>
      <p:sp>
        <p:nvSpPr>
          <p:cNvPr id="105" name="TextBox 104"/>
          <p:cNvSpPr txBox="1"/>
          <p:nvPr/>
        </p:nvSpPr>
        <p:spPr>
          <a:xfrm>
            <a:off x="750604" y="4107551"/>
            <a:ext cx="1178718" cy="338554"/>
          </a:xfrm>
          <a:prstGeom prst="rect">
            <a:avLst/>
          </a:prstGeom>
          <a:noFill/>
        </p:spPr>
        <p:txBody>
          <a:bodyPr wrap="square" rtlCol="0">
            <a:spAutoFit/>
          </a:bodyPr>
          <a:lstStyle/>
          <a:p>
            <a:pPr algn="ctr"/>
            <a:r>
              <a:rPr lang="en-GB" sz="800" dirty="0" smtClean="0"/>
              <a:t>Sourcing data from trustworthy sources</a:t>
            </a:r>
            <a:endParaRPr lang="en-GB" sz="800" dirty="0"/>
          </a:p>
        </p:txBody>
      </p:sp>
      <p:pic>
        <p:nvPicPr>
          <p:cNvPr id="111" name="Picture 2" descr="ACTIVE CITIZENSHIP - European Youth Award"/>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2386" y="4215857"/>
            <a:ext cx="654654" cy="65465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4" descr="Secondary Data - Characteristics, Advantages and Examples | Marketing91"/>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7183" t="12699" r="67674" b="60635"/>
          <a:stretch/>
        </p:blipFill>
        <p:spPr bwMode="auto">
          <a:xfrm>
            <a:off x="2446056" y="2945854"/>
            <a:ext cx="541731" cy="5745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ocial Media Icons Images | Free Vectors, Stock Photos &amp; PSD"/>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6956" y="6497934"/>
            <a:ext cx="843158" cy="790460"/>
          </a:xfrm>
          <a:prstGeom prst="rect">
            <a:avLst/>
          </a:prstGeom>
          <a:noFill/>
          <a:extLst>
            <a:ext uri="{909E8E84-426E-40DD-AFC4-6F175D3DCCD1}">
              <a14:hiddenFill xmlns:a14="http://schemas.microsoft.com/office/drawing/2010/main">
                <a:solidFill>
                  <a:srgbClr val="FFFFFF"/>
                </a:solidFill>
              </a14:hiddenFill>
            </a:ext>
          </a:extLst>
        </p:spPr>
      </p:pic>
      <p:cxnSp>
        <p:nvCxnSpPr>
          <p:cNvPr id="107" name="Straight Connector 106">
            <a:extLst>
              <a:ext uri="{FF2B5EF4-FFF2-40B4-BE49-F238E27FC236}">
                <a16:creationId xmlns:a16="http://schemas.microsoft.com/office/drawing/2014/main" id="{E06653FD-3F89-48CF-86EB-D51F0F81EBB5}"/>
              </a:ext>
            </a:extLst>
          </p:cNvPr>
          <p:cNvCxnSpPr>
            <a:cxnSpLocks/>
          </p:cNvCxnSpPr>
          <p:nvPr/>
        </p:nvCxnSpPr>
        <p:spPr>
          <a:xfrm flipV="1">
            <a:off x="4501613" y="3935454"/>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4141734" y="4111102"/>
            <a:ext cx="817489" cy="215444"/>
          </a:xfrm>
          <a:prstGeom prst="rect">
            <a:avLst/>
          </a:prstGeom>
          <a:noFill/>
        </p:spPr>
        <p:txBody>
          <a:bodyPr wrap="square" rtlCol="0">
            <a:spAutoFit/>
          </a:bodyPr>
          <a:lstStyle/>
          <a:p>
            <a:pPr algn="ctr"/>
            <a:r>
              <a:rPr lang="en-GB" sz="800" dirty="0" smtClean="0"/>
              <a:t>Trade Unions</a:t>
            </a:r>
            <a:endParaRPr lang="en-GB" sz="800" dirty="0"/>
          </a:p>
        </p:txBody>
      </p:sp>
      <p:sp>
        <p:nvSpPr>
          <p:cNvPr id="114" name="Rectangle 113">
            <a:extLst>
              <a:ext uri="{FF2B5EF4-FFF2-40B4-BE49-F238E27FC236}">
                <a16:creationId xmlns:a16="http://schemas.microsoft.com/office/drawing/2014/main" id="{361D24CC-941E-4C47-B0EC-E144352A4A74}"/>
              </a:ext>
            </a:extLst>
          </p:cNvPr>
          <p:cNvSpPr/>
          <p:nvPr/>
        </p:nvSpPr>
        <p:spPr>
          <a:xfrm>
            <a:off x="2115105" y="2380464"/>
            <a:ext cx="1016818" cy="45215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chemeClr val="tx1"/>
                </a:solidFill>
              </a:rPr>
              <a:t>GCSE EXAMS</a:t>
            </a:r>
            <a:endParaRPr lang="en-US" sz="1400" b="1" dirty="0">
              <a:solidFill>
                <a:schemeClr val="tx1"/>
              </a:solidFill>
            </a:endParaRPr>
          </a:p>
        </p:txBody>
      </p:sp>
      <p:sp>
        <p:nvSpPr>
          <p:cNvPr id="115" name="TextBox 114"/>
          <p:cNvSpPr txBox="1"/>
          <p:nvPr/>
        </p:nvSpPr>
        <p:spPr>
          <a:xfrm>
            <a:off x="2849163" y="1994708"/>
            <a:ext cx="1179071" cy="338554"/>
          </a:xfrm>
          <a:prstGeom prst="rect">
            <a:avLst/>
          </a:prstGeom>
          <a:noFill/>
        </p:spPr>
        <p:txBody>
          <a:bodyPr wrap="square" rtlCol="0">
            <a:spAutoFit/>
          </a:bodyPr>
          <a:lstStyle/>
          <a:p>
            <a:pPr algn="ctr"/>
            <a:r>
              <a:rPr lang="en-GB" sz="800" dirty="0" smtClean="0"/>
              <a:t>Income and Expenditure</a:t>
            </a:r>
            <a:endParaRPr lang="en-GB" sz="800" dirty="0"/>
          </a:p>
        </p:txBody>
      </p:sp>
      <p:sp>
        <p:nvSpPr>
          <p:cNvPr id="116" name="TextBox 115"/>
          <p:cNvSpPr txBox="1"/>
          <p:nvPr/>
        </p:nvSpPr>
        <p:spPr>
          <a:xfrm>
            <a:off x="3611053" y="2927941"/>
            <a:ext cx="1179071" cy="215444"/>
          </a:xfrm>
          <a:prstGeom prst="rect">
            <a:avLst/>
          </a:prstGeom>
          <a:noFill/>
        </p:spPr>
        <p:txBody>
          <a:bodyPr wrap="square" rtlCol="0">
            <a:spAutoFit/>
          </a:bodyPr>
          <a:lstStyle/>
          <a:p>
            <a:pPr algn="ctr"/>
            <a:r>
              <a:rPr lang="en-GB" sz="800" dirty="0" smtClean="0"/>
              <a:t>Credit and Debt</a:t>
            </a:r>
            <a:endParaRPr lang="en-GB" sz="800" dirty="0"/>
          </a:p>
        </p:txBody>
      </p:sp>
      <p:cxnSp>
        <p:nvCxnSpPr>
          <p:cNvPr id="117" name="Straight Connector 116">
            <a:extLst>
              <a:ext uri="{FF2B5EF4-FFF2-40B4-BE49-F238E27FC236}">
                <a16:creationId xmlns:a16="http://schemas.microsoft.com/office/drawing/2014/main" id="{E06653FD-3F89-48CF-86EB-D51F0F81EBB5}"/>
              </a:ext>
            </a:extLst>
          </p:cNvPr>
          <p:cNvCxnSpPr>
            <a:cxnSpLocks/>
          </p:cNvCxnSpPr>
          <p:nvPr/>
        </p:nvCxnSpPr>
        <p:spPr>
          <a:xfrm flipV="1">
            <a:off x="4187342" y="2757353"/>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ADF764BA-9BFD-4760-AC9F-0C4CF039EED2}"/>
              </a:ext>
            </a:extLst>
          </p:cNvPr>
          <p:cNvCxnSpPr>
            <a:cxnSpLocks/>
          </p:cNvCxnSpPr>
          <p:nvPr/>
        </p:nvCxnSpPr>
        <p:spPr>
          <a:xfrm>
            <a:off x="4144908" y="2247638"/>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3564364" y="2062596"/>
            <a:ext cx="1179071" cy="215444"/>
          </a:xfrm>
          <a:prstGeom prst="rect">
            <a:avLst/>
          </a:prstGeom>
          <a:noFill/>
        </p:spPr>
        <p:txBody>
          <a:bodyPr wrap="square" rtlCol="0">
            <a:spAutoFit/>
          </a:bodyPr>
          <a:lstStyle/>
          <a:p>
            <a:pPr algn="ctr"/>
            <a:r>
              <a:rPr lang="en-GB" sz="800" dirty="0" smtClean="0"/>
              <a:t>Insurance</a:t>
            </a:r>
            <a:endParaRPr lang="en-GB" sz="800" dirty="0"/>
          </a:p>
        </p:txBody>
      </p:sp>
      <p:cxnSp>
        <p:nvCxnSpPr>
          <p:cNvPr id="120" name="Straight Connector 119">
            <a:extLst>
              <a:ext uri="{FF2B5EF4-FFF2-40B4-BE49-F238E27FC236}">
                <a16:creationId xmlns:a16="http://schemas.microsoft.com/office/drawing/2014/main" id="{ADF764BA-9BFD-4760-AC9F-0C4CF039EED2}"/>
              </a:ext>
            </a:extLst>
          </p:cNvPr>
          <p:cNvCxnSpPr>
            <a:cxnSpLocks/>
          </p:cNvCxnSpPr>
          <p:nvPr/>
        </p:nvCxnSpPr>
        <p:spPr>
          <a:xfrm>
            <a:off x="4914653" y="2239151"/>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4689842" y="2891882"/>
            <a:ext cx="1179071" cy="215444"/>
          </a:xfrm>
          <a:prstGeom prst="rect">
            <a:avLst/>
          </a:prstGeom>
          <a:noFill/>
        </p:spPr>
        <p:txBody>
          <a:bodyPr wrap="square" rtlCol="0">
            <a:spAutoFit/>
          </a:bodyPr>
          <a:lstStyle/>
          <a:p>
            <a:pPr algn="ctr"/>
            <a:r>
              <a:rPr lang="en-GB" sz="800" dirty="0" smtClean="0"/>
              <a:t>Savings and Pensions</a:t>
            </a:r>
            <a:endParaRPr lang="en-GB" sz="800" dirty="0"/>
          </a:p>
        </p:txBody>
      </p:sp>
      <p:cxnSp>
        <p:nvCxnSpPr>
          <p:cNvPr id="122" name="Straight Connector 121">
            <a:extLst>
              <a:ext uri="{FF2B5EF4-FFF2-40B4-BE49-F238E27FC236}">
                <a16:creationId xmlns:a16="http://schemas.microsoft.com/office/drawing/2014/main" id="{E06653FD-3F89-48CF-86EB-D51F0F81EBB5}"/>
              </a:ext>
            </a:extLst>
          </p:cNvPr>
          <p:cNvCxnSpPr>
            <a:cxnSpLocks/>
          </p:cNvCxnSpPr>
          <p:nvPr/>
        </p:nvCxnSpPr>
        <p:spPr>
          <a:xfrm flipV="1">
            <a:off x="5328748" y="2702558"/>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4325118" y="1931282"/>
            <a:ext cx="1179071" cy="338554"/>
          </a:xfrm>
          <a:prstGeom prst="rect">
            <a:avLst/>
          </a:prstGeom>
          <a:noFill/>
        </p:spPr>
        <p:txBody>
          <a:bodyPr wrap="square" rtlCol="0">
            <a:spAutoFit/>
          </a:bodyPr>
          <a:lstStyle/>
          <a:p>
            <a:pPr algn="ctr"/>
            <a:r>
              <a:rPr lang="en-GB" sz="800" dirty="0" smtClean="0"/>
              <a:t>Financial products and services</a:t>
            </a:r>
            <a:endParaRPr lang="en-GB" sz="800" dirty="0"/>
          </a:p>
        </p:txBody>
      </p:sp>
      <p:cxnSp>
        <p:nvCxnSpPr>
          <p:cNvPr id="124" name="Straight Connector 123">
            <a:extLst>
              <a:ext uri="{FF2B5EF4-FFF2-40B4-BE49-F238E27FC236}">
                <a16:creationId xmlns:a16="http://schemas.microsoft.com/office/drawing/2014/main" id="{E06653FD-3F89-48CF-86EB-D51F0F81EBB5}"/>
              </a:ext>
            </a:extLst>
          </p:cNvPr>
          <p:cNvCxnSpPr>
            <a:cxnSpLocks/>
          </p:cNvCxnSpPr>
          <p:nvPr/>
        </p:nvCxnSpPr>
        <p:spPr>
          <a:xfrm flipV="1">
            <a:off x="4613625" y="5094555"/>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ADF764BA-9BFD-4760-AC9F-0C4CF039EED2}"/>
              </a:ext>
            </a:extLst>
          </p:cNvPr>
          <p:cNvCxnSpPr>
            <a:cxnSpLocks/>
          </p:cNvCxnSpPr>
          <p:nvPr/>
        </p:nvCxnSpPr>
        <p:spPr>
          <a:xfrm>
            <a:off x="1804680" y="2278040"/>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E06653FD-3F89-48CF-86EB-D51F0F81EBB5}"/>
              </a:ext>
            </a:extLst>
          </p:cNvPr>
          <p:cNvCxnSpPr>
            <a:cxnSpLocks/>
          </p:cNvCxnSpPr>
          <p:nvPr/>
        </p:nvCxnSpPr>
        <p:spPr>
          <a:xfrm flipV="1">
            <a:off x="1310516" y="2793849"/>
            <a:ext cx="0" cy="220335"/>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703212" y="2948413"/>
            <a:ext cx="1179071" cy="215444"/>
          </a:xfrm>
          <a:prstGeom prst="rect">
            <a:avLst/>
          </a:prstGeom>
          <a:noFill/>
        </p:spPr>
        <p:txBody>
          <a:bodyPr wrap="square" rtlCol="0">
            <a:spAutoFit/>
          </a:bodyPr>
          <a:lstStyle/>
          <a:p>
            <a:pPr algn="ctr"/>
            <a:r>
              <a:rPr lang="en-GB" sz="800" dirty="0" smtClean="0"/>
              <a:t>Bristol Bus Boycott</a:t>
            </a:r>
            <a:endParaRPr lang="en-GB" sz="800" dirty="0"/>
          </a:p>
        </p:txBody>
      </p:sp>
      <p:cxnSp>
        <p:nvCxnSpPr>
          <p:cNvPr id="127" name="Straight Connector 126">
            <a:extLst>
              <a:ext uri="{FF2B5EF4-FFF2-40B4-BE49-F238E27FC236}">
                <a16:creationId xmlns:a16="http://schemas.microsoft.com/office/drawing/2014/main" id="{ADF764BA-9BFD-4760-AC9F-0C4CF039EED2}"/>
              </a:ext>
            </a:extLst>
          </p:cNvPr>
          <p:cNvCxnSpPr>
            <a:cxnSpLocks/>
          </p:cNvCxnSpPr>
          <p:nvPr/>
        </p:nvCxnSpPr>
        <p:spPr>
          <a:xfrm>
            <a:off x="1033257" y="2226208"/>
            <a:ext cx="0" cy="185196"/>
          </a:xfrm>
          <a:prstGeom prst="line">
            <a:avLst/>
          </a:prstGeom>
          <a:ln w="19050">
            <a:solidFill>
              <a:srgbClr val="00B0F0"/>
            </a:solidFill>
            <a:tailEnd type="oval"/>
          </a:ln>
        </p:spPr>
        <p:style>
          <a:lnRef idx="1">
            <a:schemeClr val="accent1"/>
          </a:lnRef>
          <a:fillRef idx="0">
            <a:schemeClr val="accent1"/>
          </a:fillRef>
          <a:effectRef idx="0">
            <a:schemeClr val="accent1"/>
          </a:effectRef>
          <a:fontRef idx="minor">
            <a:schemeClr val="tx1"/>
          </a:fontRef>
        </p:style>
      </p:cxnSp>
      <p:sp>
        <p:nvSpPr>
          <p:cNvPr id="128" name="TextBox 127"/>
          <p:cNvSpPr txBox="1"/>
          <p:nvPr/>
        </p:nvSpPr>
        <p:spPr>
          <a:xfrm>
            <a:off x="429283" y="2041697"/>
            <a:ext cx="1179071" cy="215444"/>
          </a:xfrm>
          <a:prstGeom prst="rect">
            <a:avLst/>
          </a:prstGeom>
          <a:noFill/>
        </p:spPr>
        <p:txBody>
          <a:bodyPr wrap="square" rtlCol="0">
            <a:spAutoFit/>
          </a:bodyPr>
          <a:lstStyle/>
          <a:p>
            <a:pPr algn="ctr"/>
            <a:r>
              <a:rPr lang="en-GB" sz="800" dirty="0" smtClean="0"/>
              <a:t>#</a:t>
            </a:r>
            <a:r>
              <a:rPr lang="en-GB" sz="800" dirty="0" err="1" smtClean="0"/>
              <a:t>Ourstreetsnow</a:t>
            </a:r>
            <a:endParaRPr lang="en-GB" sz="800" dirty="0"/>
          </a:p>
        </p:txBody>
      </p:sp>
    </p:spTree>
    <p:extLst>
      <p:ext uri="{BB962C8B-B14F-4D97-AF65-F5344CB8AC3E}">
        <p14:creationId xmlns:p14="http://schemas.microsoft.com/office/powerpoint/2010/main" val="31304872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3253</TotalTime>
  <Words>237</Words>
  <Application>Microsoft Office PowerPoint</Application>
  <PresentationFormat>A4 Paper (210x297 mm)</PresentationFormat>
  <Paragraphs>55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Wadebridge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CLF@princehenrys.worcs.sch.uk</dc:creator>
  <cp:lastModifiedBy>Miss C Perrin</cp:lastModifiedBy>
  <cp:revision>407</cp:revision>
  <cp:lastPrinted>2020-01-13T16:07:20Z</cp:lastPrinted>
  <dcterms:created xsi:type="dcterms:W3CDTF">2019-10-28T16:02:33Z</dcterms:created>
  <dcterms:modified xsi:type="dcterms:W3CDTF">2023-10-21T17:42:00Z</dcterms:modified>
</cp:coreProperties>
</file>