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>
        <a:uFillTx/>
      </a:defRPr>
    </a:defPPr>
    <a:lvl1pPr marL="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rgbClr val="00000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 autoAdjust="0"/>
    <p:restoredTop sz="83942" autoAdjust="0"/>
  </p:normalViewPr>
  <p:slideViewPr>
    <p:cSldViewPr snapToGrid="0" snapToObjects="1">
      <p:cViewPr varScale="1">
        <p:scale>
          <a:sx n="61" d="100"/>
          <a:sy n="61" d="100"/>
        </p:scale>
        <p:origin x="181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uFillTx/>
              </a:defRPr>
            </a:lvl1pPr>
          </a:lstStyle>
          <a:p>
            <a:endParaRPr lang="en-US">
              <a:uFillTx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uFillTx/>
              </a:defRPr>
            </a:lvl1pPr>
          </a:lstStyle>
          <a:p>
            <a:fld id="{BCF50FC8-D33F-3C40-A3BD-B0AF7BAF61FD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vert="horz" lIns="91440" tIns="45720" rIns="91440" bIns="45720" rtlCol="0" anchor="ctr"/>
          <a:lstStyle/>
          <a:p>
            <a:endParaRPr lang="en-US">
              <a:uFillTx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>
                <a:uFillTx/>
              </a:rPr>
              <a:t>Click to edit Master text styles</a:t>
            </a:r>
          </a:p>
          <a:p>
            <a:pPr lvl="1"/>
            <a:r>
              <a:rPr lang="en-GB" smtClean="0">
                <a:uFillTx/>
              </a:rPr>
              <a:t>Second level</a:t>
            </a:r>
          </a:p>
          <a:p>
            <a:pPr lvl="2"/>
            <a:r>
              <a:rPr lang="en-GB" smtClean="0">
                <a:uFillTx/>
              </a:rPr>
              <a:t>Third level</a:t>
            </a:r>
          </a:p>
          <a:p>
            <a:pPr lvl="3"/>
            <a:r>
              <a:rPr lang="en-GB" smtClean="0">
                <a:uFillTx/>
              </a:rPr>
              <a:t>Fourth level</a:t>
            </a:r>
          </a:p>
          <a:p>
            <a:pPr lvl="4"/>
            <a:r>
              <a:rPr lang="en-GB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uFillTx/>
              </a:defRPr>
            </a:lvl1pPr>
          </a:lstStyle>
          <a:p>
            <a:endParaRPr lang="en-US"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uFillTx/>
              </a:defRPr>
            </a:lvl1pPr>
          </a:lstStyle>
          <a:p>
            <a:fld id="{BB5E0F49-73DC-BF4D-913A-1030F8F0C8AB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uFillTx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5E0F49-73DC-BF4D-913A-1030F8F0C8AB}" type="slidenum">
              <a:rPr lang="en-US" smtClean="0">
                <a:uFillTx/>
              </a:rPr>
              <a:t>1</a:t>
            </a:fld>
            <a:endParaRPr lang="en-US">
              <a:uFillTx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r>
              <a:rPr lang="en-GB" smtClean="0">
                <a:uFillTx/>
              </a:rPr>
              <a:t>Click to edit Master subtitle style</a:t>
            </a:r>
            <a:endParaRPr lang="en-US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>
                <a:uFillTx/>
              </a:rPr>
              <a:t>Click to edit Master text styles</a:t>
            </a:r>
          </a:p>
          <a:p>
            <a:pPr lvl="1"/>
            <a:r>
              <a:rPr lang="en-GB" smtClean="0">
                <a:uFillTx/>
              </a:rPr>
              <a:t>Second level</a:t>
            </a:r>
          </a:p>
          <a:p>
            <a:pPr lvl="2"/>
            <a:r>
              <a:rPr lang="en-GB" smtClean="0">
                <a:uFillTx/>
              </a:rPr>
              <a:t>Third level</a:t>
            </a:r>
          </a:p>
          <a:p>
            <a:pPr lvl="3"/>
            <a:r>
              <a:rPr lang="en-GB" smtClean="0">
                <a:uFillTx/>
              </a:rPr>
              <a:t>Fourth level</a:t>
            </a:r>
          </a:p>
          <a:p>
            <a:pPr lvl="4"/>
            <a:r>
              <a:rPr lang="en-GB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>
                <a:uFillTx/>
              </a:rPr>
              <a:t>Click to edit Master text styles</a:t>
            </a:r>
          </a:p>
          <a:p>
            <a:pPr lvl="1"/>
            <a:r>
              <a:rPr lang="en-GB" smtClean="0">
                <a:uFillTx/>
              </a:rPr>
              <a:t>Second level</a:t>
            </a:r>
          </a:p>
          <a:p>
            <a:pPr lvl="2"/>
            <a:r>
              <a:rPr lang="en-GB" smtClean="0">
                <a:uFillTx/>
              </a:rPr>
              <a:t>Third level</a:t>
            </a:r>
          </a:p>
          <a:p>
            <a:pPr lvl="3"/>
            <a:r>
              <a:rPr lang="en-GB" smtClean="0">
                <a:uFillTx/>
              </a:rPr>
              <a:t>Fourth level</a:t>
            </a:r>
          </a:p>
          <a:p>
            <a:pPr lvl="4"/>
            <a:r>
              <a:rPr lang="en-GB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>
                <a:uFillTx/>
              </a:rPr>
              <a:t>Click to edit Master text styles</a:t>
            </a:r>
          </a:p>
          <a:p>
            <a:pPr lvl="1"/>
            <a:r>
              <a:rPr lang="en-GB" smtClean="0">
                <a:uFillTx/>
              </a:rPr>
              <a:t>Second level</a:t>
            </a:r>
          </a:p>
          <a:p>
            <a:pPr lvl="2"/>
            <a:r>
              <a:rPr lang="en-GB" smtClean="0">
                <a:uFillTx/>
              </a:rPr>
              <a:t>Third level</a:t>
            </a:r>
          </a:p>
          <a:p>
            <a:pPr lvl="3"/>
            <a:r>
              <a:rPr lang="en-GB" smtClean="0">
                <a:uFillTx/>
              </a:rPr>
              <a:t>Fourth level</a:t>
            </a:r>
          </a:p>
          <a:p>
            <a:pPr lvl="4"/>
            <a:r>
              <a:rPr lang="en-GB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uFillTx/>
              </a:defRPr>
            </a:lvl1pPr>
          </a:lstStyle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en-GB" smtClean="0">
                <a:uFillTx/>
              </a:rPr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en-GB" smtClean="0">
                <a:uFillTx/>
              </a:rPr>
              <a:t>Click to edit Master text styles</a:t>
            </a:r>
          </a:p>
          <a:p>
            <a:pPr lvl="1"/>
            <a:r>
              <a:rPr lang="en-GB" smtClean="0">
                <a:uFillTx/>
              </a:rPr>
              <a:t>Second level</a:t>
            </a:r>
          </a:p>
          <a:p>
            <a:pPr lvl="2"/>
            <a:r>
              <a:rPr lang="en-GB" smtClean="0">
                <a:uFillTx/>
              </a:rPr>
              <a:t>Third level</a:t>
            </a:r>
          </a:p>
          <a:p>
            <a:pPr lvl="3"/>
            <a:r>
              <a:rPr lang="en-GB" smtClean="0">
                <a:uFillTx/>
              </a:rPr>
              <a:t>Fourth level</a:t>
            </a:r>
          </a:p>
          <a:p>
            <a:pPr lvl="4"/>
            <a:r>
              <a:rPr lang="en-GB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en-GB" smtClean="0">
                <a:uFillTx/>
              </a:rPr>
              <a:t>Click to edit Master text styles</a:t>
            </a:r>
          </a:p>
          <a:p>
            <a:pPr lvl="1"/>
            <a:r>
              <a:rPr lang="en-GB" smtClean="0">
                <a:uFillTx/>
              </a:rPr>
              <a:t>Second level</a:t>
            </a:r>
          </a:p>
          <a:p>
            <a:pPr lvl="2"/>
            <a:r>
              <a:rPr lang="en-GB" smtClean="0">
                <a:uFillTx/>
              </a:rPr>
              <a:t>Third level</a:t>
            </a:r>
          </a:p>
          <a:p>
            <a:pPr lvl="3"/>
            <a:r>
              <a:rPr lang="en-GB" smtClean="0">
                <a:uFillTx/>
              </a:rPr>
              <a:t>Fourth level</a:t>
            </a:r>
          </a:p>
          <a:p>
            <a:pPr lvl="4"/>
            <a:r>
              <a:rPr lang="en-GB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uFillTx/>
              </a:defRPr>
            </a:lvl1pPr>
          </a:lstStyle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en-GB" smtClean="0">
                <a:uFillTx/>
              </a:rP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en-GB" smtClean="0">
                <a:uFillTx/>
              </a:rPr>
              <a:t>Click to edit Master text styles</a:t>
            </a:r>
          </a:p>
          <a:p>
            <a:pPr lvl="1"/>
            <a:r>
              <a:rPr lang="en-GB" smtClean="0">
                <a:uFillTx/>
              </a:rPr>
              <a:t>Second level</a:t>
            </a:r>
          </a:p>
          <a:p>
            <a:pPr lvl="2"/>
            <a:r>
              <a:rPr lang="en-GB" smtClean="0">
                <a:uFillTx/>
              </a:rPr>
              <a:t>Third level</a:t>
            </a:r>
          </a:p>
          <a:p>
            <a:pPr lvl="3"/>
            <a:r>
              <a:rPr lang="en-GB" smtClean="0">
                <a:uFillTx/>
              </a:rPr>
              <a:t>Fourth level</a:t>
            </a:r>
          </a:p>
          <a:p>
            <a:pPr lvl="4"/>
            <a:r>
              <a:rPr lang="en-GB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en-GB" smtClean="0">
                <a:uFillTx/>
              </a:rP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en-GB" smtClean="0">
                <a:uFillTx/>
              </a:rPr>
              <a:t>Click to edit Master text styles</a:t>
            </a:r>
          </a:p>
          <a:p>
            <a:pPr lvl="1"/>
            <a:r>
              <a:rPr lang="en-GB" smtClean="0">
                <a:uFillTx/>
              </a:rPr>
              <a:t>Second level</a:t>
            </a:r>
          </a:p>
          <a:p>
            <a:pPr lvl="2"/>
            <a:r>
              <a:rPr lang="en-GB" smtClean="0">
                <a:uFillTx/>
              </a:rPr>
              <a:t>Third level</a:t>
            </a:r>
          </a:p>
          <a:p>
            <a:pPr lvl="3"/>
            <a:r>
              <a:rPr lang="en-GB" smtClean="0">
                <a:uFillTx/>
              </a:rPr>
              <a:t>Fourth level</a:t>
            </a:r>
          </a:p>
          <a:p>
            <a:pPr lvl="4"/>
            <a:r>
              <a:rPr lang="en-GB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uFillTx/>
              </a:defRPr>
            </a:lvl1pPr>
          </a:lstStyle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uFillTx/>
              </a:defRPr>
            </a:lvl1pPr>
            <a:lvl2pPr>
              <a:defRPr sz="2800">
                <a:uFillTx/>
              </a:defRPr>
            </a:lvl2pPr>
            <a:lvl3pPr>
              <a:defRPr sz="2400">
                <a:uFillTx/>
              </a:defRPr>
            </a:lvl3pPr>
            <a:lvl4pPr>
              <a:defRPr sz="2000">
                <a:uFillTx/>
              </a:defRPr>
            </a:lvl4pPr>
            <a:lvl5pPr>
              <a:defRPr sz="2000">
                <a:uFillTx/>
              </a:defRPr>
            </a:lvl5pPr>
            <a:lvl6pPr>
              <a:defRPr sz="2000">
                <a:uFillTx/>
              </a:defRPr>
            </a:lvl6pPr>
            <a:lvl7pPr>
              <a:defRPr sz="2000">
                <a:uFillTx/>
              </a:defRPr>
            </a:lvl7pPr>
            <a:lvl8pPr>
              <a:defRPr sz="2000">
                <a:uFillTx/>
              </a:defRPr>
            </a:lvl8pPr>
            <a:lvl9pPr>
              <a:defRPr sz="2000">
                <a:uFillTx/>
              </a:defRPr>
            </a:lvl9pPr>
          </a:lstStyle>
          <a:p>
            <a:pPr lvl="0"/>
            <a:r>
              <a:rPr lang="en-GB" smtClean="0">
                <a:uFillTx/>
              </a:rPr>
              <a:t>Click to edit Master text styles</a:t>
            </a:r>
          </a:p>
          <a:p>
            <a:pPr lvl="1"/>
            <a:r>
              <a:rPr lang="en-GB" smtClean="0">
                <a:uFillTx/>
              </a:rPr>
              <a:t>Second level</a:t>
            </a:r>
          </a:p>
          <a:p>
            <a:pPr lvl="2"/>
            <a:r>
              <a:rPr lang="en-GB" smtClean="0">
                <a:uFillTx/>
              </a:rPr>
              <a:t>Third level</a:t>
            </a:r>
          </a:p>
          <a:p>
            <a:pPr lvl="3"/>
            <a:r>
              <a:rPr lang="en-GB" smtClean="0">
                <a:uFillTx/>
              </a:rPr>
              <a:t>Fourth level</a:t>
            </a:r>
          </a:p>
          <a:p>
            <a:pPr lvl="4"/>
            <a:r>
              <a:rPr lang="en-GB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en-GB" smtClean="0">
                <a:uFillTx/>
              </a:rP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uFillTx/>
              </a:defRPr>
            </a:lvl1pPr>
          </a:lstStyle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uFillTx/>
              </a:defRPr>
            </a:lvl1pPr>
            <a:lvl2pPr marL="457200" indent="0">
              <a:buNone/>
              <a:defRPr sz="2800">
                <a:uFillTx/>
              </a:defRPr>
            </a:lvl2pPr>
            <a:lvl3pPr marL="914400" indent="0">
              <a:buNone/>
              <a:defRPr sz="2400">
                <a:uFillTx/>
              </a:defRPr>
            </a:lvl3pPr>
            <a:lvl4pPr marL="1371600" indent="0">
              <a:buNone/>
              <a:defRPr sz="2000">
                <a:uFillTx/>
              </a:defRPr>
            </a:lvl4pPr>
            <a:lvl5pPr marL="1828800" indent="0">
              <a:buNone/>
              <a:defRPr sz="2000">
                <a:uFillTx/>
              </a:defRPr>
            </a:lvl5pPr>
            <a:lvl6pPr marL="2286000" indent="0">
              <a:buNone/>
              <a:defRPr sz="2000">
                <a:uFillTx/>
              </a:defRPr>
            </a:lvl6pPr>
            <a:lvl7pPr marL="2743200" indent="0">
              <a:buNone/>
              <a:defRPr sz="2000">
                <a:uFillTx/>
              </a:defRPr>
            </a:lvl7pPr>
            <a:lvl8pPr marL="3200400" indent="0">
              <a:buNone/>
              <a:defRPr sz="2000">
                <a:uFillTx/>
              </a:defRPr>
            </a:lvl8pPr>
            <a:lvl9pPr marL="3657600" indent="0">
              <a:buNone/>
              <a:defRPr sz="2000">
                <a:uFillTx/>
              </a:defRPr>
            </a:lvl9pPr>
          </a:lstStyle>
          <a:p>
            <a:endParaRPr lang="en-US">
              <a:uFillTx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en-GB" smtClean="0">
                <a:uFillTx/>
              </a:rP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>
                <a:uFillTx/>
              </a:rPr>
              <a:t>Click to edit Master title style</a:t>
            </a:r>
            <a:endParaRPr lang="en-US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>
                <a:uFillTx/>
              </a:rPr>
              <a:t>Click to edit Master text styles</a:t>
            </a:r>
          </a:p>
          <a:p>
            <a:pPr lvl="1"/>
            <a:r>
              <a:rPr lang="en-GB" smtClean="0">
                <a:uFillTx/>
              </a:rPr>
              <a:t>Second level</a:t>
            </a:r>
          </a:p>
          <a:p>
            <a:pPr lvl="2"/>
            <a:r>
              <a:rPr lang="en-GB" smtClean="0">
                <a:uFillTx/>
              </a:rPr>
              <a:t>Third level</a:t>
            </a:r>
          </a:p>
          <a:p>
            <a:pPr lvl="3"/>
            <a:r>
              <a:rPr lang="en-GB" smtClean="0">
                <a:uFillTx/>
              </a:rPr>
              <a:t>Fourth level</a:t>
            </a:r>
          </a:p>
          <a:p>
            <a:pPr lvl="4"/>
            <a:r>
              <a:rPr lang="en-GB" smtClean="0">
                <a:uFillTx/>
              </a:rPr>
              <a:t>Fifth level</a:t>
            </a:r>
            <a:endParaRPr lang="en-US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fld id="{AD7E8B2F-ECF2-D148-8E35-B6E6269F7FFE}" type="datetimeFigureOut">
              <a:rPr lang="en-US" smtClean="0">
                <a:uFillTx/>
              </a:rPr>
              <a:t>10/2/2017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fld id="{A0605916-7EF8-D344-936D-009DBE6F35A6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bodyStyle>
    <p:otherStyle>
      <a:defPPr>
        <a:defRPr lang="en-US">
          <a:uFillTx/>
        </a:defRPr>
      </a:defPPr>
      <a:lvl1pPr marL="0" algn="l" defTabSz="4572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5170" y="416103"/>
          <a:ext cx="4385731" cy="620179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0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3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67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611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0938">
                <a:tc gridSpan="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Key Concepts</a:t>
                      </a:r>
                      <a:endParaRPr lang="en-GB" sz="1000" b="1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>
                        <a:uFillTx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37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gridSpan="4">
                  <a:txBody>
                    <a:bodyPr/>
                    <a:lstStyle/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lphaLcParenR"/>
                      </a:pPr>
                      <a:r>
                        <a:rPr lang="en-GB" sz="1000" baseline="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Nature of the Feudal System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lphaLcParenR"/>
                      </a:pPr>
                      <a:r>
                        <a:rPr lang="en-GB" sz="1000" baseline="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Nature of Kingship and Richard and John’s Kingship in Medieval England</a:t>
                      </a:r>
                    </a:p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lphaLcParenR"/>
                      </a:pPr>
                      <a:r>
                        <a:rPr lang="en-GB" sz="1000" baseline="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Nature of society in Medieval England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lphaLcParenR"/>
                      </a:pP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28600" indent="-2286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lphaLcParenR"/>
                      </a:pP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938">
                <a:tc gridSpan="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Key Dates</a:t>
                      </a:r>
                      <a:endParaRPr lang="en-GB" sz="1000" b="1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>
                        <a:uFillTx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17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0" dirty="0">
                          <a:effectLst/>
                          <a:uFillTx/>
                        </a:rPr>
                        <a:t>2</a:t>
                      </a:r>
                      <a:endParaRPr lang="en-GB" sz="1000" b="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1189</a:t>
                      </a:r>
                      <a:endParaRPr lang="en-US" sz="1000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Richard I is crowned</a:t>
                      </a:r>
                      <a:r>
                        <a:rPr lang="en-US" sz="1000" baseline="0" dirty="0" smtClean="0">
                          <a:uFillTx/>
                        </a:rPr>
                        <a:t> King of England</a:t>
                      </a:r>
                      <a:endParaRPr lang="en-US" sz="1000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 sz="1000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6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uFillTx/>
                        </a:rPr>
                        <a:t>3</a:t>
                      </a:r>
                      <a:endParaRPr lang="en-GB" sz="100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1199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000" b="0" dirty="0" smtClean="0">
                          <a:uFillTx/>
                        </a:rPr>
                        <a:t>John I becomes</a:t>
                      </a:r>
                      <a:r>
                        <a:rPr lang="en-US" sz="1000" b="0" baseline="0" dirty="0" smtClean="0">
                          <a:uFillTx/>
                        </a:rPr>
                        <a:t> King of England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5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</a:rPr>
                        <a:t>4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1216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000" b="0" dirty="0" smtClean="0">
                          <a:uFillTx/>
                        </a:rPr>
                        <a:t>John dies and his son becomes</a:t>
                      </a:r>
                      <a:r>
                        <a:rPr lang="en-US" sz="1000" b="0" baseline="0" dirty="0" smtClean="0">
                          <a:uFillTx/>
                        </a:rPr>
                        <a:t> crowned Henry III of England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uFillTx/>
                      </a:endParaRPr>
                    </a:p>
                  </a:txBody>
                  <a:tcPr marL="48257" marR="48257" marT="0" marB="0"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551">
                <a:tc gridSpan="5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Key Words</a:t>
                      </a:r>
                      <a:endParaRPr lang="en-GB" sz="1000" b="1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4551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b="1" dirty="0" smtClean="0">
                          <a:effectLst/>
                          <a:uFillTx/>
                          <a:latin typeface="+mn-lt"/>
                          <a:ea typeface="Calibri"/>
                          <a:cs typeface="Times New Roman"/>
                        </a:rPr>
                        <a:t>Feudal System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GB" sz="100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Structure</a:t>
                      </a:r>
                      <a:r>
                        <a:rPr lang="en-GB" sz="1000" baseline="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 of society in medieval England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7283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King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baseline="0" dirty="0" smtClean="0">
                          <a:uFillTx/>
                        </a:rPr>
                        <a:t>T</a:t>
                      </a:r>
                      <a:r>
                        <a:rPr lang="en-US" sz="1000" b="0" baseline="0" dirty="0" smtClean="0">
                          <a:uFillTx/>
                        </a:rPr>
                        <a:t>op of the feudal system, most powerful person in country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7283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Tenants-in-chief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baseline="0" dirty="0" smtClean="0">
                          <a:uFillTx/>
                        </a:rPr>
                        <a:t>Below the king, consisted of Barons and Archbishops- given land by king in return for services, </a:t>
                      </a:r>
                      <a:r>
                        <a:rPr lang="en-US" sz="1000" b="0" baseline="0" dirty="0" err="1" smtClean="0">
                          <a:uFillTx/>
                        </a:rPr>
                        <a:t>e.g</a:t>
                      </a:r>
                      <a:r>
                        <a:rPr lang="en-US" sz="1000" b="0" baseline="0" dirty="0" smtClean="0">
                          <a:uFillTx/>
                        </a:rPr>
                        <a:t> army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7283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Under-tenants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baseline="0" dirty="0" smtClean="0">
                          <a:uFillTx/>
                        </a:rPr>
                        <a:t>Often knights, held land from tenants-in-chief in return for military service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3166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Peasants</a:t>
                      </a:r>
                      <a:r>
                        <a:rPr lang="en-US" sz="1000" b="1" baseline="0" dirty="0" smtClean="0">
                          <a:uFillTx/>
                        </a:rPr>
                        <a:t> 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baseline="0" dirty="0" smtClean="0">
                          <a:uFillTx/>
                        </a:rPr>
                        <a:t>Bottom of feudal system, held little power. Worked on land in return from protection from Knights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7283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Homage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baseline="0" dirty="0" smtClean="0">
                          <a:uFillTx/>
                        </a:rPr>
                        <a:t>A public demonstration of loyalty where a vassal swore an oath of fealty to his lord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7283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 sz="1000" dirty="0">
                        <a:uFillTx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Lord</a:t>
                      </a:r>
                      <a:endParaRPr lang="en-US" sz="1000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uFillTx/>
                        </a:rPr>
                        <a:t>General</a:t>
                      </a:r>
                      <a:r>
                        <a:rPr lang="en-US" sz="1000" b="0" baseline="0" dirty="0" smtClean="0">
                          <a:uFillTx/>
                        </a:rPr>
                        <a:t> term for person who granted land to a vassal and received homage in return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2583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en-US" dirty="0">
                        <a:uFillTx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kumimoji="0" 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Vassal</a:t>
                      </a:r>
                      <a:endParaRPr lang="en-US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uFillTx/>
                        </a:rPr>
                        <a:t>A man who held land under</a:t>
                      </a:r>
                      <a:r>
                        <a:rPr lang="en-US" sz="1000" b="0" baseline="0" dirty="0" smtClean="0">
                          <a:uFillTx/>
                        </a:rPr>
                        <a:t> the feudal system and had done homage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4158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en-US" dirty="0">
                        <a:uFillTx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kumimoji="0" 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Royal Demesne</a:t>
                      </a:r>
                      <a:endParaRPr lang="en-US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baseline="0" dirty="0" smtClean="0">
                          <a:uFillTx/>
                        </a:rPr>
                        <a:t>Royal lands for the King only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7283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en-US" dirty="0">
                        <a:uFillTx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kumimoji="0" lang="en-US" sz="1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Servitium</a:t>
                      </a:r>
                      <a:r>
                        <a:rPr kumimoji="0" 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Debitum</a:t>
                      </a:r>
                      <a:endParaRPr lang="en-US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dirty="0" smtClean="0">
                          <a:uFillTx/>
                        </a:rPr>
                        <a:t>The amount of knights</a:t>
                      </a:r>
                      <a:r>
                        <a:rPr lang="en-US" sz="1000" b="0" baseline="0" dirty="0" smtClean="0">
                          <a:uFillTx/>
                        </a:rPr>
                        <a:t> tenants-in-chief </a:t>
                      </a:r>
                      <a:endParaRPr lang="en-US" sz="1000" b="1" dirty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70413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en-US" dirty="0">
                        <a:uFillTx/>
                      </a:endParaRPr>
                    </a:p>
                  </a:txBody>
                  <a:tcPr marL="48257" marR="48257" marT="0" marB="0"/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kumimoji="0" lang="en-US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Forfeiture</a:t>
                      </a:r>
                      <a:endParaRPr lang="en-US" sz="1000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0" baseline="0" dirty="0" smtClean="0">
                          <a:uFillTx/>
                        </a:rPr>
                        <a:t>if a vassal did not preform service as he had sworn to do on an oath, the lord could take their land away.</a:t>
                      </a: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445924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16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sz="1000" b="1" dirty="0" smtClean="0">
                          <a:uFillTx/>
                        </a:rPr>
                        <a:t>Freeman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en-US" sz="1000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sz="1000" dirty="0" smtClean="0">
                          <a:uFillTx/>
                        </a:rPr>
                        <a:t>A peasant who paid rent for their</a:t>
                      </a:r>
                      <a:r>
                        <a:rPr lang="en-US" sz="1000" baseline="0" dirty="0" smtClean="0">
                          <a:uFillTx/>
                        </a:rPr>
                        <a:t> land. They were free to move as they liked</a:t>
                      </a:r>
                      <a:endParaRPr lang="en-US" sz="1000" dirty="0" smtClean="0">
                        <a:uFillTx/>
                      </a:endParaRPr>
                    </a:p>
                    <a:p>
                      <a:endParaRPr lang="en-US" sz="1000" b="0" baseline="0" dirty="0" smtClean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57830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sz="1000" b="1" dirty="0" smtClean="0">
                          <a:uFillTx/>
                        </a:rPr>
                        <a:t>Villein</a:t>
                      </a:r>
                      <a:endParaRPr lang="en-US" sz="1000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sz="1000" dirty="0" smtClean="0">
                          <a:uFillTx/>
                        </a:rPr>
                        <a:t>A peasant</a:t>
                      </a:r>
                      <a:r>
                        <a:rPr lang="en-US" sz="1000" baseline="0" dirty="0" smtClean="0">
                          <a:uFillTx/>
                        </a:rPr>
                        <a:t> who was property of their Lord. No freedom.</a:t>
                      </a:r>
                      <a:endParaRPr lang="en-US" sz="1000" dirty="0" smtClean="0">
                        <a:uFillTx/>
                      </a:endParaRPr>
                    </a:p>
                    <a:p>
                      <a:endParaRPr lang="en-US" sz="1000" b="0" baseline="0" dirty="0" smtClean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305770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 smtClean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 dirty="0">
                        <a:uFillTx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sz="1000" b="1" dirty="0" smtClean="0">
                          <a:uFillTx/>
                        </a:rPr>
                        <a:t>Diocese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endParaRPr lang="en-US" sz="1000" dirty="0">
                        <a:uFillTx/>
                      </a:endParaRPr>
                    </a:p>
                  </a:txBody>
                  <a:tcPr marL="48257" marR="48257" marT="0" marB="0"/>
                </a:tc>
                <a:tc hMerge="1">
                  <a:txBody>
                    <a:bodyPr/>
                    <a:lstStyle/>
                    <a:p>
                      <a:endParaRPr lang="en-US" dirty="0">
                        <a:uFillTx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sz="1000" dirty="0" smtClean="0">
                          <a:uFillTx/>
                        </a:rPr>
                        <a:t>An area of Church</a:t>
                      </a:r>
                      <a:r>
                        <a:rPr lang="en-US" sz="1000" baseline="0" dirty="0" smtClean="0">
                          <a:uFillTx/>
                        </a:rPr>
                        <a:t> owned land</a:t>
                      </a:r>
                      <a:r>
                        <a:rPr lang="en-US" sz="1000" dirty="0" smtClean="0">
                          <a:uFillTx/>
                        </a:rPr>
                        <a:t> managed by bishops</a:t>
                      </a:r>
                    </a:p>
                    <a:p>
                      <a:endParaRPr lang="en-US" sz="1000" b="0" baseline="0" dirty="0" smtClean="0">
                        <a:uFillTx/>
                      </a:endParaRPr>
                    </a:p>
                  </a:txBody>
                  <a:tcPr marL="48257" marR="48257" marT="0" marB="0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6250537"/>
              </p:ext>
            </p:extLst>
          </p:nvPr>
        </p:nvGraphicFramePr>
        <p:xfrm>
          <a:off x="4543736" y="474923"/>
          <a:ext cx="4399145" cy="608415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60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7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510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293">
                <a:tc grid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  <a:uFillTx/>
                        </a:rPr>
                        <a:t>Key Words</a:t>
                      </a:r>
                      <a:endParaRPr lang="en-GB" sz="1000" b="1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 hMerge="1">
                  <a:txBody>
                    <a:bodyPr/>
                    <a:lstStyle/>
                    <a:p>
                      <a:endParaRPr lang="en-GB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>
                        <a:uFillTx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8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</a:rPr>
                        <a:t>17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</a:rPr>
                        <a:t> 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Clerks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Educated</a:t>
                      </a:r>
                      <a:r>
                        <a:rPr lang="en-US" sz="1000" baseline="0" dirty="0" smtClean="0">
                          <a:uFillTx/>
                        </a:rPr>
                        <a:t> churchmen who would keep records in baronial or royal households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Barons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A group of important noblemen,</a:t>
                      </a:r>
                      <a:r>
                        <a:rPr lang="en-US" sz="1000" baseline="0" dirty="0" smtClean="0">
                          <a:uFillTx/>
                        </a:rPr>
                        <a:t> often Tenants-in-chief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Interdict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Withdrawal of Church services from an individual</a:t>
                      </a:r>
                      <a:r>
                        <a:rPr lang="en-US" sz="1000" baseline="0" dirty="0" smtClean="0">
                          <a:uFillTx/>
                        </a:rPr>
                        <a:t> or country. Without services impossible for people to go to heaven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900" b="1" dirty="0" smtClean="0">
                          <a:uFillTx/>
                        </a:rPr>
                        <a:t>Excommunication</a:t>
                      </a:r>
                      <a:endParaRPr lang="en-US" sz="9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Exclusion</a:t>
                      </a:r>
                      <a:r>
                        <a:rPr lang="en-US" sz="1000" baseline="0" dirty="0" smtClean="0">
                          <a:uFillTx/>
                        </a:rPr>
                        <a:t> of an individual from the Church. Most serious punishment used by church, person would go to hell.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0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Succession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Sequence</a:t>
                      </a:r>
                      <a:r>
                        <a:rPr lang="en-US" sz="1000" baseline="0" dirty="0" smtClean="0">
                          <a:uFillTx/>
                        </a:rPr>
                        <a:t> by which one person follows another to inherit a throne, title or lands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Primogeniture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Eldest son inherits father’s title and all lands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Divine</a:t>
                      </a:r>
                      <a:r>
                        <a:rPr lang="en-US" sz="1000" b="1" baseline="0" dirty="0" smtClean="0">
                          <a:uFillTx/>
                        </a:rPr>
                        <a:t> Authority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The belief</a:t>
                      </a:r>
                      <a:r>
                        <a:rPr lang="en-US" sz="1000" baseline="0" dirty="0" smtClean="0">
                          <a:uFillTx/>
                        </a:rPr>
                        <a:t> that King was chosen by God and subjects could not question his authority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Itinerant</a:t>
                      </a:r>
                      <a:r>
                        <a:rPr lang="en-US" sz="1000" b="1" baseline="0" dirty="0" smtClean="0">
                          <a:uFillTx/>
                        </a:rPr>
                        <a:t> Kingship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Practice</a:t>
                      </a:r>
                      <a:r>
                        <a:rPr lang="en-US" sz="1000" baseline="0" dirty="0" smtClean="0">
                          <a:uFillTx/>
                        </a:rPr>
                        <a:t> of king and his court travelling from place to place around the country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0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</a:rPr>
                        <a:t>25</a:t>
                      </a: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err="1" smtClean="0">
                          <a:uFillTx/>
                        </a:rPr>
                        <a:t>Angevin</a:t>
                      </a:r>
                      <a:r>
                        <a:rPr lang="en-US" sz="1000" b="1" baseline="0" dirty="0" smtClean="0">
                          <a:uFillTx/>
                        </a:rPr>
                        <a:t> Empire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Lands that Henry II and his</a:t>
                      </a:r>
                      <a:r>
                        <a:rPr lang="en-US" sz="1000" baseline="0" dirty="0" smtClean="0">
                          <a:uFillTx/>
                        </a:rPr>
                        <a:t> family held in England, Wales and France. 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04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</a:rPr>
                        <a:t>26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Chivalry 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A code of conduct adopted</a:t>
                      </a:r>
                      <a:r>
                        <a:rPr lang="en-US" sz="1000" baseline="0" dirty="0" smtClean="0">
                          <a:uFillTx/>
                        </a:rPr>
                        <a:t> by knights. Knights expected to be courageous, </a:t>
                      </a:r>
                      <a:r>
                        <a:rPr lang="en-US" sz="1000" baseline="0" dirty="0" err="1" smtClean="0">
                          <a:uFillTx/>
                        </a:rPr>
                        <a:t>honourable</a:t>
                      </a:r>
                      <a:r>
                        <a:rPr lang="en-US" sz="1000" baseline="0" dirty="0" smtClean="0">
                          <a:uFillTx/>
                        </a:rPr>
                        <a:t> and courteous.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</a:rPr>
                        <a:t>27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err="1" smtClean="0">
                          <a:uFillTx/>
                        </a:rPr>
                        <a:t>Justiciar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An officer of the king’s court who heard law cases on the king’s behalf.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00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Sherriff 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A royal official who worked for the king to oversee local</a:t>
                      </a:r>
                      <a:r>
                        <a:rPr lang="en-US" sz="1000" baseline="0" dirty="0" smtClean="0">
                          <a:uFillTx/>
                        </a:rPr>
                        <a:t> government issues.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Pogrom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A</a:t>
                      </a:r>
                      <a:r>
                        <a:rPr lang="en-US" sz="1000" baseline="0" dirty="0" smtClean="0">
                          <a:uFillTx/>
                        </a:rPr>
                        <a:t> riot on a specific group of people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828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Scutage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Payment</a:t>
                      </a:r>
                      <a:r>
                        <a:rPr lang="en-US" sz="1000" baseline="0" dirty="0" smtClean="0">
                          <a:uFillTx/>
                        </a:rPr>
                        <a:t> made by the holders of a knight’s fee in return for not having to fight.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Charter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A royal documents that outlines rights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804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sz="1000" b="1" dirty="0" smtClean="0">
                          <a:uFillTx/>
                        </a:rPr>
                        <a:t>The Court of the King’s Bench</a:t>
                      </a:r>
                    </a:p>
                    <a:p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Royal law court at Westminster,</a:t>
                      </a:r>
                      <a:r>
                        <a:rPr lang="en-US" sz="1000" baseline="0" dirty="0" smtClean="0">
                          <a:uFillTx/>
                        </a:rPr>
                        <a:t> served as headquarters for the royal justices.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  <a:endParaRPr lang="en-GB" sz="1000" dirty="0">
                        <a:effectLst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Regent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A person who is</a:t>
                      </a:r>
                      <a:r>
                        <a:rPr lang="en-US" sz="1000" baseline="0" dirty="0" smtClean="0">
                          <a:uFillTx/>
                        </a:rPr>
                        <a:t> appointed to rule a kingdom because of an absent/minor king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500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uFillTx/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Writ</a:t>
                      </a:r>
                      <a:endParaRPr lang="en-US" sz="1000" b="1" dirty="0">
                        <a:uFillTx/>
                      </a:endParaRPr>
                    </a:p>
                  </a:txBody>
                  <a:tcPr marL="53171" marR="53171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A document that granted</a:t>
                      </a:r>
                      <a:r>
                        <a:rPr lang="en-US" sz="1000" baseline="0" dirty="0" smtClean="0">
                          <a:uFillTx/>
                        </a:rPr>
                        <a:t> authority or issued a command</a:t>
                      </a:r>
                      <a:endParaRPr lang="en-US" sz="1000" dirty="0">
                        <a:uFillTx/>
                      </a:endParaRPr>
                    </a:p>
                  </a:txBody>
                  <a:tcPr marL="53171" marR="53171" marT="0" marB="0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>
            <a:spLocks/>
          </p:cNvSpPr>
          <p:nvPr/>
        </p:nvSpPr>
        <p:spPr>
          <a:xfrm>
            <a:off x="868679" y="32429"/>
            <a:ext cx="8000602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uFillTx/>
              </a:rPr>
              <a:t>Knowledge </a:t>
            </a:r>
            <a:r>
              <a:rPr lang="en-GB" sz="1200" b="1" u="sng" dirty="0" smtClean="0">
                <a:uFillTx/>
              </a:rPr>
              <a:t>Organiser: The Reigns of King Richard I and King John 1189-1216: Unit 1 Life and Government in England</a:t>
            </a:r>
            <a:endParaRPr lang="en-GB" sz="1200" b="1" u="sng" dirty="0">
              <a:uFillTx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8900" y="410727"/>
          <a:ext cx="4559300" cy="6499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9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1140">
                <a:tc gridSpan="4"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buNone/>
                      </a:pPr>
                      <a:r>
                        <a:rPr lang="en-GB" sz="1100" b="1" u="non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ＭＳ 明朝"/>
                          <a:cs typeface="Calibri"/>
                        </a:rPr>
                        <a:t>Key</a:t>
                      </a:r>
                      <a:r>
                        <a:rPr lang="en-GB" sz="1100" b="1" u="none" baseline="0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ＭＳ 明朝"/>
                          <a:cs typeface="Calibri"/>
                        </a:rPr>
                        <a:t> Concepts</a:t>
                      </a:r>
                      <a:endParaRPr lang="en-GB" sz="1100" b="1" u="none" dirty="0" smtClean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ea typeface="ＭＳ 明朝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933">
                <a:tc gridSpan="2"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rgbClr val="000000"/>
                          </a:solidFill>
                          <a:uFillTx/>
                        </a:rPr>
                        <a:t>a)</a:t>
                      </a:r>
                    </a:p>
                    <a:p>
                      <a:r>
                        <a:rPr lang="en-US" sz="1100" dirty="0" smtClean="0">
                          <a:solidFill>
                            <a:srgbClr val="000000"/>
                          </a:solidFill>
                          <a:uFillTx/>
                        </a:rPr>
                        <a:t>b)</a:t>
                      </a:r>
                    </a:p>
                    <a:p>
                      <a:r>
                        <a:rPr lang="en-US" sz="1100" dirty="0" smtClean="0">
                          <a:solidFill>
                            <a:srgbClr val="000000"/>
                          </a:solidFill>
                          <a:uFillTx/>
                        </a:rPr>
                        <a:t>c)</a:t>
                      </a:r>
                    </a:p>
                    <a:p>
                      <a:r>
                        <a:rPr lang="en-US" sz="1100" dirty="0" smtClean="0">
                          <a:solidFill>
                            <a:srgbClr val="000000"/>
                          </a:solidFill>
                          <a:uFillTx/>
                        </a:rPr>
                        <a:t>d)</a:t>
                      </a:r>
                      <a:endParaRPr lang="en-US" sz="11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uFillTx/>
                        </a:rPr>
                        <a:t>The nature of crusading</a:t>
                      </a:r>
                    </a:p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uFillTx/>
                        </a:rPr>
                        <a:t>Richard, the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uFillTx/>
                        </a:rPr>
                        <a:t> Crusader King</a:t>
                      </a:r>
                    </a:p>
                    <a:p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uFillTx/>
                        </a:rPr>
                        <a:t>Aftermath of the crusade</a:t>
                      </a:r>
                    </a:p>
                    <a:p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uFillTx/>
                        </a:rPr>
                        <a:t>Richard, John and the loss of Normandy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12">
                <a:tc gridSpan="4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uFillTx/>
                        </a:rPr>
                        <a:t>Key Words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4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Crusade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holy war fought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by Christians against Muslims or other non- Christians.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4608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Holy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Land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Area of Middle East associated with Jesus and his apostles.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Modern day, Israel, Syria, Jordan Lebanon and Palestine.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754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3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Penance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punishment inflicted on oneself to show repentance for sins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4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4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Indulgence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kind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of pardon give by the Catholic  Church which reduces amount of penance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14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5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Purgatory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stat e of existence, where people are purges of their sins after they die.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14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6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Papal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Bull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An official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letter or declaration made by the pope.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4608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7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Holy Roman Emperor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Head of the Holy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Roman Empire- different states across modern day Italy and Germany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912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8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Take the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cross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Those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who promised to go on Crusade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54608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9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True Cross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Name given by Christians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for the fragments of wood believed to be from the original cross Jesus died on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614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10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Envoy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messenger sent by a government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to another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1647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11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Trade</a:t>
                      </a:r>
                      <a:r>
                        <a:rPr lang="en-US" sz="1000" b="1" baseline="0" dirty="0" smtClean="0">
                          <a:uFillTx/>
                        </a:rPr>
                        <a:t> embargo</a:t>
                      </a:r>
                      <a:endParaRPr lang="en-US" sz="1000" b="1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restriction on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trade for political purposes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691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12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Betrothed</a:t>
                      </a:r>
                      <a:endParaRPr lang="en-US" sz="1000" b="1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binding promise to marry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>
            <a:spLocks/>
          </p:cNvSpPr>
          <p:nvPr/>
        </p:nvSpPr>
        <p:spPr>
          <a:xfrm>
            <a:off x="868679" y="32429"/>
            <a:ext cx="8000602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uFillTx/>
              </a:rPr>
              <a:t>Knowledge </a:t>
            </a:r>
            <a:r>
              <a:rPr lang="en-GB" sz="1200" b="1" u="sng" dirty="0" smtClean="0">
                <a:uFillTx/>
              </a:rPr>
              <a:t>Organiser: The Reigns of King Richard I and King John 1189-1216: Unit 2 Involvement Overseas, 1189-1204</a:t>
            </a:r>
            <a:endParaRPr lang="en-GB" sz="1200" b="1" u="sng" dirty="0">
              <a:uFillTx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737101" y="469706"/>
          <a:ext cx="4406899" cy="6325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9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53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519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1733">
                <a:tc gridSpan="3"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  <a:uFillTx/>
                        </a:rPr>
                        <a:t>Key Dates</a:t>
                      </a:r>
                      <a:endParaRPr lang="en-US" sz="12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102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13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July 1190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Richard I and Phillip II depart for Holy Land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438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14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July 1191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Richard and Philip capture Acre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775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15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September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1191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Richard defeat’s Saladin’s army at </a:t>
                      </a:r>
                      <a:r>
                        <a:rPr lang="en-US" sz="1000" dirty="0" err="1" smtClean="0">
                          <a:solidFill>
                            <a:srgbClr val="000000"/>
                          </a:solidFill>
                          <a:uFillTx/>
                        </a:rPr>
                        <a:t>Arsuf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538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16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Oct.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1191- Jan. 1192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First unsuccessful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march to Jerusalem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023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17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June-July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1192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Second unsuccessful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march to Jerusalem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857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18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September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1192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3 year truce with Saladin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2943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19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November 1192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Richard’s shipwrecked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off Adriatic coast on way back to England.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691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20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February 1193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Richard sold to Henry VI, Holy Roman Emperor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8775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21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February 1194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Richard’s release from captivity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102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22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May 1194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Richard leaves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England for Normandy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6270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23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1194-1199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Richard begins 5 years of war with Phillip II of France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4186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24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1196-1198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Richard builds Chateau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Gaillard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8354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25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April 1199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Richard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dies from an arrow in France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0018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26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August 1200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John marries Isabelle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of Angouleme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2102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27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August 1202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John defeats and captures Arthur in Battle of Mirebeau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0018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28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March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1204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Chateau Gaillard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falls to Philip II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36010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29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June 1204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Philip II of France conquers Normandy.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8900" y="656260"/>
          <a:ext cx="4559300" cy="5997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98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1140">
                <a:tc gridSpan="4"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buNone/>
                      </a:pPr>
                      <a:r>
                        <a:rPr lang="en-GB" sz="1100" b="1" u="none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ＭＳ 明朝"/>
                          <a:cs typeface="Calibri"/>
                        </a:rPr>
                        <a:t>Key</a:t>
                      </a:r>
                      <a:r>
                        <a:rPr lang="en-GB" sz="1100" b="1" u="none" baseline="0" dirty="0" smtClean="0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ＭＳ 明朝"/>
                          <a:cs typeface="Calibri"/>
                        </a:rPr>
                        <a:t> Concepts</a:t>
                      </a:r>
                      <a:endParaRPr lang="en-GB" sz="1100" b="1" u="none" dirty="0" smtClean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ea typeface="ＭＳ 明朝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933">
                <a:tc gridSpan="2"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rgbClr val="000000"/>
                          </a:solidFill>
                          <a:uFillTx/>
                        </a:rPr>
                        <a:t>a)</a:t>
                      </a:r>
                    </a:p>
                    <a:p>
                      <a:r>
                        <a:rPr lang="en-US" sz="1100" dirty="0" smtClean="0">
                          <a:solidFill>
                            <a:srgbClr val="000000"/>
                          </a:solidFill>
                          <a:uFillTx/>
                        </a:rPr>
                        <a:t>b)</a:t>
                      </a:r>
                    </a:p>
                    <a:p>
                      <a:r>
                        <a:rPr lang="en-US" sz="1100" dirty="0" smtClean="0">
                          <a:solidFill>
                            <a:srgbClr val="000000"/>
                          </a:solidFill>
                          <a:uFillTx/>
                        </a:rPr>
                        <a:t>c)</a:t>
                      </a:r>
                    </a:p>
                    <a:p>
                      <a:r>
                        <a:rPr lang="en-US" sz="1100" dirty="0" smtClean="0">
                          <a:solidFill>
                            <a:srgbClr val="000000"/>
                          </a:solidFill>
                          <a:uFillTx/>
                        </a:rPr>
                        <a:t>d)</a:t>
                      </a:r>
                      <a:endParaRPr lang="en-US" sz="11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uFillTx/>
                        </a:rPr>
                        <a:t>Dispute with the Papacy</a:t>
                      </a:r>
                    </a:p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  <a:uFillTx/>
                        </a:rPr>
                        <a:t>Worsening relations with the barons</a:t>
                      </a:r>
                      <a:endParaRPr lang="en-US" sz="1100" baseline="0" dirty="0" smtClean="0">
                        <a:solidFill>
                          <a:schemeClr val="tx1"/>
                        </a:solidFill>
                        <a:uFillTx/>
                      </a:endParaRPr>
                    </a:p>
                    <a:p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uFillTx/>
                        </a:rPr>
                        <a:t>Magna Carta and the First Baronial War</a:t>
                      </a:r>
                    </a:p>
                    <a:p>
                      <a:r>
                        <a:rPr lang="en-US" sz="1100" baseline="0" dirty="0" smtClean="0">
                          <a:solidFill>
                            <a:schemeClr val="tx1"/>
                          </a:solidFill>
                          <a:uFillTx/>
                        </a:rPr>
                        <a:t>The succession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912">
                <a:tc gridSpan="4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uFillTx/>
                        </a:rPr>
                        <a:t>Key Words</a:t>
                      </a: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>
                        <a:uFillTx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4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Sacrament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An important Christian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rite or ceremony. There are 7 sacraments in Christian church including, marriage, and baptism .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7315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Bishopric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Area of the country a bishop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was responsible for.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754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3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Abbacy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Area of land that an abbot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was responsible for both spiritually and as a feudal lord.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4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4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Arbitrary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Taking action based on prejudice or personal feeling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14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5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Judicial eyre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judge from the royal courts visiting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local courts around the country and hearing cases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14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6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Coronation Charter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Issued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by Henry I in 1100, guaranteed the rights of free Englishmen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4083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7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Customs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of the realms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Rules and laws which had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been used since the Anglo-Saxon times but were not written down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912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8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Magna Carta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document signed by King John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presented by his barons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54608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9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Baggage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train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train of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wagons that carried equipment, provisions and valuables for an army on the march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6149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10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Crown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 Jewels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The crown and other jewels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and ceremonial objects the king would were on important occasions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91647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11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Papal</a:t>
                      </a:r>
                      <a:r>
                        <a:rPr lang="en-US" sz="1000" b="1" baseline="0" dirty="0" smtClean="0">
                          <a:uFillTx/>
                        </a:rPr>
                        <a:t> legate</a:t>
                      </a:r>
                      <a:endParaRPr lang="en-US" sz="1000" b="1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sz="12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A personal representative of the pope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who possess authority to act on behalf of the pope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>
            <a:spLocks/>
          </p:cNvSpPr>
          <p:nvPr/>
        </p:nvSpPr>
        <p:spPr>
          <a:xfrm>
            <a:off x="647899" y="170928"/>
            <a:ext cx="8000602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200" b="1" u="sng" dirty="0">
                <a:uFillTx/>
              </a:rPr>
              <a:t>Knowledge </a:t>
            </a:r>
            <a:r>
              <a:rPr lang="en-GB" sz="1200" b="1" u="sng" dirty="0" smtClean="0">
                <a:uFillTx/>
              </a:rPr>
              <a:t>Organiser: The Reigns of King Richard I and King John 1189-1216: Unit 3 King John’s Downfall, 1205-16</a:t>
            </a:r>
            <a:endParaRPr lang="en-GB" sz="1200" b="1" u="sng" dirty="0">
              <a:uFillTx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885268" y="1164260"/>
          <a:ext cx="4064000" cy="4469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6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56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82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1733">
                <a:tc gridSpan="3"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000000"/>
                          </a:solidFill>
                          <a:uFillTx/>
                        </a:rPr>
                        <a:t>Key Dates</a:t>
                      </a:r>
                      <a:endParaRPr lang="en-US" sz="12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102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13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March </a:t>
                      </a:r>
                      <a:r>
                        <a:rPr lang="en-US" sz="1000" b="1" baseline="0" dirty="0" smtClean="0">
                          <a:solidFill>
                            <a:srgbClr val="000000"/>
                          </a:solidFill>
                          <a:uFillTx/>
                        </a:rPr>
                        <a:t>1208</a:t>
                      </a:r>
                      <a:endParaRPr lang="en-US" sz="1000" b="1" dirty="0" smtClean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Innocent places England under an Interdict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438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14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November 1209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John is excommunicated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365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15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May 1213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John reconciles with Innocent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and becomes his vassal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538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16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solidFill>
                            <a:srgbClr val="000000"/>
                          </a:solidFill>
                          <a:uFillTx/>
                        </a:rPr>
                        <a:t>July 1213</a:t>
                      </a:r>
                      <a:endParaRPr lang="en-US" sz="1000" b="1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Interdict is lifted and Langton takes</a:t>
                      </a:r>
                      <a:r>
                        <a:rPr lang="en-US" sz="1000" baseline="0" dirty="0" smtClean="0">
                          <a:solidFill>
                            <a:srgbClr val="000000"/>
                          </a:solidFill>
                          <a:uFillTx/>
                        </a:rPr>
                        <a:t> up office as Archbishop of Canterbury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023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rgbClr val="000000"/>
                          </a:solidFill>
                          <a:uFillTx/>
                        </a:rPr>
                        <a:t>17</a:t>
                      </a:r>
                      <a:endParaRPr lang="en-US" sz="9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October 1214</a:t>
                      </a:r>
                      <a:endParaRPr lang="en-US" sz="1000" b="1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John</a:t>
                      </a:r>
                      <a:r>
                        <a:rPr lang="en-US" sz="1000" baseline="0" dirty="0" smtClean="0">
                          <a:uFillTx/>
                        </a:rPr>
                        <a:t> returns from Normandy</a:t>
                      </a:r>
                      <a:endParaRPr lang="en-US" sz="1000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857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rgbClr val="000000"/>
                          </a:solidFill>
                          <a:uFillTx/>
                        </a:rPr>
                        <a:t>18</a:t>
                      </a:r>
                      <a:endParaRPr lang="en-US" sz="9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May 1215</a:t>
                      </a:r>
                      <a:endParaRPr lang="en-US" sz="1000" b="1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Rebels renounce</a:t>
                      </a:r>
                      <a:r>
                        <a:rPr lang="en-US" sz="1000" baseline="0" dirty="0" smtClean="0">
                          <a:uFillTx/>
                        </a:rPr>
                        <a:t> oaths of fealty to John and capture London</a:t>
                      </a:r>
                      <a:endParaRPr lang="en-US" sz="1000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6031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rgbClr val="000000"/>
                          </a:solidFill>
                          <a:uFillTx/>
                        </a:rPr>
                        <a:t>19</a:t>
                      </a:r>
                      <a:endParaRPr lang="en-US" sz="9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June 1215</a:t>
                      </a:r>
                      <a:endParaRPr lang="en-US" sz="1000" b="1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John signs</a:t>
                      </a:r>
                      <a:r>
                        <a:rPr lang="en-US" sz="1000" baseline="0" dirty="0" smtClean="0">
                          <a:uFillTx/>
                        </a:rPr>
                        <a:t> the Magna Carta</a:t>
                      </a:r>
                      <a:endParaRPr lang="en-US" sz="1000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691">
                <a:tc>
                  <a:txBody>
                    <a:bodyPr/>
                    <a:lstStyle/>
                    <a:p>
                      <a:r>
                        <a:rPr lang="en-US" sz="900" dirty="0" smtClean="0">
                          <a:solidFill>
                            <a:srgbClr val="000000"/>
                          </a:solidFill>
                          <a:uFillTx/>
                        </a:rPr>
                        <a:t>20</a:t>
                      </a:r>
                      <a:endParaRPr lang="en-US" sz="9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August 1215</a:t>
                      </a:r>
                      <a:endParaRPr lang="en-US" sz="1000" b="1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John renounces the Magna Carta with backing of the pope, c</a:t>
                      </a:r>
                      <a:endParaRPr lang="en-US" sz="1000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74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21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May 1216</a:t>
                      </a:r>
                      <a:endParaRPr lang="en-US" sz="1000" b="1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Prince Louis of France</a:t>
                      </a:r>
                      <a:r>
                        <a:rPr lang="en-US" sz="1000" baseline="0" dirty="0" smtClean="0">
                          <a:uFillTx/>
                        </a:rPr>
                        <a:t> lands in England with his army</a:t>
                      </a:r>
                      <a:endParaRPr lang="en-US" sz="1000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102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22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18</a:t>
                      </a:r>
                      <a:r>
                        <a:rPr lang="en-US" sz="1000" b="1" baseline="30000" dirty="0" smtClean="0">
                          <a:uFillTx/>
                        </a:rPr>
                        <a:t>th</a:t>
                      </a:r>
                      <a:r>
                        <a:rPr lang="en-US" sz="1000" b="1" dirty="0" smtClean="0">
                          <a:uFillTx/>
                        </a:rPr>
                        <a:t> October</a:t>
                      </a:r>
                      <a:r>
                        <a:rPr lang="en-US" sz="1000" b="1" baseline="0" dirty="0" smtClean="0">
                          <a:uFillTx/>
                        </a:rPr>
                        <a:t> 1216</a:t>
                      </a:r>
                      <a:endParaRPr lang="en-US" sz="1000" b="1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John dies</a:t>
                      </a:r>
                      <a:r>
                        <a:rPr lang="en-US" sz="1000" baseline="0" dirty="0" smtClean="0">
                          <a:uFillTx/>
                        </a:rPr>
                        <a:t> of illness at Newark abbey</a:t>
                      </a:r>
                      <a:endParaRPr lang="en-US" sz="1000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6270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solidFill>
                            <a:srgbClr val="000000"/>
                          </a:solidFill>
                          <a:uFillTx/>
                        </a:rPr>
                        <a:t>23</a:t>
                      </a:r>
                      <a:endParaRPr lang="en-US" sz="1000" dirty="0">
                        <a:solidFill>
                          <a:srgbClr val="000000"/>
                        </a:solidFill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 smtClean="0">
                          <a:uFillTx/>
                        </a:rPr>
                        <a:t>28</a:t>
                      </a:r>
                      <a:r>
                        <a:rPr lang="en-US" sz="1000" b="1" baseline="30000" dirty="0" smtClean="0">
                          <a:uFillTx/>
                        </a:rPr>
                        <a:t>th</a:t>
                      </a:r>
                      <a:r>
                        <a:rPr lang="en-US" sz="1000" b="1" dirty="0" smtClean="0">
                          <a:uFillTx/>
                        </a:rPr>
                        <a:t> October 1216</a:t>
                      </a:r>
                      <a:endParaRPr lang="en-US" sz="1000" b="1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uFillTx/>
                        </a:rPr>
                        <a:t>John’s son Henry is crowned King Henry</a:t>
                      </a:r>
                      <a:r>
                        <a:rPr lang="en-US" sz="1000" baseline="0" dirty="0" smtClean="0">
                          <a:uFillTx/>
                        </a:rPr>
                        <a:t> III of England</a:t>
                      </a:r>
                      <a:endParaRPr lang="en-US" sz="1000" dirty="0">
                        <a:uFillTx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1348</Words>
  <Application>Microsoft Office PowerPoint</Application>
  <PresentationFormat>On-screen Show (4:3)</PresentationFormat>
  <Paragraphs>293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ＭＳ 明朝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Ammar Khan</dc:creator>
  <cp:lastModifiedBy>Mr J King</cp:lastModifiedBy>
  <cp:revision>29</cp:revision>
  <cp:lastPrinted>2017-07-31T16:20:51Z</cp:lastPrinted>
  <dcterms:created xsi:type="dcterms:W3CDTF">2017-07-25T17:41:33Z</dcterms:created>
  <dcterms:modified xsi:type="dcterms:W3CDTF">2017-10-02T07:05:22Z</dcterms:modified>
</cp:coreProperties>
</file>