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sldIdLst>
    <p:sldId id="272" r:id="rId2"/>
  </p:sldIdLst>
  <p:sldSz cx="6858000" cy="9906000" type="A4"/>
  <p:notesSz cx="9926638" cy="1435576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0F0"/>
    <a:srgbClr val="02C4CE"/>
    <a:srgbClr val="EAE50D"/>
    <a:srgbClr val="FF66CC"/>
    <a:srgbClr val="FF99FF"/>
    <a:srgbClr val="FEDEFC"/>
    <a:srgbClr val="FDCBF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529" autoAdjust="0"/>
    <p:restoredTop sz="94660"/>
  </p:normalViewPr>
  <p:slideViewPr>
    <p:cSldViewPr snapToGrid="0">
      <p:cViewPr varScale="1">
        <p:scale>
          <a:sx n="51" d="100"/>
          <a:sy n="51" d="100"/>
        </p:scale>
        <p:origin x="2400" y="1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4301543" cy="720282"/>
          </a:xfrm>
          <a:prstGeom prst="rect">
            <a:avLst/>
          </a:prstGeom>
        </p:spPr>
        <p:txBody>
          <a:bodyPr vert="horz" lIns="132714" tIns="66358" rIns="132714" bIns="66358" rtlCol="0"/>
          <a:lstStyle>
            <a:lvl1pPr algn="l">
              <a:defRPr sz="1700"/>
            </a:lvl1pPr>
          </a:lstStyle>
          <a:p>
            <a:endParaRPr lang="en-GB" dirty="0"/>
          </a:p>
        </p:txBody>
      </p:sp>
      <p:sp>
        <p:nvSpPr>
          <p:cNvPr id="3" name="Date Placeholder 2"/>
          <p:cNvSpPr>
            <a:spLocks noGrp="1"/>
          </p:cNvSpPr>
          <p:nvPr>
            <p:ph type="dt" idx="1"/>
          </p:nvPr>
        </p:nvSpPr>
        <p:spPr>
          <a:xfrm>
            <a:off x="5622799" y="1"/>
            <a:ext cx="4301543" cy="720282"/>
          </a:xfrm>
          <a:prstGeom prst="rect">
            <a:avLst/>
          </a:prstGeom>
        </p:spPr>
        <p:txBody>
          <a:bodyPr vert="horz" lIns="132714" tIns="66358" rIns="132714" bIns="66358" rtlCol="0"/>
          <a:lstStyle>
            <a:lvl1pPr algn="r">
              <a:defRPr sz="1700"/>
            </a:lvl1pPr>
          </a:lstStyle>
          <a:p>
            <a:fld id="{24D8555F-C3BB-41E5-99E3-408F2C4C712C}" type="datetimeFigureOut">
              <a:rPr lang="en-GB" smtClean="0"/>
              <a:t>30/01/2023</a:t>
            </a:fld>
            <a:endParaRPr lang="en-GB" dirty="0"/>
          </a:p>
        </p:txBody>
      </p:sp>
      <p:sp>
        <p:nvSpPr>
          <p:cNvPr id="4" name="Slide Image Placeholder 3"/>
          <p:cNvSpPr>
            <a:spLocks noGrp="1" noRot="1" noChangeAspect="1"/>
          </p:cNvSpPr>
          <p:nvPr>
            <p:ph type="sldImg" idx="2"/>
          </p:nvPr>
        </p:nvSpPr>
        <p:spPr>
          <a:xfrm>
            <a:off x="3286125" y="1795463"/>
            <a:ext cx="3354388" cy="4843462"/>
          </a:xfrm>
          <a:prstGeom prst="rect">
            <a:avLst/>
          </a:prstGeom>
          <a:noFill/>
          <a:ln w="12700">
            <a:solidFill>
              <a:prstClr val="black"/>
            </a:solidFill>
          </a:ln>
        </p:spPr>
        <p:txBody>
          <a:bodyPr vert="horz" lIns="132714" tIns="66358" rIns="132714" bIns="66358" rtlCol="0" anchor="ctr"/>
          <a:lstStyle/>
          <a:p>
            <a:endParaRPr lang="en-GB" dirty="0"/>
          </a:p>
        </p:txBody>
      </p:sp>
      <p:sp>
        <p:nvSpPr>
          <p:cNvPr id="5" name="Notes Placeholder 4"/>
          <p:cNvSpPr>
            <a:spLocks noGrp="1"/>
          </p:cNvSpPr>
          <p:nvPr>
            <p:ph type="body" sz="quarter" idx="3"/>
          </p:nvPr>
        </p:nvSpPr>
        <p:spPr>
          <a:xfrm>
            <a:off x="992665" y="6908710"/>
            <a:ext cx="7941310" cy="5652582"/>
          </a:xfrm>
          <a:prstGeom prst="rect">
            <a:avLst/>
          </a:prstGeom>
        </p:spPr>
        <p:txBody>
          <a:bodyPr vert="horz" lIns="132714" tIns="66358" rIns="132714" bIns="66358"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13635485"/>
            <a:ext cx="4301543" cy="720280"/>
          </a:xfrm>
          <a:prstGeom prst="rect">
            <a:avLst/>
          </a:prstGeom>
        </p:spPr>
        <p:txBody>
          <a:bodyPr vert="horz" lIns="132714" tIns="66358" rIns="132714" bIns="66358" rtlCol="0" anchor="b"/>
          <a:lstStyle>
            <a:lvl1pPr algn="l">
              <a:defRPr sz="1700"/>
            </a:lvl1pPr>
          </a:lstStyle>
          <a:p>
            <a:endParaRPr lang="en-GB" dirty="0"/>
          </a:p>
        </p:txBody>
      </p:sp>
      <p:sp>
        <p:nvSpPr>
          <p:cNvPr id="7" name="Slide Number Placeholder 6"/>
          <p:cNvSpPr>
            <a:spLocks noGrp="1"/>
          </p:cNvSpPr>
          <p:nvPr>
            <p:ph type="sldNum" sz="quarter" idx="5"/>
          </p:nvPr>
        </p:nvSpPr>
        <p:spPr>
          <a:xfrm>
            <a:off x="5622799" y="13635485"/>
            <a:ext cx="4301543" cy="720280"/>
          </a:xfrm>
          <a:prstGeom prst="rect">
            <a:avLst/>
          </a:prstGeom>
        </p:spPr>
        <p:txBody>
          <a:bodyPr vert="horz" lIns="132714" tIns="66358" rIns="132714" bIns="66358" rtlCol="0" anchor="b"/>
          <a:lstStyle>
            <a:lvl1pPr algn="r">
              <a:defRPr sz="1700"/>
            </a:lvl1pPr>
          </a:lstStyle>
          <a:p>
            <a:fld id="{17B6E8E7-E69B-4E27-B3AE-9C05322EF10A}" type="slidenum">
              <a:rPr lang="en-GB" smtClean="0"/>
              <a:t>‹#›</a:t>
            </a:fld>
            <a:endParaRPr lang="en-GB" dirty="0"/>
          </a:p>
        </p:txBody>
      </p:sp>
    </p:spTree>
    <p:extLst>
      <p:ext uri="{BB962C8B-B14F-4D97-AF65-F5344CB8AC3E}">
        <p14:creationId xmlns:p14="http://schemas.microsoft.com/office/powerpoint/2010/main" val="42815564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97213" y="1949450"/>
            <a:ext cx="3641725" cy="52593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E0A575A-FE42-F34E-BE8D-35435E3FEA7C}" type="slidenum">
              <a:rPr lang="en-US" smtClean="0"/>
              <a:t>1</a:t>
            </a:fld>
            <a:endParaRPr lang="en-US"/>
          </a:p>
        </p:txBody>
      </p:sp>
    </p:spTree>
    <p:extLst>
      <p:ext uri="{BB962C8B-B14F-4D97-AF65-F5344CB8AC3E}">
        <p14:creationId xmlns:p14="http://schemas.microsoft.com/office/powerpoint/2010/main" val="5242644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EF78EA7-B45B-4203-B34C-5DDD6848E4EB}" type="datetimeFigureOut">
              <a:rPr lang="en-GB" smtClean="0"/>
              <a:t>30/01/2023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D9A1C11B-1A1E-4A23-94F2-7D1F368D8D64}" type="slidenum">
              <a:rPr lang="en-GB" smtClean="0"/>
              <a:t>‹#›</a:t>
            </a:fld>
            <a:endParaRPr lang="en-GB" dirty="0"/>
          </a:p>
        </p:txBody>
      </p:sp>
    </p:spTree>
    <p:extLst>
      <p:ext uri="{BB962C8B-B14F-4D97-AF65-F5344CB8AC3E}">
        <p14:creationId xmlns:p14="http://schemas.microsoft.com/office/powerpoint/2010/main" val="24605457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EF78EA7-B45B-4203-B34C-5DDD6848E4EB}" type="datetimeFigureOut">
              <a:rPr lang="en-GB" smtClean="0"/>
              <a:t>30/01/2023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D9A1C11B-1A1E-4A23-94F2-7D1F368D8D64}" type="slidenum">
              <a:rPr lang="en-GB" smtClean="0"/>
              <a:t>‹#›</a:t>
            </a:fld>
            <a:endParaRPr lang="en-GB" dirty="0"/>
          </a:p>
        </p:txBody>
      </p:sp>
    </p:spTree>
    <p:extLst>
      <p:ext uri="{BB962C8B-B14F-4D97-AF65-F5344CB8AC3E}">
        <p14:creationId xmlns:p14="http://schemas.microsoft.com/office/powerpoint/2010/main" val="30442506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EF78EA7-B45B-4203-B34C-5DDD6848E4EB}" type="datetimeFigureOut">
              <a:rPr lang="en-GB" smtClean="0"/>
              <a:t>30/01/2023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D9A1C11B-1A1E-4A23-94F2-7D1F368D8D64}" type="slidenum">
              <a:rPr lang="en-GB" smtClean="0"/>
              <a:t>‹#›</a:t>
            </a:fld>
            <a:endParaRPr lang="en-GB" dirty="0"/>
          </a:p>
        </p:txBody>
      </p:sp>
    </p:spTree>
    <p:extLst>
      <p:ext uri="{BB962C8B-B14F-4D97-AF65-F5344CB8AC3E}">
        <p14:creationId xmlns:p14="http://schemas.microsoft.com/office/powerpoint/2010/main" val="1265121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EF78EA7-B45B-4203-B34C-5DDD6848E4EB}" type="datetimeFigureOut">
              <a:rPr lang="en-GB" smtClean="0"/>
              <a:t>30/01/2023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D9A1C11B-1A1E-4A23-94F2-7D1F368D8D64}" type="slidenum">
              <a:rPr lang="en-GB" smtClean="0"/>
              <a:t>‹#›</a:t>
            </a:fld>
            <a:endParaRPr lang="en-GB" dirty="0"/>
          </a:p>
        </p:txBody>
      </p:sp>
    </p:spTree>
    <p:extLst>
      <p:ext uri="{BB962C8B-B14F-4D97-AF65-F5344CB8AC3E}">
        <p14:creationId xmlns:p14="http://schemas.microsoft.com/office/powerpoint/2010/main" val="22262834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EF78EA7-B45B-4203-B34C-5DDD6848E4EB}" type="datetimeFigureOut">
              <a:rPr lang="en-GB" smtClean="0"/>
              <a:t>30/01/2023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D9A1C11B-1A1E-4A23-94F2-7D1F368D8D64}" type="slidenum">
              <a:rPr lang="en-GB" smtClean="0"/>
              <a:t>‹#›</a:t>
            </a:fld>
            <a:endParaRPr lang="en-GB" dirty="0"/>
          </a:p>
        </p:txBody>
      </p:sp>
    </p:spTree>
    <p:extLst>
      <p:ext uri="{BB962C8B-B14F-4D97-AF65-F5344CB8AC3E}">
        <p14:creationId xmlns:p14="http://schemas.microsoft.com/office/powerpoint/2010/main" val="19060366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EF78EA7-B45B-4203-B34C-5DDD6848E4EB}" type="datetimeFigureOut">
              <a:rPr lang="en-GB" smtClean="0"/>
              <a:t>30/01/2023</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D9A1C11B-1A1E-4A23-94F2-7D1F368D8D64}" type="slidenum">
              <a:rPr lang="en-GB" smtClean="0"/>
              <a:t>‹#›</a:t>
            </a:fld>
            <a:endParaRPr lang="en-GB" dirty="0"/>
          </a:p>
        </p:txBody>
      </p:sp>
    </p:spTree>
    <p:extLst>
      <p:ext uri="{BB962C8B-B14F-4D97-AF65-F5344CB8AC3E}">
        <p14:creationId xmlns:p14="http://schemas.microsoft.com/office/powerpoint/2010/main" val="34694880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EF78EA7-B45B-4203-B34C-5DDD6848E4EB}" type="datetimeFigureOut">
              <a:rPr lang="en-GB" smtClean="0"/>
              <a:t>30/01/2023</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D9A1C11B-1A1E-4A23-94F2-7D1F368D8D64}" type="slidenum">
              <a:rPr lang="en-GB" smtClean="0"/>
              <a:t>‹#›</a:t>
            </a:fld>
            <a:endParaRPr lang="en-GB" dirty="0"/>
          </a:p>
        </p:txBody>
      </p:sp>
    </p:spTree>
    <p:extLst>
      <p:ext uri="{BB962C8B-B14F-4D97-AF65-F5344CB8AC3E}">
        <p14:creationId xmlns:p14="http://schemas.microsoft.com/office/powerpoint/2010/main" val="30039110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EF78EA7-B45B-4203-B34C-5DDD6848E4EB}" type="datetimeFigureOut">
              <a:rPr lang="en-GB" smtClean="0"/>
              <a:t>30/01/2023</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D9A1C11B-1A1E-4A23-94F2-7D1F368D8D64}" type="slidenum">
              <a:rPr lang="en-GB" smtClean="0"/>
              <a:t>‹#›</a:t>
            </a:fld>
            <a:endParaRPr lang="en-GB" dirty="0"/>
          </a:p>
        </p:txBody>
      </p:sp>
    </p:spTree>
    <p:extLst>
      <p:ext uri="{BB962C8B-B14F-4D97-AF65-F5344CB8AC3E}">
        <p14:creationId xmlns:p14="http://schemas.microsoft.com/office/powerpoint/2010/main" val="16521394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EF78EA7-B45B-4203-B34C-5DDD6848E4EB}" type="datetimeFigureOut">
              <a:rPr lang="en-GB" smtClean="0"/>
              <a:t>30/01/2023</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D9A1C11B-1A1E-4A23-94F2-7D1F368D8D64}" type="slidenum">
              <a:rPr lang="en-GB" smtClean="0"/>
              <a:t>‹#›</a:t>
            </a:fld>
            <a:endParaRPr lang="en-GB" dirty="0"/>
          </a:p>
        </p:txBody>
      </p:sp>
    </p:spTree>
    <p:extLst>
      <p:ext uri="{BB962C8B-B14F-4D97-AF65-F5344CB8AC3E}">
        <p14:creationId xmlns:p14="http://schemas.microsoft.com/office/powerpoint/2010/main" val="4612915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DEF78EA7-B45B-4203-B34C-5DDD6848E4EB}" type="datetimeFigureOut">
              <a:rPr lang="en-GB" smtClean="0"/>
              <a:t>30/01/2023</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D9A1C11B-1A1E-4A23-94F2-7D1F368D8D64}" type="slidenum">
              <a:rPr lang="en-GB" smtClean="0"/>
              <a:t>‹#›</a:t>
            </a:fld>
            <a:endParaRPr lang="en-GB" dirty="0"/>
          </a:p>
        </p:txBody>
      </p:sp>
    </p:spTree>
    <p:extLst>
      <p:ext uri="{BB962C8B-B14F-4D97-AF65-F5344CB8AC3E}">
        <p14:creationId xmlns:p14="http://schemas.microsoft.com/office/powerpoint/2010/main" val="9499765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DEF78EA7-B45B-4203-B34C-5DDD6848E4EB}" type="datetimeFigureOut">
              <a:rPr lang="en-GB" smtClean="0"/>
              <a:t>30/01/2023</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D9A1C11B-1A1E-4A23-94F2-7D1F368D8D64}" type="slidenum">
              <a:rPr lang="en-GB" smtClean="0"/>
              <a:t>‹#›</a:t>
            </a:fld>
            <a:endParaRPr lang="en-GB" dirty="0"/>
          </a:p>
        </p:txBody>
      </p:sp>
    </p:spTree>
    <p:extLst>
      <p:ext uri="{BB962C8B-B14F-4D97-AF65-F5344CB8AC3E}">
        <p14:creationId xmlns:p14="http://schemas.microsoft.com/office/powerpoint/2010/main" val="10471541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DEF78EA7-B45B-4203-B34C-5DDD6848E4EB}" type="datetimeFigureOut">
              <a:rPr lang="en-GB" smtClean="0"/>
              <a:t>30/01/2023</a:t>
            </a:fld>
            <a:endParaRPr lang="en-GB" dirty="0"/>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D9A1C11B-1A1E-4A23-94F2-7D1F368D8D64}" type="slidenum">
              <a:rPr lang="en-GB" smtClean="0"/>
              <a:t>‹#›</a:t>
            </a:fld>
            <a:endParaRPr lang="en-GB" dirty="0"/>
          </a:p>
        </p:txBody>
      </p:sp>
    </p:spTree>
    <p:extLst>
      <p:ext uri="{BB962C8B-B14F-4D97-AF65-F5344CB8AC3E}">
        <p14:creationId xmlns:p14="http://schemas.microsoft.com/office/powerpoint/2010/main" val="11674180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jpeg"/><Relationship Id="rId3" Type="http://schemas.openxmlformats.org/officeDocument/2006/relationships/image" Target="../media/image1.jpeg"/><Relationship Id="rId7" Type="http://schemas.openxmlformats.org/officeDocument/2006/relationships/image" Target="../media/image5.jpeg"/><Relationship Id="rId12" Type="http://schemas.openxmlformats.org/officeDocument/2006/relationships/image" Target="../media/image10.png"/><Relationship Id="rId17" Type="http://schemas.openxmlformats.org/officeDocument/2006/relationships/image" Target="../media/image15.jpeg"/><Relationship Id="rId2" Type="http://schemas.openxmlformats.org/officeDocument/2006/relationships/notesSlide" Target="../notesSlides/notesSlide1.xml"/><Relationship Id="rId16"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jpeg"/><Relationship Id="rId5" Type="http://schemas.openxmlformats.org/officeDocument/2006/relationships/image" Target="../media/image3.wmf"/><Relationship Id="rId15" Type="http://schemas.openxmlformats.org/officeDocument/2006/relationships/image" Target="../media/image13.jpeg"/><Relationship Id="rId10" Type="http://schemas.openxmlformats.org/officeDocument/2006/relationships/image" Target="../media/image8.jpeg"/><Relationship Id="rId4" Type="http://schemas.openxmlformats.org/officeDocument/2006/relationships/image" Target="../media/image2.jpeg"/><Relationship Id="rId9" Type="http://schemas.openxmlformats.org/officeDocument/2006/relationships/image" Target="../media/image7.png"/><Relationship Id="rId1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Expert Tips and Techniques for Exams | Student.com"/>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0240" t="10494" r="13808" b="10696"/>
          <a:stretch/>
        </p:blipFill>
        <p:spPr bwMode="auto">
          <a:xfrm>
            <a:off x="3834033" y="1808262"/>
            <a:ext cx="569151" cy="590561"/>
          </a:xfrm>
          <a:prstGeom prst="rect">
            <a:avLst/>
          </a:prstGeom>
          <a:noFill/>
          <a:extLst>
            <a:ext uri="{909E8E84-426E-40DD-AFC4-6F175D3DCCD1}">
              <a14:hiddenFill xmlns:a14="http://schemas.microsoft.com/office/drawing/2010/main">
                <a:solidFill>
                  <a:srgbClr val="FFFFFF"/>
                </a:solidFill>
              </a14:hiddenFill>
            </a:ext>
          </a:extLst>
        </p:spPr>
      </p:pic>
      <p:pic>
        <p:nvPicPr>
          <p:cNvPr id="375" name="Picture 2" descr="1,247 England Parliament Stock Vector Illustration and Royalty Free England  Parliament Clipart"/>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3388" t="5334" r="3419" b="5966"/>
          <a:stretch/>
        </p:blipFill>
        <p:spPr bwMode="auto">
          <a:xfrm>
            <a:off x="5793667" y="4886625"/>
            <a:ext cx="645854" cy="614728"/>
          </a:xfrm>
          <a:prstGeom prst="rect">
            <a:avLst/>
          </a:prstGeom>
          <a:noFill/>
          <a:extLst>
            <a:ext uri="{909E8E84-426E-40DD-AFC4-6F175D3DCCD1}">
              <a14:hiddenFill xmlns:a14="http://schemas.microsoft.com/office/drawing/2010/main">
                <a:solidFill>
                  <a:srgbClr val="FFFFFF"/>
                </a:solidFill>
              </a14:hiddenFill>
            </a:ext>
          </a:extLst>
        </p:spPr>
      </p:pic>
      <p:sp>
        <p:nvSpPr>
          <p:cNvPr id="362" name="Rectangle 361">
            <a:extLst>
              <a:ext uri="{FF2B5EF4-FFF2-40B4-BE49-F238E27FC236}">
                <a16:creationId xmlns:a16="http://schemas.microsoft.com/office/drawing/2014/main" id="{BFA5FCA9-F2FE-F021-35AA-6746511D226F}"/>
              </a:ext>
            </a:extLst>
          </p:cNvPr>
          <p:cNvSpPr/>
          <p:nvPr/>
        </p:nvSpPr>
        <p:spPr>
          <a:xfrm>
            <a:off x="875926" y="4795062"/>
            <a:ext cx="1523998" cy="477662"/>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smtClean="0">
                <a:solidFill>
                  <a:schemeClr val="tx1"/>
                </a:solidFill>
              </a:rPr>
              <a:t>Rights and Responsibilities</a:t>
            </a:r>
            <a:endParaRPr lang="en-US" sz="1400" b="1" dirty="0">
              <a:solidFill>
                <a:schemeClr val="tx1"/>
              </a:solidFill>
            </a:endParaRPr>
          </a:p>
        </p:txBody>
      </p:sp>
      <p:sp>
        <p:nvSpPr>
          <p:cNvPr id="150" name="Rectangle 149">
            <a:extLst>
              <a:ext uri="{FF2B5EF4-FFF2-40B4-BE49-F238E27FC236}">
                <a16:creationId xmlns:a16="http://schemas.microsoft.com/office/drawing/2014/main" id="{BFA5FCA9-F2FE-F021-35AA-6746511D226F}"/>
              </a:ext>
            </a:extLst>
          </p:cNvPr>
          <p:cNvSpPr/>
          <p:nvPr/>
        </p:nvSpPr>
        <p:spPr>
          <a:xfrm>
            <a:off x="2494814" y="4791327"/>
            <a:ext cx="3375685" cy="477662"/>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smtClean="0">
                <a:solidFill>
                  <a:schemeClr val="tx1"/>
                </a:solidFill>
              </a:rPr>
              <a:t>Politics and Participation</a:t>
            </a:r>
            <a:endParaRPr lang="en-US" sz="1400" b="1" dirty="0">
              <a:solidFill>
                <a:schemeClr val="tx1"/>
              </a:solidFill>
            </a:endParaRPr>
          </a:p>
        </p:txBody>
      </p:sp>
      <p:sp>
        <p:nvSpPr>
          <p:cNvPr id="73" name="Rectangle 72">
            <a:extLst>
              <a:ext uri="{FF2B5EF4-FFF2-40B4-BE49-F238E27FC236}">
                <a16:creationId xmlns:a16="http://schemas.microsoft.com/office/drawing/2014/main" id="{361D24CC-941E-4C47-B0EC-E144352A4A74}"/>
              </a:ext>
            </a:extLst>
          </p:cNvPr>
          <p:cNvSpPr/>
          <p:nvPr/>
        </p:nvSpPr>
        <p:spPr>
          <a:xfrm>
            <a:off x="1008278" y="6056600"/>
            <a:ext cx="4480242" cy="460641"/>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smtClean="0">
                <a:solidFill>
                  <a:schemeClr val="tx1"/>
                </a:solidFill>
              </a:rPr>
              <a:t>Life in Modern Britain</a:t>
            </a:r>
            <a:endParaRPr lang="en-US" sz="1400" b="1" dirty="0">
              <a:solidFill>
                <a:schemeClr val="tx1"/>
              </a:solidFill>
            </a:endParaRPr>
          </a:p>
        </p:txBody>
      </p:sp>
      <p:pic>
        <p:nvPicPr>
          <p:cNvPr id="421" name="Picture 9" descr="master swirl">
            <a:extLst>
              <a:ext uri="{FF2B5EF4-FFF2-40B4-BE49-F238E27FC236}">
                <a16:creationId xmlns:a16="http://schemas.microsoft.com/office/drawing/2014/main" id="{3B9F5834-4D6F-4A4D-8AAA-927E6663628C}"/>
              </a:ext>
            </a:extLst>
          </p:cNvPr>
          <p:cNvPicPr>
            <a:picLocks noChangeAspect="1" noChangeArrowheads="1"/>
          </p:cNvPicPr>
          <p:nvPr/>
        </p:nvPicPr>
        <p:blipFill>
          <a:blip r:embed="rId5">
            <a:lum bright="70000" contrast="-70000"/>
            <a:extLst>
              <a:ext uri="{28A0092B-C50C-407E-A947-70E740481C1C}">
                <a14:useLocalDpi xmlns:a14="http://schemas.microsoft.com/office/drawing/2010/main" val="0"/>
              </a:ext>
            </a:extLst>
          </a:blip>
          <a:srcRect/>
          <a:stretch>
            <a:fillRect/>
          </a:stretch>
        </p:blipFill>
        <p:spPr bwMode="auto">
          <a:xfrm>
            <a:off x="-810" y="-1380116"/>
            <a:ext cx="6859221" cy="2173389"/>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183" name="TextBox 182"/>
          <p:cNvSpPr txBox="1"/>
          <p:nvPr/>
        </p:nvSpPr>
        <p:spPr>
          <a:xfrm>
            <a:off x="2278870" y="98730"/>
            <a:ext cx="2334755" cy="646331"/>
          </a:xfrm>
          <a:prstGeom prst="rect">
            <a:avLst/>
          </a:prstGeom>
          <a:solidFill>
            <a:schemeClr val="bg1"/>
          </a:solidFill>
        </p:spPr>
        <p:txBody>
          <a:bodyPr wrap="square" rtlCol="0">
            <a:spAutoFit/>
          </a:bodyPr>
          <a:lstStyle/>
          <a:p>
            <a:pPr algn="ctr"/>
            <a:r>
              <a:rPr lang="en-GB" sz="3600" b="1" dirty="0" smtClean="0">
                <a:solidFill>
                  <a:schemeClr val="accent1">
                    <a:lumMod val="75000"/>
                  </a:schemeClr>
                </a:solidFill>
              </a:rPr>
              <a:t>Citizenship</a:t>
            </a:r>
            <a:endParaRPr lang="en-US" sz="3600" dirty="0">
              <a:solidFill>
                <a:schemeClr val="accent1">
                  <a:lumMod val="75000"/>
                </a:schemeClr>
              </a:solidFill>
            </a:endParaRPr>
          </a:p>
        </p:txBody>
      </p:sp>
      <p:sp>
        <p:nvSpPr>
          <p:cNvPr id="320" name="TextBox 319"/>
          <p:cNvSpPr txBox="1"/>
          <p:nvPr/>
        </p:nvSpPr>
        <p:spPr>
          <a:xfrm>
            <a:off x="1966642" y="7605850"/>
            <a:ext cx="3503285" cy="430887"/>
          </a:xfrm>
          <a:prstGeom prst="rect">
            <a:avLst/>
          </a:prstGeom>
          <a:solidFill>
            <a:schemeClr val="accent1">
              <a:lumMod val="20000"/>
              <a:lumOff val="80000"/>
            </a:schemeClr>
          </a:solidFill>
        </p:spPr>
        <p:txBody>
          <a:bodyPr wrap="square" rtlCol="0">
            <a:spAutoFit/>
          </a:bodyPr>
          <a:lstStyle/>
          <a:p>
            <a:pPr algn="ctr"/>
            <a:r>
              <a:rPr lang="en-GB" sz="1100" dirty="0"/>
              <a:t>Content based on Statutory Curriculum Requirements with RSHE connections, but also links within PSHE</a:t>
            </a:r>
          </a:p>
        </p:txBody>
      </p:sp>
      <p:sp>
        <p:nvSpPr>
          <p:cNvPr id="323" name="Oval 322">
            <a:extLst>
              <a:ext uri="{FF2B5EF4-FFF2-40B4-BE49-F238E27FC236}">
                <a16:creationId xmlns:a16="http://schemas.microsoft.com/office/drawing/2014/main" id="{F392CEB9-0CDA-4E4D-8C9D-4D77BAB73103}"/>
              </a:ext>
            </a:extLst>
          </p:cNvPr>
          <p:cNvSpPr/>
          <p:nvPr/>
        </p:nvSpPr>
        <p:spPr>
          <a:xfrm>
            <a:off x="1005694" y="7251912"/>
            <a:ext cx="992680" cy="987200"/>
          </a:xfrm>
          <a:prstGeom prst="ellipse">
            <a:avLst/>
          </a:prstGeom>
          <a:solidFill>
            <a:schemeClr val="bg1"/>
          </a:solidFill>
          <a:ln w="1016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tx1"/>
                </a:solidFill>
              </a:rPr>
              <a:t>YEAR</a:t>
            </a:r>
            <a:endParaRPr lang="en-US" sz="2200" b="1" dirty="0">
              <a:solidFill>
                <a:schemeClr val="tx1"/>
              </a:solidFill>
            </a:endParaRPr>
          </a:p>
          <a:p>
            <a:pPr algn="ctr"/>
            <a:r>
              <a:rPr lang="en-US" sz="2200" b="1" dirty="0">
                <a:solidFill>
                  <a:schemeClr val="tx1"/>
                </a:solidFill>
              </a:rPr>
              <a:t>7&amp;8</a:t>
            </a:r>
            <a:endParaRPr lang="en-US" sz="1000" b="1" dirty="0">
              <a:solidFill>
                <a:schemeClr val="tx1"/>
              </a:solidFill>
            </a:endParaRPr>
          </a:p>
        </p:txBody>
      </p:sp>
      <p:sp>
        <p:nvSpPr>
          <p:cNvPr id="350" name="Rectangle 349">
            <a:extLst>
              <a:ext uri="{FF2B5EF4-FFF2-40B4-BE49-F238E27FC236}">
                <a16:creationId xmlns:a16="http://schemas.microsoft.com/office/drawing/2014/main" id="{361D24CC-941E-4C47-B0EC-E144352A4A74}"/>
              </a:ext>
            </a:extLst>
          </p:cNvPr>
          <p:cNvSpPr/>
          <p:nvPr/>
        </p:nvSpPr>
        <p:spPr>
          <a:xfrm>
            <a:off x="3435583" y="3623813"/>
            <a:ext cx="2307853" cy="468969"/>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Politics and Participation</a:t>
            </a:r>
          </a:p>
        </p:txBody>
      </p:sp>
      <p:sp>
        <p:nvSpPr>
          <p:cNvPr id="49" name="Block Arc 48">
            <a:extLst>
              <a:ext uri="{FF2B5EF4-FFF2-40B4-BE49-F238E27FC236}">
                <a16:creationId xmlns:a16="http://schemas.microsoft.com/office/drawing/2014/main" id="{D2F97453-494C-5746-8E17-4A67EE1BF309}"/>
              </a:ext>
            </a:extLst>
          </p:cNvPr>
          <p:cNvSpPr/>
          <p:nvPr/>
        </p:nvSpPr>
        <p:spPr>
          <a:xfrm rot="16200000">
            <a:off x="204008" y="4762501"/>
            <a:ext cx="1694348" cy="1807104"/>
          </a:xfrm>
          <a:prstGeom prst="blockArc">
            <a:avLst>
              <a:gd name="adj1" fmla="val 10614364"/>
              <a:gd name="adj2" fmla="val 36994"/>
              <a:gd name="adj3" fmla="val 26334"/>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dirty="0">
              <a:solidFill>
                <a:schemeClr val="tx1"/>
              </a:solidFill>
            </a:endParaRPr>
          </a:p>
        </p:txBody>
      </p:sp>
      <p:sp>
        <p:nvSpPr>
          <p:cNvPr id="52" name="Block Arc 51">
            <a:extLst>
              <a:ext uri="{FF2B5EF4-FFF2-40B4-BE49-F238E27FC236}">
                <a16:creationId xmlns:a16="http://schemas.microsoft.com/office/drawing/2014/main" id="{D2F97453-494C-5746-8E17-4A67EE1BF309}"/>
              </a:ext>
            </a:extLst>
          </p:cNvPr>
          <p:cNvSpPr/>
          <p:nvPr/>
        </p:nvSpPr>
        <p:spPr>
          <a:xfrm rot="5159455">
            <a:off x="4926127" y="3677744"/>
            <a:ext cx="1605669" cy="1527167"/>
          </a:xfrm>
          <a:prstGeom prst="blockArc">
            <a:avLst>
              <a:gd name="adj1" fmla="val 10977571"/>
              <a:gd name="adj2" fmla="val 21499596"/>
              <a:gd name="adj3" fmla="val 2962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dirty="0">
              <a:solidFill>
                <a:schemeClr val="tx1"/>
              </a:solidFill>
            </a:endParaRPr>
          </a:p>
        </p:txBody>
      </p:sp>
      <p:sp>
        <p:nvSpPr>
          <p:cNvPr id="221" name="Oval 220">
            <a:extLst>
              <a:ext uri="{FF2B5EF4-FFF2-40B4-BE49-F238E27FC236}">
                <a16:creationId xmlns:a16="http://schemas.microsoft.com/office/drawing/2014/main" id="{F392CEB9-0CDA-4E4D-8C9D-4D77BAB73103}"/>
              </a:ext>
            </a:extLst>
          </p:cNvPr>
          <p:cNvSpPr/>
          <p:nvPr/>
        </p:nvSpPr>
        <p:spPr>
          <a:xfrm>
            <a:off x="5729419" y="3897373"/>
            <a:ext cx="992680" cy="987200"/>
          </a:xfrm>
          <a:prstGeom prst="ellipse">
            <a:avLst/>
          </a:prstGeom>
          <a:solidFill>
            <a:schemeClr val="bg1"/>
          </a:solidFill>
          <a:ln w="1016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tx1"/>
                </a:solidFill>
              </a:rPr>
              <a:t>YEAR</a:t>
            </a:r>
          </a:p>
          <a:p>
            <a:pPr algn="ctr"/>
            <a:r>
              <a:rPr lang="en-US" sz="2200" b="1" dirty="0">
                <a:solidFill>
                  <a:schemeClr val="tx1"/>
                </a:solidFill>
              </a:rPr>
              <a:t>10</a:t>
            </a:r>
          </a:p>
        </p:txBody>
      </p:sp>
      <p:sp>
        <p:nvSpPr>
          <p:cNvPr id="55" name="Block Arc 54">
            <a:extLst>
              <a:ext uri="{FF2B5EF4-FFF2-40B4-BE49-F238E27FC236}">
                <a16:creationId xmlns:a16="http://schemas.microsoft.com/office/drawing/2014/main" id="{D2F97453-494C-5746-8E17-4A67EE1BF309}"/>
              </a:ext>
            </a:extLst>
          </p:cNvPr>
          <p:cNvSpPr/>
          <p:nvPr/>
        </p:nvSpPr>
        <p:spPr>
          <a:xfrm rot="16200000">
            <a:off x="205079" y="2402518"/>
            <a:ext cx="1636560" cy="1677503"/>
          </a:xfrm>
          <a:prstGeom prst="blockArc">
            <a:avLst>
              <a:gd name="adj1" fmla="val 10928135"/>
              <a:gd name="adj2" fmla="val 21594657"/>
              <a:gd name="adj3" fmla="val 28240"/>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dirty="0">
              <a:solidFill>
                <a:schemeClr val="tx1"/>
              </a:solidFill>
            </a:endParaRPr>
          </a:p>
        </p:txBody>
      </p:sp>
      <p:sp>
        <p:nvSpPr>
          <p:cNvPr id="56" name="Rectangle 55">
            <a:extLst>
              <a:ext uri="{FF2B5EF4-FFF2-40B4-BE49-F238E27FC236}">
                <a16:creationId xmlns:a16="http://schemas.microsoft.com/office/drawing/2014/main" id="{361D24CC-941E-4C47-B0EC-E144352A4A74}"/>
              </a:ext>
            </a:extLst>
          </p:cNvPr>
          <p:cNvSpPr/>
          <p:nvPr/>
        </p:nvSpPr>
        <p:spPr>
          <a:xfrm>
            <a:off x="1120991" y="2428360"/>
            <a:ext cx="2957492" cy="43214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smtClean="0">
                <a:solidFill>
                  <a:schemeClr val="tx1"/>
                </a:solidFill>
              </a:rPr>
              <a:t>Revision</a:t>
            </a:r>
            <a:endParaRPr lang="en-US" sz="1400" b="1" dirty="0">
              <a:solidFill>
                <a:schemeClr val="tx1"/>
              </a:solidFill>
            </a:endParaRPr>
          </a:p>
        </p:txBody>
      </p:sp>
      <p:sp>
        <p:nvSpPr>
          <p:cNvPr id="62" name="Rectangle 61">
            <a:extLst>
              <a:ext uri="{FF2B5EF4-FFF2-40B4-BE49-F238E27FC236}">
                <a16:creationId xmlns:a16="http://schemas.microsoft.com/office/drawing/2014/main" id="{361D24CC-941E-4C47-B0EC-E144352A4A74}"/>
              </a:ext>
            </a:extLst>
          </p:cNvPr>
          <p:cNvSpPr/>
          <p:nvPr/>
        </p:nvSpPr>
        <p:spPr>
          <a:xfrm>
            <a:off x="4078483" y="2441122"/>
            <a:ext cx="1312645" cy="420765"/>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sz="1600" b="1" dirty="0">
              <a:solidFill>
                <a:schemeClr val="tx1"/>
              </a:solidFill>
            </a:endParaRPr>
          </a:p>
        </p:txBody>
      </p:sp>
      <p:sp>
        <p:nvSpPr>
          <p:cNvPr id="67" name="Block Arc 66">
            <a:extLst>
              <a:ext uri="{FF2B5EF4-FFF2-40B4-BE49-F238E27FC236}">
                <a16:creationId xmlns:a16="http://schemas.microsoft.com/office/drawing/2014/main" id="{D2F97453-494C-5746-8E17-4A67EE1BF309}"/>
              </a:ext>
            </a:extLst>
          </p:cNvPr>
          <p:cNvSpPr/>
          <p:nvPr/>
        </p:nvSpPr>
        <p:spPr>
          <a:xfrm rot="5400000">
            <a:off x="4574245" y="1233890"/>
            <a:ext cx="1509007" cy="1732059"/>
          </a:xfrm>
          <a:prstGeom prst="blockArc">
            <a:avLst>
              <a:gd name="adj1" fmla="val 10794187"/>
              <a:gd name="adj2" fmla="val 156513"/>
              <a:gd name="adj3" fmla="val 28217"/>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sz="1600" b="1" dirty="0">
              <a:solidFill>
                <a:schemeClr val="tx1"/>
              </a:solidFill>
            </a:endParaRPr>
          </a:p>
        </p:txBody>
      </p:sp>
      <p:sp>
        <p:nvSpPr>
          <p:cNvPr id="133" name="Rectangle 132">
            <a:extLst>
              <a:ext uri="{FF2B5EF4-FFF2-40B4-BE49-F238E27FC236}">
                <a16:creationId xmlns:a16="http://schemas.microsoft.com/office/drawing/2014/main" id="{361D24CC-941E-4C47-B0EC-E144352A4A74}"/>
              </a:ext>
            </a:extLst>
          </p:cNvPr>
          <p:cNvSpPr/>
          <p:nvPr/>
        </p:nvSpPr>
        <p:spPr>
          <a:xfrm>
            <a:off x="990474" y="3600019"/>
            <a:ext cx="2378735" cy="471952"/>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smtClean="0">
                <a:solidFill>
                  <a:schemeClr val="tx1"/>
                </a:solidFill>
              </a:rPr>
              <a:t>Active Citizenship</a:t>
            </a:r>
            <a:endParaRPr lang="en-US" sz="1400" b="1" dirty="0">
              <a:solidFill>
                <a:schemeClr val="tx1"/>
              </a:solidFill>
            </a:endParaRPr>
          </a:p>
        </p:txBody>
      </p:sp>
      <p:grpSp>
        <p:nvGrpSpPr>
          <p:cNvPr id="251" name="Group 250"/>
          <p:cNvGrpSpPr/>
          <p:nvPr/>
        </p:nvGrpSpPr>
        <p:grpSpPr>
          <a:xfrm>
            <a:off x="4628684" y="6291642"/>
            <a:ext cx="1945937" cy="1763554"/>
            <a:chOff x="4496439" y="7848340"/>
            <a:chExt cx="1945937" cy="1763554"/>
          </a:xfrm>
        </p:grpSpPr>
        <p:sp>
          <p:nvSpPr>
            <p:cNvPr id="274" name="Triangle 45">
              <a:extLst>
                <a:ext uri="{FF2B5EF4-FFF2-40B4-BE49-F238E27FC236}">
                  <a16:creationId xmlns:a16="http://schemas.microsoft.com/office/drawing/2014/main" id="{B85D31BE-9BE0-3341-86C3-0BFD563EAA1B}"/>
                </a:ext>
              </a:extLst>
            </p:cNvPr>
            <p:cNvSpPr/>
            <p:nvPr/>
          </p:nvSpPr>
          <p:spPr>
            <a:xfrm>
              <a:off x="5489596" y="8337966"/>
              <a:ext cx="952780" cy="669618"/>
            </a:xfrm>
            <a:prstGeom prst="triangle">
              <a:avLst>
                <a:gd name="adj" fmla="val 4536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1" dirty="0"/>
            </a:p>
          </p:txBody>
        </p:sp>
        <p:sp>
          <p:nvSpPr>
            <p:cNvPr id="277" name="Block Arc 276">
              <a:extLst>
                <a:ext uri="{FF2B5EF4-FFF2-40B4-BE49-F238E27FC236}">
                  <a16:creationId xmlns:a16="http://schemas.microsoft.com/office/drawing/2014/main" id="{D2F97453-494C-5746-8E17-4A67EE1BF309}"/>
                </a:ext>
              </a:extLst>
            </p:cNvPr>
            <p:cNvSpPr/>
            <p:nvPr/>
          </p:nvSpPr>
          <p:spPr>
            <a:xfrm rot="11700748">
              <a:off x="4496439" y="7848340"/>
              <a:ext cx="1724365" cy="1763554"/>
            </a:xfrm>
            <a:prstGeom prst="blockArc">
              <a:avLst>
                <a:gd name="adj1" fmla="val 10794187"/>
                <a:gd name="adj2" fmla="val 15352311"/>
                <a:gd name="adj3" fmla="val 26691"/>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dirty="0">
                <a:solidFill>
                  <a:schemeClr val="tx1"/>
                </a:solidFill>
              </a:endParaRPr>
            </a:p>
          </p:txBody>
        </p:sp>
      </p:grpSp>
      <p:sp>
        <p:nvSpPr>
          <p:cNvPr id="189" name="Oval 188">
            <a:extLst>
              <a:ext uri="{FF2B5EF4-FFF2-40B4-BE49-F238E27FC236}">
                <a16:creationId xmlns:a16="http://schemas.microsoft.com/office/drawing/2014/main" id="{F392CEB9-0CDA-4E4D-8C9D-4D77BAB73103}"/>
              </a:ext>
            </a:extLst>
          </p:cNvPr>
          <p:cNvSpPr/>
          <p:nvPr/>
        </p:nvSpPr>
        <p:spPr>
          <a:xfrm>
            <a:off x="5441734" y="5750524"/>
            <a:ext cx="992680" cy="987200"/>
          </a:xfrm>
          <a:prstGeom prst="ellipse">
            <a:avLst/>
          </a:prstGeom>
          <a:solidFill>
            <a:schemeClr val="bg1"/>
          </a:solidFill>
          <a:ln w="1016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tx1"/>
                </a:solidFill>
              </a:rPr>
              <a:t>YEAR</a:t>
            </a:r>
          </a:p>
          <a:p>
            <a:pPr algn="ctr"/>
            <a:r>
              <a:rPr lang="en-US" sz="2200" b="1" dirty="0">
                <a:solidFill>
                  <a:schemeClr val="tx1"/>
                </a:solidFill>
              </a:rPr>
              <a:t>9</a:t>
            </a:r>
          </a:p>
        </p:txBody>
      </p:sp>
      <p:sp>
        <p:nvSpPr>
          <p:cNvPr id="291" name="TextBox 290"/>
          <p:cNvSpPr txBox="1"/>
          <p:nvPr/>
        </p:nvSpPr>
        <p:spPr>
          <a:xfrm>
            <a:off x="260519" y="970566"/>
            <a:ext cx="3556694" cy="1077218"/>
          </a:xfrm>
          <a:prstGeom prst="rect">
            <a:avLst/>
          </a:prstGeom>
          <a:solidFill>
            <a:schemeClr val="accent1">
              <a:lumMod val="75000"/>
            </a:schemeClr>
          </a:solidFill>
        </p:spPr>
        <p:txBody>
          <a:bodyPr wrap="square" rtlCol="0">
            <a:spAutoFit/>
          </a:bodyPr>
          <a:lstStyle/>
          <a:p>
            <a:r>
              <a:rPr lang="en-GB" sz="1600" b="1" dirty="0" smtClean="0">
                <a:solidFill>
                  <a:schemeClr val="bg1"/>
                </a:solidFill>
              </a:rPr>
              <a:t>A Levels	 T Levels	Apprenticeships</a:t>
            </a:r>
          </a:p>
          <a:p>
            <a:r>
              <a:rPr lang="en-GB" sz="1600" b="1" dirty="0" smtClean="0">
                <a:solidFill>
                  <a:schemeClr val="bg1"/>
                </a:solidFill>
              </a:rPr>
              <a:t>Careers </a:t>
            </a:r>
            <a:r>
              <a:rPr lang="en-GB" sz="1600" dirty="0" smtClean="0">
                <a:solidFill>
                  <a:schemeClr val="bg1"/>
                </a:solidFill>
              </a:rPr>
              <a:t>: Lawyer, Politician, Civil Service,</a:t>
            </a:r>
          </a:p>
          <a:p>
            <a:r>
              <a:rPr lang="en-GB" sz="1600" dirty="0" smtClean="0">
                <a:solidFill>
                  <a:schemeClr val="bg1"/>
                </a:solidFill>
              </a:rPr>
              <a:t>Uniformed Services, Journalism, Charity Work </a:t>
            </a:r>
          </a:p>
        </p:txBody>
      </p:sp>
      <p:sp>
        <p:nvSpPr>
          <p:cNvPr id="292" name="Rectangle 291">
            <a:extLst>
              <a:ext uri="{FF2B5EF4-FFF2-40B4-BE49-F238E27FC236}">
                <a16:creationId xmlns:a16="http://schemas.microsoft.com/office/drawing/2014/main" id="{361D24CC-941E-4C47-B0EC-E144352A4A74}"/>
              </a:ext>
            </a:extLst>
          </p:cNvPr>
          <p:cNvSpPr/>
          <p:nvPr/>
        </p:nvSpPr>
        <p:spPr>
          <a:xfrm>
            <a:off x="4360105" y="1340309"/>
            <a:ext cx="1036729" cy="429697"/>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rPr>
              <a:t>  </a:t>
            </a:r>
            <a:endParaRPr lang="en-US" sz="1600" b="1" dirty="0">
              <a:solidFill>
                <a:schemeClr val="tx1"/>
              </a:solidFill>
            </a:endParaRPr>
          </a:p>
        </p:txBody>
      </p:sp>
      <p:sp>
        <p:nvSpPr>
          <p:cNvPr id="293" name="Triangle 45">
            <a:extLst>
              <a:ext uri="{FF2B5EF4-FFF2-40B4-BE49-F238E27FC236}">
                <a16:creationId xmlns:a16="http://schemas.microsoft.com/office/drawing/2014/main" id="{B85D31BE-9BE0-3341-86C3-0BFD563EAA1B}"/>
              </a:ext>
            </a:extLst>
          </p:cNvPr>
          <p:cNvSpPr/>
          <p:nvPr/>
        </p:nvSpPr>
        <p:spPr>
          <a:xfrm rot="16200000">
            <a:off x="3834522" y="1174472"/>
            <a:ext cx="952780" cy="669618"/>
          </a:xfrm>
          <a:prstGeom prst="triangle">
            <a:avLst>
              <a:gd name="adj" fmla="val 4536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1" dirty="0"/>
          </a:p>
        </p:txBody>
      </p:sp>
      <p:sp>
        <p:nvSpPr>
          <p:cNvPr id="266" name="Oval 265">
            <a:extLst>
              <a:ext uri="{FF2B5EF4-FFF2-40B4-BE49-F238E27FC236}">
                <a16:creationId xmlns:a16="http://schemas.microsoft.com/office/drawing/2014/main" id="{F392CEB9-0CDA-4E4D-8C9D-4D77BAB73103}"/>
              </a:ext>
            </a:extLst>
          </p:cNvPr>
          <p:cNvSpPr/>
          <p:nvPr/>
        </p:nvSpPr>
        <p:spPr>
          <a:xfrm>
            <a:off x="5514907" y="1535075"/>
            <a:ext cx="992680" cy="987200"/>
          </a:xfrm>
          <a:prstGeom prst="ellipse">
            <a:avLst/>
          </a:prstGeom>
          <a:solidFill>
            <a:schemeClr val="bg1"/>
          </a:solidFill>
          <a:ln w="1016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NEXT STEPS</a:t>
            </a:r>
          </a:p>
        </p:txBody>
      </p:sp>
      <p:cxnSp>
        <p:nvCxnSpPr>
          <p:cNvPr id="193" name="Straight Connector 192">
            <a:extLst>
              <a:ext uri="{FF2B5EF4-FFF2-40B4-BE49-F238E27FC236}">
                <a16:creationId xmlns:a16="http://schemas.microsoft.com/office/drawing/2014/main" id="{ADF764BA-9BFD-4760-AC9F-0C4CF039EED2}"/>
              </a:ext>
            </a:extLst>
          </p:cNvPr>
          <p:cNvCxnSpPr>
            <a:cxnSpLocks/>
          </p:cNvCxnSpPr>
          <p:nvPr/>
        </p:nvCxnSpPr>
        <p:spPr>
          <a:xfrm>
            <a:off x="4906449" y="5991393"/>
            <a:ext cx="0" cy="185196"/>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94" name="Straight Connector 193">
            <a:extLst>
              <a:ext uri="{FF2B5EF4-FFF2-40B4-BE49-F238E27FC236}">
                <a16:creationId xmlns:a16="http://schemas.microsoft.com/office/drawing/2014/main" id="{E06653FD-3F89-48CF-86EB-D51F0F81EBB5}"/>
              </a:ext>
            </a:extLst>
          </p:cNvPr>
          <p:cNvCxnSpPr>
            <a:cxnSpLocks/>
          </p:cNvCxnSpPr>
          <p:nvPr/>
        </p:nvCxnSpPr>
        <p:spPr>
          <a:xfrm flipV="1">
            <a:off x="5171409" y="6405916"/>
            <a:ext cx="0" cy="220335"/>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sp>
        <p:nvSpPr>
          <p:cNvPr id="196" name="TextBox 195">
            <a:extLst>
              <a:ext uri="{FF2B5EF4-FFF2-40B4-BE49-F238E27FC236}">
                <a16:creationId xmlns:a16="http://schemas.microsoft.com/office/drawing/2014/main" id="{A34C7D37-6002-CB8C-648F-0D7CD854ADA9}"/>
              </a:ext>
            </a:extLst>
          </p:cNvPr>
          <p:cNvSpPr txBox="1"/>
          <p:nvPr/>
        </p:nvSpPr>
        <p:spPr>
          <a:xfrm>
            <a:off x="4906449" y="6616078"/>
            <a:ext cx="582071" cy="338554"/>
          </a:xfrm>
          <a:prstGeom prst="rect">
            <a:avLst/>
          </a:prstGeom>
          <a:noFill/>
        </p:spPr>
        <p:txBody>
          <a:bodyPr wrap="square" rtlCol="0">
            <a:spAutoFit/>
          </a:bodyPr>
          <a:lstStyle/>
          <a:p>
            <a:pPr algn="ctr"/>
            <a:r>
              <a:rPr lang="en-GB" sz="800" dirty="0" smtClean="0"/>
              <a:t>British Values</a:t>
            </a:r>
            <a:endParaRPr lang="en-GB" sz="800" dirty="0"/>
          </a:p>
        </p:txBody>
      </p:sp>
      <p:sp>
        <p:nvSpPr>
          <p:cNvPr id="197" name="TextBox 196">
            <a:extLst>
              <a:ext uri="{FF2B5EF4-FFF2-40B4-BE49-F238E27FC236}">
                <a16:creationId xmlns:a16="http://schemas.microsoft.com/office/drawing/2014/main" id="{A34C7D37-6002-CB8C-648F-0D7CD854ADA9}"/>
              </a:ext>
            </a:extLst>
          </p:cNvPr>
          <p:cNvSpPr txBox="1"/>
          <p:nvPr/>
        </p:nvSpPr>
        <p:spPr>
          <a:xfrm>
            <a:off x="4359557" y="5766016"/>
            <a:ext cx="1047142" cy="215444"/>
          </a:xfrm>
          <a:prstGeom prst="rect">
            <a:avLst/>
          </a:prstGeom>
          <a:noFill/>
        </p:spPr>
        <p:txBody>
          <a:bodyPr wrap="square" rtlCol="0">
            <a:spAutoFit/>
          </a:bodyPr>
          <a:lstStyle/>
          <a:p>
            <a:pPr algn="ctr"/>
            <a:r>
              <a:rPr lang="en-GB" sz="800" dirty="0" smtClean="0"/>
              <a:t>The UK and identity</a:t>
            </a:r>
            <a:endParaRPr lang="en-GB" sz="800" dirty="0"/>
          </a:p>
        </p:txBody>
      </p:sp>
      <p:cxnSp>
        <p:nvCxnSpPr>
          <p:cNvPr id="278" name="Straight Connector 277">
            <a:extLst>
              <a:ext uri="{FF2B5EF4-FFF2-40B4-BE49-F238E27FC236}">
                <a16:creationId xmlns:a16="http://schemas.microsoft.com/office/drawing/2014/main" id="{E06653FD-3F89-48CF-86EB-D51F0F81EBB5}"/>
              </a:ext>
            </a:extLst>
          </p:cNvPr>
          <p:cNvCxnSpPr>
            <a:cxnSpLocks/>
          </p:cNvCxnSpPr>
          <p:nvPr/>
        </p:nvCxnSpPr>
        <p:spPr>
          <a:xfrm flipV="1">
            <a:off x="4540388" y="6429950"/>
            <a:ext cx="0" cy="220335"/>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sp>
        <p:nvSpPr>
          <p:cNvPr id="286" name="TextBox 285">
            <a:extLst>
              <a:ext uri="{FF2B5EF4-FFF2-40B4-BE49-F238E27FC236}">
                <a16:creationId xmlns:a16="http://schemas.microsoft.com/office/drawing/2014/main" id="{A34C7D37-6002-CB8C-648F-0D7CD854ADA9}"/>
              </a:ext>
            </a:extLst>
          </p:cNvPr>
          <p:cNvSpPr txBox="1"/>
          <p:nvPr/>
        </p:nvSpPr>
        <p:spPr>
          <a:xfrm>
            <a:off x="4022515" y="6621243"/>
            <a:ext cx="1047142" cy="338554"/>
          </a:xfrm>
          <a:prstGeom prst="rect">
            <a:avLst/>
          </a:prstGeom>
          <a:noFill/>
        </p:spPr>
        <p:txBody>
          <a:bodyPr wrap="square" rtlCol="0">
            <a:spAutoFit/>
          </a:bodyPr>
          <a:lstStyle/>
          <a:p>
            <a:pPr algn="ctr"/>
            <a:r>
              <a:rPr lang="en-GB" sz="800" dirty="0" smtClean="0"/>
              <a:t>UK’s changing population</a:t>
            </a:r>
            <a:endParaRPr lang="en-GB" sz="800" dirty="0"/>
          </a:p>
        </p:txBody>
      </p:sp>
      <p:cxnSp>
        <p:nvCxnSpPr>
          <p:cNvPr id="287" name="Straight Connector 286">
            <a:extLst>
              <a:ext uri="{FF2B5EF4-FFF2-40B4-BE49-F238E27FC236}">
                <a16:creationId xmlns:a16="http://schemas.microsoft.com/office/drawing/2014/main" id="{ADF764BA-9BFD-4760-AC9F-0C4CF039EED2}"/>
              </a:ext>
            </a:extLst>
          </p:cNvPr>
          <p:cNvCxnSpPr>
            <a:cxnSpLocks/>
          </p:cNvCxnSpPr>
          <p:nvPr/>
        </p:nvCxnSpPr>
        <p:spPr>
          <a:xfrm>
            <a:off x="3963590" y="5928485"/>
            <a:ext cx="0" cy="185196"/>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sp>
        <p:nvSpPr>
          <p:cNvPr id="288" name="TextBox 287">
            <a:extLst>
              <a:ext uri="{FF2B5EF4-FFF2-40B4-BE49-F238E27FC236}">
                <a16:creationId xmlns:a16="http://schemas.microsoft.com/office/drawing/2014/main" id="{A34C7D37-6002-CB8C-648F-0D7CD854ADA9}"/>
              </a:ext>
            </a:extLst>
          </p:cNvPr>
          <p:cNvSpPr txBox="1"/>
          <p:nvPr/>
        </p:nvSpPr>
        <p:spPr>
          <a:xfrm>
            <a:off x="3397111" y="5750524"/>
            <a:ext cx="1047142" cy="215444"/>
          </a:xfrm>
          <a:prstGeom prst="rect">
            <a:avLst/>
          </a:prstGeom>
          <a:noFill/>
        </p:spPr>
        <p:txBody>
          <a:bodyPr wrap="square" rtlCol="0">
            <a:spAutoFit/>
          </a:bodyPr>
          <a:lstStyle/>
          <a:p>
            <a:pPr algn="ctr"/>
            <a:r>
              <a:rPr lang="en-GB" sz="800" dirty="0" smtClean="0"/>
              <a:t>Multiculturalism</a:t>
            </a:r>
            <a:endParaRPr lang="en-GB" sz="800" dirty="0"/>
          </a:p>
        </p:txBody>
      </p:sp>
      <p:cxnSp>
        <p:nvCxnSpPr>
          <p:cNvPr id="294" name="Straight Connector 293">
            <a:extLst>
              <a:ext uri="{FF2B5EF4-FFF2-40B4-BE49-F238E27FC236}">
                <a16:creationId xmlns:a16="http://schemas.microsoft.com/office/drawing/2014/main" id="{E06653FD-3F89-48CF-86EB-D51F0F81EBB5}"/>
              </a:ext>
            </a:extLst>
          </p:cNvPr>
          <p:cNvCxnSpPr>
            <a:cxnSpLocks/>
          </p:cNvCxnSpPr>
          <p:nvPr/>
        </p:nvCxnSpPr>
        <p:spPr>
          <a:xfrm flipV="1">
            <a:off x="3650748" y="6464437"/>
            <a:ext cx="0" cy="220335"/>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sp>
        <p:nvSpPr>
          <p:cNvPr id="295" name="TextBox 294">
            <a:extLst>
              <a:ext uri="{FF2B5EF4-FFF2-40B4-BE49-F238E27FC236}">
                <a16:creationId xmlns:a16="http://schemas.microsoft.com/office/drawing/2014/main" id="{A34C7D37-6002-CB8C-648F-0D7CD854ADA9}"/>
              </a:ext>
            </a:extLst>
          </p:cNvPr>
          <p:cNvSpPr txBox="1"/>
          <p:nvPr/>
        </p:nvSpPr>
        <p:spPr>
          <a:xfrm>
            <a:off x="3127177" y="6675540"/>
            <a:ext cx="1047142" cy="215444"/>
          </a:xfrm>
          <a:prstGeom prst="rect">
            <a:avLst/>
          </a:prstGeom>
          <a:noFill/>
        </p:spPr>
        <p:txBody>
          <a:bodyPr wrap="square" rtlCol="0">
            <a:spAutoFit/>
          </a:bodyPr>
          <a:lstStyle/>
          <a:p>
            <a:pPr algn="ctr"/>
            <a:r>
              <a:rPr lang="en-GB" sz="800" dirty="0" smtClean="0"/>
              <a:t>The media</a:t>
            </a:r>
            <a:endParaRPr lang="en-GB" sz="800" dirty="0"/>
          </a:p>
        </p:txBody>
      </p:sp>
      <p:cxnSp>
        <p:nvCxnSpPr>
          <p:cNvPr id="305" name="Straight Connector 304">
            <a:extLst>
              <a:ext uri="{FF2B5EF4-FFF2-40B4-BE49-F238E27FC236}">
                <a16:creationId xmlns:a16="http://schemas.microsoft.com/office/drawing/2014/main" id="{ADF764BA-9BFD-4760-AC9F-0C4CF039EED2}"/>
              </a:ext>
            </a:extLst>
          </p:cNvPr>
          <p:cNvCxnSpPr>
            <a:cxnSpLocks/>
          </p:cNvCxnSpPr>
          <p:nvPr/>
        </p:nvCxnSpPr>
        <p:spPr>
          <a:xfrm>
            <a:off x="3065344" y="5873738"/>
            <a:ext cx="0" cy="185196"/>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sp>
        <p:nvSpPr>
          <p:cNvPr id="307" name="TextBox 306">
            <a:extLst>
              <a:ext uri="{FF2B5EF4-FFF2-40B4-BE49-F238E27FC236}">
                <a16:creationId xmlns:a16="http://schemas.microsoft.com/office/drawing/2014/main" id="{A34C7D37-6002-CB8C-648F-0D7CD854ADA9}"/>
              </a:ext>
            </a:extLst>
          </p:cNvPr>
          <p:cNvSpPr txBox="1"/>
          <p:nvPr/>
        </p:nvSpPr>
        <p:spPr>
          <a:xfrm>
            <a:off x="2534121" y="5718171"/>
            <a:ext cx="1047142" cy="215444"/>
          </a:xfrm>
          <a:prstGeom prst="rect">
            <a:avLst/>
          </a:prstGeom>
          <a:noFill/>
        </p:spPr>
        <p:txBody>
          <a:bodyPr wrap="square" rtlCol="0">
            <a:spAutoFit/>
          </a:bodyPr>
          <a:lstStyle/>
          <a:p>
            <a:pPr algn="ctr"/>
            <a:r>
              <a:rPr lang="en-GB" sz="800" dirty="0" smtClean="0"/>
              <a:t>The UK and EU</a:t>
            </a:r>
            <a:endParaRPr lang="en-GB" sz="800" dirty="0"/>
          </a:p>
        </p:txBody>
      </p:sp>
      <p:cxnSp>
        <p:nvCxnSpPr>
          <p:cNvPr id="308" name="Straight Connector 307">
            <a:extLst>
              <a:ext uri="{FF2B5EF4-FFF2-40B4-BE49-F238E27FC236}">
                <a16:creationId xmlns:a16="http://schemas.microsoft.com/office/drawing/2014/main" id="{E06653FD-3F89-48CF-86EB-D51F0F81EBB5}"/>
              </a:ext>
            </a:extLst>
          </p:cNvPr>
          <p:cNvCxnSpPr>
            <a:cxnSpLocks/>
          </p:cNvCxnSpPr>
          <p:nvPr/>
        </p:nvCxnSpPr>
        <p:spPr>
          <a:xfrm flipV="1">
            <a:off x="2442351" y="6456199"/>
            <a:ext cx="0" cy="220335"/>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sp>
        <p:nvSpPr>
          <p:cNvPr id="309" name="TextBox 308">
            <a:extLst>
              <a:ext uri="{FF2B5EF4-FFF2-40B4-BE49-F238E27FC236}">
                <a16:creationId xmlns:a16="http://schemas.microsoft.com/office/drawing/2014/main" id="{A34C7D37-6002-CB8C-648F-0D7CD854ADA9}"/>
              </a:ext>
            </a:extLst>
          </p:cNvPr>
          <p:cNvSpPr txBox="1"/>
          <p:nvPr/>
        </p:nvSpPr>
        <p:spPr>
          <a:xfrm>
            <a:off x="1937351" y="6626251"/>
            <a:ext cx="1047142" cy="338554"/>
          </a:xfrm>
          <a:prstGeom prst="rect">
            <a:avLst/>
          </a:prstGeom>
          <a:noFill/>
        </p:spPr>
        <p:txBody>
          <a:bodyPr wrap="square" rtlCol="0">
            <a:spAutoFit/>
          </a:bodyPr>
          <a:lstStyle/>
          <a:p>
            <a:pPr algn="ctr"/>
            <a:r>
              <a:rPr lang="en-GB" sz="800" dirty="0" smtClean="0"/>
              <a:t>International conflicts</a:t>
            </a:r>
            <a:endParaRPr lang="en-GB" sz="800" dirty="0"/>
          </a:p>
        </p:txBody>
      </p:sp>
      <p:sp>
        <p:nvSpPr>
          <p:cNvPr id="318" name="TextBox 317">
            <a:extLst>
              <a:ext uri="{FF2B5EF4-FFF2-40B4-BE49-F238E27FC236}">
                <a16:creationId xmlns:a16="http://schemas.microsoft.com/office/drawing/2014/main" id="{A34C7D37-6002-CB8C-648F-0D7CD854ADA9}"/>
              </a:ext>
            </a:extLst>
          </p:cNvPr>
          <p:cNvSpPr txBox="1"/>
          <p:nvPr/>
        </p:nvSpPr>
        <p:spPr>
          <a:xfrm>
            <a:off x="1120991" y="5526509"/>
            <a:ext cx="924530" cy="338554"/>
          </a:xfrm>
          <a:prstGeom prst="rect">
            <a:avLst/>
          </a:prstGeom>
          <a:noFill/>
        </p:spPr>
        <p:txBody>
          <a:bodyPr wrap="square" rtlCol="0">
            <a:spAutoFit/>
          </a:bodyPr>
          <a:lstStyle/>
          <a:p>
            <a:pPr algn="ctr"/>
            <a:r>
              <a:rPr lang="en-GB" sz="800" dirty="0" smtClean="0"/>
              <a:t>Pressure groups and trade unions</a:t>
            </a:r>
            <a:endParaRPr lang="en-GB" sz="800" dirty="0"/>
          </a:p>
        </p:txBody>
      </p:sp>
      <p:pic>
        <p:nvPicPr>
          <p:cNvPr id="325" name="Picture 2" descr="Flag of the United Kingdom - Wikipedia"/>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580923" y="6944046"/>
            <a:ext cx="628183" cy="314092"/>
          </a:xfrm>
          <a:prstGeom prst="rect">
            <a:avLst/>
          </a:prstGeom>
          <a:noFill/>
          <a:extLst>
            <a:ext uri="{909E8E84-426E-40DD-AFC4-6F175D3DCCD1}">
              <a14:hiddenFill xmlns:a14="http://schemas.microsoft.com/office/drawing/2010/main">
                <a:solidFill>
                  <a:srgbClr val="FFFFFF"/>
                </a:solidFill>
              </a14:hiddenFill>
            </a:ext>
          </a:extLst>
        </p:spPr>
      </p:pic>
      <p:pic>
        <p:nvPicPr>
          <p:cNvPr id="326" name="Picture 2" descr="Hand holding smartphone mobile phone concept hand drawn cartoon art  illustration 5003503 Vector Art at Vecteezy"/>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22011" r="22201"/>
          <a:stretch/>
        </p:blipFill>
        <p:spPr bwMode="auto">
          <a:xfrm>
            <a:off x="3016513" y="6684266"/>
            <a:ext cx="402006" cy="576482"/>
          </a:xfrm>
          <a:prstGeom prst="rect">
            <a:avLst/>
          </a:prstGeom>
          <a:noFill/>
          <a:extLst>
            <a:ext uri="{909E8E84-426E-40DD-AFC4-6F175D3DCCD1}">
              <a14:hiddenFill xmlns:a14="http://schemas.microsoft.com/office/drawing/2010/main">
                <a:solidFill>
                  <a:srgbClr val="FFFFFF"/>
                </a:solidFill>
              </a14:hiddenFill>
            </a:ext>
          </a:extLst>
        </p:spPr>
      </p:pic>
      <p:pic>
        <p:nvPicPr>
          <p:cNvPr id="328" name="Picture 6" descr="Download Oxfam Logo in SVG Vector or PNG File Format - Logo.wine"/>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25176" r="26604"/>
          <a:stretch/>
        </p:blipFill>
        <p:spPr bwMode="auto">
          <a:xfrm>
            <a:off x="2308370" y="6897273"/>
            <a:ext cx="333497" cy="461074"/>
          </a:xfrm>
          <a:prstGeom prst="rect">
            <a:avLst/>
          </a:prstGeom>
          <a:noFill/>
          <a:extLst>
            <a:ext uri="{909E8E84-426E-40DD-AFC4-6F175D3DCCD1}">
              <a14:hiddenFill xmlns:a14="http://schemas.microsoft.com/office/drawing/2010/main">
                <a:solidFill>
                  <a:srgbClr val="FFFFFF"/>
                </a:solidFill>
              </a14:hiddenFill>
            </a:ext>
          </a:extLst>
        </p:spPr>
      </p:pic>
      <p:pic>
        <p:nvPicPr>
          <p:cNvPr id="330" name="Picture 4" descr="Flag of Europe - Wikipedia"/>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096831" y="5697549"/>
            <a:ext cx="436388" cy="290926"/>
          </a:xfrm>
          <a:prstGeom prst="rect">
            <a:avLst/>
          </a:prstGeom>
          <a:noFill/>
          <a:extLst>
            <a:ext uri="{909E8E84-426E-40DD-AFC4-6F175D3DCCD1}">
              <a14:hiddenFill xmlns:a14="http://schemas.microsoft.com/office/drawing/2010/main">
                <a:solidFill>
                  <a:srgbClr val="FFFFFF"/>
                </a:solidFill>
              </a14:hiddenFill>
            </a:ext>
          </a:extLst>
        </p:spPr>
      </p:pic>
      <p:cxnSp>
        <p:nvCxnSpPr>
          <p:cNvPr id="331" name="Straight Connector 330">
            <a:extLst>
              <a:ext uri="{FF2B5EF4-FFF2-40B4-BE49-F238E27FC236}">
                <a16:creationId xmlns:a16="http://schemas.microsoft.com/office/drawing/2014/main" id="{ADF764BA-9BFD-4760-AC9F-0C4CF039EED2}"/>
              </a:ext>
            </a:extLst>
          </p:cNvPr>
          <p:cNvCxnSpPr>
            <a:cxnSpLocks/>
          </p:cNvCxnSpPr>
          <p:nvPr/>
        </p:nvCxnSpPr>
        <p:spPr>
          <a:xfrm flipV="1">
            <a:off x="423849" y="6252218"/>
            <a:ext cx="151283" cy="125968"/>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sp>
        <p:nvSpPr>
          <p:cNvPr id="333" name="TextBox 332"/>
          <p:cNvSpPr txBox="1"/>
          <p:nvPr/>
        </p:nvSpPr>
        <p:spPr>
          <a:xfrm>
            <a:off x="23858" y="6361340"/>
            <a:ext cx="710113" cy="338554"/>
          </a:xfrm>
          <a:prstGeom prst="rect">
            <a:avLst/>
          </a:prstGeom>
          <a:noFill/>
        </p:spPr>
        <p:txBody>
          <a:bodyPr wrap="square" rtlCol="0">
            <a:spAutoFit/>
          </a:bodyPr>
          <a:lstStyle/>
          <a:p>
            <a:pPr algn="ctr"/>
            <a:r>
              <a:rPr lang="en-GB" sz="800" dirty="0" smtClean="0"/>
              <a:t>Rules and laws</a:t>
            </a:r>
            <a:endParaRPr lang="en-GB" sz="800" dirty="0"/>
          </a:p>
        </p:txBody>
      </p:sp>
      <p:pic>
        <p:nvPicPr>
          <p:cNvPr id="334" name="Picture 10" descr="Wood judge gavel icon cartoon style Royalty Free Vector"/>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t="7407" b="21829"/>
          <a:stretch/>
        </p:blipFill>
        <p:spPr bwMode="auto">
          <a:xfrm>
            <a:off x="184607" y="6703766"/>
            <a:ext cx="585764" cy="447676"/>
          </a:xfrm>
          <a:prstGeom prst="rect">
            <a:avLst/>
          </a:prstGeom>
          <a:noFill/>
          <a:extLst>
            <a:ext uri="{909E8E84-426E-40DD-AFC4-6F175D3DCCD1}">
              <a14:hiddenFill xmlns:a14="http://schemas.microsoft.com/office/drawing/2010/main">
                <a:solidFill>
                  <a:srgbClr val="FFFFFF"/>
                </a:solidFill>
              </a14:hiddenFill>
            </a:ext>
          </a:extLst>
        </p:spPr>
      </p:pic>
      <p:cxnSp>
        <p:nvCxnSpPr>
          <p:cNvPr id="335" name="Straight Connector 334">
            <a:extLst>
              <a:ext uri="{FF2B5EF4-FFF2-40B4-BE49-F238E27FC236}">
                <a16:creationId xmlns:a16="http://schemas.microsoft.com/office/drawing/2014/main" id="{ADF764BA-9BFD-4760-AC9F-0C4CF039EED2}"/>
              </a:ext>
            </a:extLst>
          </p:cNvPr>
          <p:cNvCxnSpPr>
            <a:cxnSpLocks/>
          </p:cNvCxnSpPr>
          <p:nvPr/>
        </p:nvCxnSpPr>
        <p:spPr>
          <a:xfrm flipH="1">
            <a:off x="540678" y="5673001"/>
            <a:ext cx="169727" cy="13628"/>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sp>
        <p:nvSpPr>
          <p:cNvPr id="340" name="TextBox 339"/>
          <p:cNvSpPr txBox="1"/>
          <p:nvPr/>
        </p:nvSpPr>
        <p:spPr>
          <a:xfrm>
            <a:off x="639214" y="5411712"/>
            <a:ext cx="488603" cy="461665"/>
          </a:xfrm>
          <a:prstGeom prst="rect">
            <a:avLst/>
          </a:prstGeom>
          <a:noFill/>
        </p:spPr>
        <p:txBody>
          <a:bodyPr wrap="square" rtlCol="0">
            <a:spAutoFit/>
          </a:bodyPr>
          <a:lstStyle/>
          <a:p>
            <a:pPr algn="ctr"/>
            <a:r>
              <a:rPr lang="en-GB" sz="800" dirty="0" smtClean="0"/>
              <a:t>UK Legal system</a:t>
            </a:r>
            <a:endParaRPr lang="en-GB" sz="800" dirty="0"/>
          </a:p>
        </p:txBody>
      </p:sp>
      <p:cxnSp>
        <p:nvCxnSpPr>
          <p:cNvPr id="345" name="Straight Connector 344">
            <a:extLst>
              <a:ext uri="{FF2B5EF4-FFF2-40B4-BE49-F238E27FC236}">
                <a16:creationId xmlns:a16="http://schemas.microsoft.com/office/drawing/2014/main" id="{E06653FD-3F89-48CF-86EB-D51F0F81EBB5}"/>
              </a:ext>
            </a:extLst>
          </p:cNvPr>
          <p:cNvCxnSpPr>
            <a:cxnSpLocks/>
          </p:cNvCxnSpPr>
          <p:nvPr/>
        </p:nvCxnSpPr>
        <p:spPr>
          <a:xfrm>
            <a:off x="534752" y="4843665"/>
            <a:ext cx="106893" cy="153670"/>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sp>
        <p:nvSpPr>
          <p:cNvPr id="346" name="TextBox 345"/>
          <p:cNvSpPr txBox="1"/>
          <p:nvPr/>
        </p:nvSpPr>
        <p:spPr>
          <a:xfrm>
            <a:off x="96354" y="4558368"/>
            <a:ext cx="620801" cy="338554"/>
          </a:xfrm>
          <a:prstGeom prst="rect">
            <a:avLst/>
          </a:prstGeom>
          <a:noFill/>
        </p:spPr>
        <p:txBody>
          <a:bodyPr wrap="square" rtlCol="0">
            <a:spAutoFit/>
          </a:bodyPr>
          <a:lstStyle/>
          <a:p>
            <a:pPr algn="ctr"/>
            <a:r>
              <a:rPr lang="en-GB" sz="800" dirty="0" smtClean="0"/>
              <a:t>Human rights</a:t>
            </a:r>
            <a:endParaRPr lang="en-GB" sz="800" dirty="0"/>
          </a:p>
        </p:txBody>
      </p:sp>
      <p:sp>
        <p:nvSpPr>
          <p:cNvPr id="351" name="TextBox 350"/>
          <p:cNvSpPr txBox="1"/>
          <p:nvPr/>
        </p:nvSpPr>
        <p:spPr>
          <a:xfrm>
            <a:off x="1275056" y="4461477"/>
            <a:ext cx="1300399" cy="338554"/>
          </a:xfrm>
          <a:prstGeom prst="rect">
            <a:avLst/>
          </a:prstGeom>
          <a:noFill/>
        </p:spPr>
        <p:txBody>
          <a:bodyPr wrap="square" rtlCol="0">
            <a:spAutoFit/>
          </a:bodyPr>
          <a:lstStyle/>
          <a:p>
            <a:pPr algn="ctr"/>
            <a:r>
              <a:rPr lang="en-GB" sz="800" dirty="0" smtClean="0"/>
              <a:t>Citizens role in the legal system</a:t>
            </a:r>
            <a:endParaRPr lang="en-GB" sz="800" dirty="0"/>
          </a:p>
        </p:txBody>
      </p:sp>
      <p:cxnSp>
        <p:nvCxnSpPr>
          <p:cNvPr id="352" name="Straight Connector 351">
            <a:extLst>
              <a:ext uri="{FF2B5EF4-FFF2-40B4-BE49-F238E27FC236}">
                <a16:creationId xmlns:a16="http://schemas.microsoft.com/office/drawing/2014/main" id="{ADF764BA-9BFD-4760-AC9F-0C4CF039EED2}"/>
              </a:ext>
            </a:extLst>
          </p:cNvPr>
          <p:cNvCxnSpPr>
            <a:cxnSpLocks/>
          </p:cNvCxnSpPr>
          <p:nvPr/>
        </p:nvCxnSpPr>
        <p:spPr>
          <a:xfrm>
            <a:off x="2114713" y="4681393"/>
            <a:ext cx="0" cy="185196"/>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pic>
        <p:nvPicPr>
          <p:cNvPr id="355" name="Picture 6" descr="How To Draw A Cartoon Judge Ready For Sentencin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736251" y="4307099"/>
            <a:ext cx="519709" cy="469223"/>
          </a:xfrm>
          <a:prstGeom prst="rect">
            <a:avLst/>
          </a:prstGeom>
          <a:noFill/>
          <a:extLst>
            <a:ext uri="{909E8E84-426E-40DD-AFC4-6F175D3DCCD1}">
              <a14:hiddenFill xmlns:a14="http://schemas.microsoft.com/office/drawing/2010/main">
                <a:solidFill>
                  <a:srgbClr val="FFFFFF"/>
                </a:solidFill>
              </a14:hiddenFill>
            </a:ext>
          </a:extLst>
        </p:spPr>
      </p:pic>
      <p:pic>
        <p:nvPicPr>
          <p:cNvPr id="356" name="Picture 355"/>
          <p:cNvPicPr>
            <a:picLocks noChangeAspect="1"/>
          </p:cNvPicPr>
          <p:nvPr/>
        </p:nvPicPr>
        <p:blipFill rotWithShape="1">
          <a:blip r:embed="rId12"/>
          <a:srcRect l="30420" t="9134" r="30180" b="14407"/>
          <a:stretch/>
        </p:blipFill>
        <p:spPr>
          <a:xfrm>
            <a:off x="1842414" y="6654329"/>
            <a:ext cx="304799" cy="377282"/>
          </a:xfrm>
          <a:prstGeom prst="rect">
            <a:avLst/>
          </a:prstGeom>
        </p:spPr>
      </p:pic>
      <p:cxnSp>
        <p:nvCxnSpPr>
          <p:cNvPr id="358" name="Straight Connector 357">
            <a:extLst>
              <a:ext uri="{FF2B5EF4-FFF2-40B4-BE49-F238E27FC236}">
                <a16:creationId xmlns:a16="http://schemas.microsoft.com/office/drawing/2014/main" id="{ADF764BA-9BFD-4760-AC9F-0C4CF039EED2}"/>
              </a:ext>
            </a:extLst>
          </p:cNvPr>
          <p:cNvCxnSpPr>
            <a:cxnSpLocks/>
          </p:cNvCxnSpPr>
          <p:nvPr/>
        </p:nvCxnSpPr>
        <p:spPr>
          <a:xfrm>
            <a:off x="1618358" y="5882644"/>
            <a:ext cx="0" cy="185196"/>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359" name="Straight Connector 358">
            <a:extLst>
              <a:ext uri="{FF2B5EF4-FFF2-40B4-BE49-F238E27FC236}">
                <a16:creationId xmlns:a16="http://schemas.microsoft.com/office/drawing/2014/main" id="{E06653FD-3F89-48CF-86EB-D51F0F81EBB5}"/>
              </a:ext>
            </a:extLst>
          </p:cNvPr>
          <p:cNvCxnSpPr>
            <a:cxnSpLocks/>
          </p:cNvCxnSpPr>
          <p:nvPr/>
        </p:nvCxnSpPr>
        <p:spPr>
          <a:xfrm flipV="1">
            <a:off x="1390466" y="6455205"/>
            <a:ext cx="0" cy="220335"/>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sp>
        <p:nvSpPr>
          <p:cNvPr id="360" name="TextBox 359"/>
          <p:cNvSpPr txBox="1"/>
          <p:nvPr/>
        </p:nvSpPr>
        <p:spPr>
          <a:xfrm>
            <a:off x="860219" y="6636111"/>
            <a:ext cx="1061714" cy="338554"/>
          </a:xfrm>
          <a:prstGeom prst="rect">
            <a:avLst/>
          </a:prstGeom>
          <a:noFill/>
        </p:spPr>
        <p:txBody>
          <a:bodyPr wrap="square" rtlCol="0">
            <a:spAutoFit/>
          </a:bodyPr>
          <a:lstStyle/>
          <a:p>
            <a:pPr algn="ctr"/>
            <a:r>
              <a:rPr lang="en-GB" sz="800" dirty="0" smtClean="0"/>
              <a:t>Bringing change using the media</a:t>
            </a:r>
            <a:endParaRPr lang="en-GB" sz="800" dirty="0"/>
          </a:p>
        </p:txBody>
      </p:sp>
      <p:cxnSp>
        <p:nvCxnSpPr>
          <p:cNvPr id="363" name="Straight Connector 362">
            <a:extLst>
              <a:ext uri="{FF2B5EF4-FFF2-40B4-BE49-F238E27FC236}">
                <a16:creationId xmlns:a16="http://schemas.microsoft.com/office/drawing/2014/main" id="{ADF764BA-9BFD-4760-AC9F-0C4CF039EED2}"/>
              </a:ext>
            </a:extLst>
          </p:cNvPr>
          <p:cNvCxnSpPr>
            <a:cxnSpLocks/>
          </p:cNvCxnSpPr>
          <p:nvPr/>
        </p:nvCxnSpPr>
        <p:spPr>
          <a:xfrm>
            <a:off x="2914380" y="4673549"/>
            <a:ext cx="0" cy="185196"/>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364" name="Straight Connector 363">
            <a:extLst>
              <a:ext uri="{FF2B5EF4-FFF2-40B4-BE49-F238E27FC236}">
                <a16:creationId xmlns:a16="http://schemas.microsoft.com/office/drawing/2014/main" id="{E06653FD-3F89-48CF-86EB-D51F0F81EBB5}"/>
              </a:ext>
            </a:extLst>
          </p:cNvPr>
          <p:cNvCxnSpPr>
            <a:cxnSpLocks/>
          </p:cNvCxnSpPr>
          <p:nvPr/>
        </p:nvCxnSpPr>
        <p:spPr>
          <a:xfrm flipV="1">
            <a:off x="2719493" y="5149989"/>
            <a:ext cx="0" cy="220335"/>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sp>
        <p:nvSpPr>
          <p:cNvPr id="365" name="TextBox 364">
            <a:extLst>
              <a:ext uri="{FF2B5EF4-FFF2-40B4-BE49-F238E27FC236}">
                <a16:creationId xmlns:a16="http://schemas.microsoft.com/office/drawing/2014/main" id="{A34C7D37-6002-CB8C-648F-0D7CD854ADA9}"/>
              </a:ext>
            </a:extLst>
          </p:cNvPr>
          <p:cNvSpPr txBox="1"/>
          <p:nvPr/>
        </p:nvSpPr>
        <p:spPr>
          <a:xfrm>
            <a:off x="2167818" y="5310523"/>
            <a:ext cx="1047142" cy="215444"/>
          </a:xfrm>
          <a:prstGeom prst="rect">
            <a:avLst/>
          </a:prstGeom>
          <a:noFill/>
        </p:spPr>
        <p:txBody>
          <a:bodyPr wrap="square" rtlCol="0">
            <a:spAutoFit/>
          </a:bodyPr>
          <a:lstStyle/>
          <a:p>
            <a:pPr algn="ctr"/>
            <a:r>
              <a:rPr lang="en-GB" sz="800" dirty="0" smtClean="0"/>
              <a:t>Democracies</a:t>
            </a:r>
            <a:endParaRPr lang="en-GB" sz="800" dirty="0"/>
          </a:p>
        </p:txBody>
      </p:sp>
      <p:sp>
        <p:nvSpPr>
          <p:cNvPr id="366" name="TextBox 365">
            <a:extLst>
              <a:ext uri="{FF2B5EF4-FFF2-40B4-BE49-F238E27FC236}">
                <a16:creationId xmlns:a16="http://schemas.microsoft.com/office/drawing/2014/main" id="{A34C7D37-6002-CB8C-648F-0D7CD854ADA9}"/>
              </a:ext>
            </a:extLst>
          </p:cNvPr>
          <p:cNvSpPr txBox="1"/>
          <p:nvPr/>
        </p:nvSpPr>
        <p:spPr>
          <a:xfrm>
            <a:off x="2434433" y="4466249"/>
            <a:ext cx="1047142" cy="215444"/>
          </a:xfrm>
          <a:prstGeom prst="rect">
            <a:avLst/>
          </a:prstGeom>
          <a:noFill/>
        </p:spPr>
        <p:txBody>
          <a:bodyPr wrap="square" rtlCol="0">
            <a:spAutoFit/>
          </a:bodyPr>
          <a:lstStyle/>
          <a:p>
            <a:pPr algn="ctr"/>
            <a:r>
              <a:rPr lang="en-GB" sz="800" dirty="0" smtClean="0"/>
              <a:t>British constitution</a:t>
            </a:r>
            <a:endParaRPr lang="en-GB" sz="800" dirty="0"/>
          </a:p>
        </p:txBody>
      </p:sp>
      <p:cxnSp>
        <p:nvCxnSpPr>
          <p:cNvPr id="367" name="Straight Connector 366">
            <a:extLst>
              <a:ext uri="{FF2B5EF4-FFF2-40B4-BE49-F238E27FC236}">
                <a16:creationId xmlns:a16="http://schemas.microsoft.com/office/drawing/2014/main" id="{E06653FD-3F89-48CF-86EB-D51F0F81EBB5}"/>
              </a:ext>
            </a:extLst>
          </p:cNvPr>
          <p:cNvCxnSpPr>
            <a:cxnSpLocks/>
          </p:cNvCxnSpPr>
          <p:nvPr/>
        </p:nvCxnSpPr>
        <p:spPr>
          <a:xfrm flipV="1">
            <a:off x="3672300" y="5171033"/>
            <a:ext cx="0" cy="220335"/>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sp>
        <p:nvSpPr>
          <p:cNvPr id="368" name="TextBox 367">
            <a:extLst>
              <a:ext uri="{FF2B5EF4-FFF2-40B4-BE49-F238E27FC236}">
                <a16:creationId xmlns:a16="http://schemas.microsoft.com/office/drawing/2014/main" id="{A34C7D37-6002-CB8C-648F-0D7CD854ADA9}"/>
              </a:ext>
            </a:extLst>
          </p:cNvPr>
          <p:cNvSpPr txBox="1"/>
          <p:nvPr/>
        </p:nvSpPr>
        <p:spPr>
          <a:xfrm>
            <a:off x="3141035" y="5335923"/>
            <a:ext cx="1047142" cy="215444"/>
          </a:xfrm>
          <a:prstGeom prst="rect">
            <a:avLst/>
          </a:prstGeom>
          <a:noFill/>
        </p:spPr>
        <p:txBody>
          <a:bodyPr wrap="square" rtlCol="0">
            <a:spAutoFit/>
          </a:bodyPr>
          <a:lstStyle/>
          <a:p>
            <a:pPr algn="ctr"/>
            <a:r>
              <a:rPr lang="en-GB" sz="800" dirty="0" smtClean="0"/>
              <a:t>Voting</a:t>
            </a:r>
            <a:endParaRPr lang="en-GB" sz="800" dirty="0"/>
          </a:p>
        </p:txBody>
      </p:sp>
      <p:pic>
        <p:nvPicPr>
          <p:cNvPr id="369" name="Picture 4" descr="Ballot Box Stock Illustrations – 14,684 Ballot Box Stock Illustrations,  Vectors &amp; Clipart - Dreamstime"/>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3975093" y="5242905"/>
            <a:ext cx="426168" cy="426168"/>
          </a:xfrm>
          <a:prstGeom prst="rect">
            <a:avLst/>
          </a:prstGeom>
          <a:noFill/>
          <a:extLst>
            <a:ext uri="{909E8E84-426E-40DD-AFC4-6F175D3DCCD1}">
              <a14:hiddenFill xmlns:a14="http://schemas.microsoft.com/office/drawing/2010/main">
                <a:solidFill>
                  <a:srgbClr val="FFFFFF"/>
                </a:solidFill>
              </a14:hiddenFill>
            </a:ext>
          </a:extLst>
        </p:spPr>
      </p:pic>
      <p:cxnSp>
        <p:nvCxnSpPr>
          <p:cNvPr id="370" name="Straight Connector 369">
            <a:extLst>
              <a:ext uri="{FF2B5EF4-FFF2-40B4-BE49-F238E27FC236}">
                <a16:creationId xmlns:a16="http://schemas.microsoft.com/office/drawing/2014/main" id="{ADF764BA-9BFD-4760-AC9F-0C4CF039EED2}"/>
              </a:ext>
            </a:extLst>
          </p:cNvPr>
          <p:cNvCxnSpPr>
            <a:cxnSpLocks/>
          </p:cNvCxnSpPr>
          <p:nvPr/>
        </p:nvCxnSpPr>
        <p:spPr>
          <a:xfrm>
            <a:off x="4462719" y="4656032"/>
            <a:ext cx="0" cy="185196"/>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sp>
        <p:nvSpPr>
          <p:cNvPr id="371" name="TextBox 370">
            <a:extLst>
              <a:ext uri="{FF2B5EF4-FFF2-40B4-BE49-F238E27FC236}">
                <a16:creationId xmlns:a16="http://schemas.microsoft.com/office/drawing/2014/main" id="{A34C7D37-6002-CB8C-648F-0D7CD854ADA9}"/>
              </a:ext>
            </a:extLst>
          </p:cNvPr>
          <p:cNvSpPr txBox="1"/>
          <p:nvPr/>
        </p:nvSpPr>
        <p:spPr>
          <a:xfrm>
            <a:off x="3917744" y="4343763"/>
            <a:ext cx="1047142" cy="338554"/>
          </a:xfrm>
          <a:prstGeom prst="rect">
            <a:avLst/>
          </a:prstGeom>
          <a:noFill/>
        </p:spPr>
        <p:txBody>
          <a:bodyPr wrap="square" rtlCol="0">
            <a:spAutoFit/>
          </a:bodyPr>
          <a:lstStyle/>
          <a:p>
            <a:pPr algn="ctr"/>
            <a:r>
              <a:rPr lang="en-GB" sz="800" dirty="0" smtClean="0"/>
              <a:t>Government Spending</a:t>
            </a:r>
            <a:endParaRPr lang="en-GB" sz="800" dirty="0"/>
          </a:p>
        </p:txBody>
      </p:sp>
      <p:pic>
        <p:nvPicPr>
          <p:cNvPr id="372" name="Picture 8" descr="Divine Designs Simple Cold Hard Cash in Money Sack Cartoon Vinyl Decal  Sticker (4&quot; Tall) : Amazon.co.uk: DIY &amp; Tools"/>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4754069" y="4343763"/>
            <a:ext cx="305454" cy="392615"/>
          </a:xfrm>
          <a:prstGeom prst="rect">
            <a:avLst/>
          </a:prstGeom>
          <a:noFill/>
          <a:extLst>
            <a:ext uri="{909E8E84-426E-40DD-AFC4-6F175D3DCCD1}">
              <a14:hiddenFill xmlns:a14="http://schemas.microsoft.com/office/drawing/2010/main">
                <a:solidFill>
                  <a:srgbClr val="FFFFFF"/>
                </a:solidFill>
              </a14:hiddenFill>
            </a:ext>
          </a:extLst>
        </p:spPr>
      </p:pic>
      <p:cxnSp>
        <p:nvCxnSpPr>
          <p:cNvPr id="373" name="Straight Connector 372">
            <a:extLst>
              <a:ext uri="{FF2B5EF4-FFF2-40B4-BE49-F238E27FC236}">
                <a16:creationId xmlns:a16="http://schemas.microsoft.com/office/drawing/2014/main" id="{E06653FD-3F89-48CF-86EB-D51F0F81EBB5}"/>
              </a:ext>
            </a:extLst>
          </p:cNvPr>
          <p:cNvCxnSpPr>
            <a:cxnSpLocks/>
          </p:cNvCxnSpPr>
          <p:nvPr/>
        </p:nvCxnSpPr>
        <p:spPr>
          <a:xfrm flipV="1">
            <a:off x="5142920" y="5132737"/>
            <a:ext cx="0" cy="220335"/>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sp>
        <p:nvSpPr>
          <p:cNvPr id="374" name="TextBox 373">
            <a:extLst>
              <a:ext uri="{FF2B5EF4-FFF2-40B4-BE49-F238E27FC236}">
                <a16:creationId xmlns:a16="http://schemas.microsoft.com/office/drawing/2014/main" id="{A34C7D37-6002-CB8C-648F-0D7CD854ADA9}"/>
              </a:ext>
            </a:extLst>
          </p:cNvPr>
          <p:cNvSpPr txBox="1"/>
          <p:nvPr/>
        </p:nvSpPr>
        <p:spPr>
          <a:xfrm>
            <a:off x="4591397" y="5298614"/>
            <a:ext cx="1047142" cy="215444"/>
          </a:xfrm>
          <a:prstGeom prst="rect">
            <a:avLst/>
          </a:prstGeom>
          <a:noFill/>
        </p:spPr>
        <p:txBody>
          <a:bodyPr wrap="square" rtlCol="0">
            <a:spAutoFit/>
          </a:bodyPr>
          <a:lstStyle/>
          <a:p>
            <a:pPr algn="ctr"/>
            <a:r>
              <a:rPr lang="en-GB" sz="800" dirty="0" smtClean="0"/>
              <a:t>Parliament</a:t>
            </a:r>
            <a:endParaRPr lang="en-GB" sz="800" dirty="0"/>
          </a:p>
        </p:txBody>
      </p:sp>
      <p:cxnSp>
        <p:nvCxnSpPr>
          <p:cNvPr id="376" name="Straight Connector 375">
            <a:extLst>
              <a:ext uri="{FF2B5EF4-FFF2-40B4-BE49-F238E27FC236}">
                <a16:creationId xmlns:a16="http://schemas.microsoft.com/office/drawing/2014/main" id="{ADF764BA-9BFD-4760-AC9F-0C4CF039EED2}"/>
              </a:ext>
            </a:extLst>
          </p:cNvPr>
          <p:cNvCxnSpPr>
            <a:cxnSpLocks/>
          </p:cNvCxnSpPr>
          <p:nvPr/>
        </p:nvCxnSpPr>
        <p:spPr>
          <a:xfrm>
            <a:off x="5550197" y="3458001"/>
            <a:ext cx="0" cy="185196"/>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sp>
        <p:nvSpPr>
          <p:cNvPr id="377" name="TextBox 376">
            <a:extLst>
              <a:ext uri="{FF2B5EF4-FFF2-40B4-BE49-F238E27FC236}">
                <a16:creationId xmlns:a16="http://schemas.microsoft.com/office/drawing/2014/main" id="{A34C7D37-6002-CB8C-648F-0D7CD854ADA9}"/>
              </a:ext>
            </a:extLst>
          </p:cNvPr>
          <p:cNvSpPr txBox="1"/>
          <p:nvPr/>
        </p:nvSpPr>
        <p:spPr>
          <a:xfrm>
            <a:off x="5126113" y="3149681"/>
            <a:ext cx="873733" cy="338554"/>
          </a:xfrm>
          <a:prstGeom prst="rect">
            <a:avLst/>
          </a:prstGeom>
          <a:noFill/>
        </p:spPr>
        <p:txBody>
          <a:bodyPr wrap="square" rtlCol="0">
            <a:spAutoFit/>
          </a:bodyPr>
          <a:lstStyle/>
          <a:p>
            <a:pPr algn="ctr"/>
            <a:r>
              <a:rPr lang="en-GB" sz="800" dirty="0" smtClean="0"/>
              <a:t>UK political parties</a:t>
            </a:r>
            <a:endParaRPr lang="en-GB" sz="800" dirty="0"/>
          </a:p>
        </p:txBody>
      </p:sp>
      <p:pic>
        <p:nvPicPr>
          <p:cNvPr id="378" name="Picture 16" descr="UK general election spend by largest parties up in 2015, but less money  allocated to ads | PR Week"/>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5797111" y="2760594"/>
            <a:ext cx="1009974" cy="674412"/>
          </a:xfrm>
          <a:prstGeom prst="rect">
            <a:avLst/>
          </a:prstGeom>
          <a:noFill/>
          <a:extLst>
            <a:ext uri="{909E8E84-426E-40DD-AFC4-6F175D3DCCD1}">
              <a14:hiddenFill xmlns:a14="http://schemas.microsoft.com/office/drawing/2010/main">
                <a:solidFill>
                  <a:srgbClr val="FFFFFF"/>
                </a:solidFill>
              </a14:hiddenFill>
            </a:ext>
          </a:extLst>
        </p:spPr>
      </p:pic>
      <p:cxnSp>
        <p:nvCxnSpPr>
          <p:cNvPr id="379" name="Straight Connector 378">
            <a:extLst>
              <a:ext uri="{FF2B5EF4-FFF2-40B4-BE49-F238E27FC236}">
                <a16:creationId xmlns:a16="http://schemas.microsoft.com/office/drawing/2014/main" id="{E06653FD-3F89-48CF-86EB-D51F0F81EBB5}"/>
              </a:ext>
            </a:extLst>
          </p:cNvPr>
          <p:cNvCxnSpPr>
            <a:cxnSpLocks/>
          </p:cNvCxnSpPr>
          <p:nvPr/>
        </p:nvCxnSpPr>
        <p:spPr>
          <a:xfrm flipV="1">
            <a:off x="5238946" y="4011345"/>
            <a:ext cx="0" cy="220335"/>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sp>
        <p:nvSpPr>
          <p:cNvPr id="380" name="TextBox 379">
            <a:extLst>
              <a:ext uri="{FF2B5EF4-FFF2-40B4-BE49-F238E27FC236}">
                <a16:creationId xmlns:a16="http://schemas.microsoft.com/office/drawing/2014/main" id="{A34C7D37-6002-CB8C-648F-0D7CD854ADA9}"/>
              </a:ext>
            </a:extLst>
          </p:cNvPr>
          <p:cNvSpPr txBox="1"/>
          <p:nvPr/>
        </p:nvSpPr>
        <p:spPr>
          <a:xfrm>
            <a:off x="4715375" y="4164039"/>
            <a:ext cx="1047142" cy="215444"/>
          </a:xfrm>
          <a:prstGeom prst="rect">
            <a:avLst/>
          </a:prstGeom>
          <a:noFill/>
        </p:spPr>
        <p:txBody>
          <a:bodyPr wrap="square" rtlCol="0">
            <a:spAutoFit/>
          </a:bodyPr>
          <a:lstStyle/>
          <a:p>
            <a:pPr algn="ctr"/>
            <a:r>
              <a:rPr lang="en-GB" sz="800" dirty="0" smtClean="0"/>
              <a:t>Role of MPs</a:t>
            </a:r>
            <a:endParaRPr lang="en-GB" sz="800" dirty="0"/>
          </a:p>
        </p:txBody>
      </p:sp>
      <p:cxnSp>
        <p:nvCxnSpPr>
          <p:cNvPr id="381" name="Straight Connector 380">
            <a:extLst>
              <a:ext uri="{FF2B5EF4-FFF2-40B4-BE49-F238E27FC236}">
                <a16:creationId xmlns:a16="http://schemas.microsoft.com/office/drawing/2014/main" id="{ADF764BA-9BFD-4760-AC9F-0C4CF039EED2}"/>
              </a:ext>
            </a:extLst>
          </p:cNvPr>
          <p:cNvCxnSpPr>
            <a:cxnSpLocks/>
          </p:cNvCxnSpPr>
          <p:nvPr/>
        </p:nvCxnSpPr>
        <p:spPr>
          <a:xfrm>
            <a:off x="4790197" y="3458001"/>
            <a:ext cx="0" cy="185196"/>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sp>
        <p:nvSpPr>
          <p:cNvPr id="382" name="TextBox 381">
            <a:extLst>
              <a:ext uri="{FF2B5EF4-FFF2-40B4-BE49-F238E27FC236}">
                <a16:creationId xmlns:a16="http://schemas.microsoft.com/office/drawing/2014/main" id="{A34C7D37-6002-CB8C-648F-0D7CD854ADA9}"/>
              </a:ext>
            </a:extLst>
          </p:cNvPr>
          <p:cNvSpPr txBox="1"/>
          <p:nvPr/>
        </p:nvSpPr>
        <p:spPr>
          <a:xfrm>
            <a:off x="4351803" y="3149681"/>
            <a:ext cx="873733" cy="338554"/>
          </a:xfrm>
          <a:prstGeom prst="rect">
            <a:avLst/>
          </a:prstGeom>
          <a:noFill/>
        </p:spPr>
        <p:txBody>
          <a:bodyPr wrap="square" rtlCol="0">
            <a:spAutoFit/>
          </a:bodyPr>
          <a:lstStyle/>
          <a:p>
            <a:pPr algn="ctr"/>
            <a:r>
              <a:rPr lang="en-GB" sz="800" dirty="0" smtClean="0"/>
              <a:t>Government formation</a:t>
            </a:r>
            <a:endParaRPr lang="en-GB" sz="800" dirty="0"/>
          </a:p>
        </p:txBody>
      </p:sp>
      <p:cxnSp>
        <p:nvCxnSpPr>
          <p:cNvPr id="383" name="Straight Connector 382">
            <a:extLst>
              <a:ext uri="{FF2B5EF4-FFF2-40B4-BE49-F238E27FC236}">
                <a16:creationId xmlns:a16="http://schemas.microsoft.com/office/drawing/2014/main" id="{E06653FD-3F89-48CF-86EB-D51F0F81EBB5}"/>
              </a:ext>
            </a:extLst>
          </p:cNvPr>
          <p:cNvCxnSpPr>
            <a:cxnSpLocks/>
          </p:cNvCxnSpPr>
          <p:nvPr/>
        </p:nvCxnSpPr>
        <p:spPr>
          <a:xfrm flipV="1">
            <a:off x="3718285" y="4001393"/>
            <a:ext cx="0" cy="220335"/>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sp>
        <p:nvSpPr>
          <p:cNvPr id="384" name="TextBox 383">
            <a:extLst>
              <a:ext uri="{FF2B5EF4-FFF2-40B4-BE49-F238E27FC236}">
                <a16:creationId xmlns:a16="http://schemas.microsoft.com/office/drawing/2014/main" id="{A34C7D37-6002-CB8C-648F-0D7CD854ADA9}"/>
              </a:ext>
            </a:extLst>
          </p:cNvPr>
          <p:cNvSpPr txBox="1"/>
          <p:nvPr/>
        </p:nvSpPr>
        <p:spPr>
          <a:xfrm>
            <a:off x="3706542" y="3158999"/>
            <a:ext cx="923507" cy="338554"/>
          </a:xfrm>
          <a:prstGeom prst="rect">
            <a:avLst/>
          </a:prstGeom>
          <a:noFill/>
        </p:spPr>
        <p:txBody>
          <a:bodyPr wrap="square" rtlCol="0">
            <a:spAutoFit/>
          </a:bodyPr>
          <a:lstStyle/>
          <a:p>
            <a:pPr algn="ctr"/>
            <a:r>
              <a:rPr lang="en-GB" sz="800" dirty="0" smtClean="0"/>
              <a:t>European parliament</a:t>
            </a:r>
            <a:endParaRPr lang="en-GB" sz="800" dirty="0"/>
          </a:p>
        </p:txBody>
      </p:sp>
      <p:cxnSp>
        <p:nvCxnSpPr>
          <p:cNvPr id="385" name="Straight Connector 384">
            <a:extLst>
              <a:ext uri="{FF2B5EF4-FFF2-40B4-BE49-F238E27FC236}">
                <a16:creationId xmlns:a16="http://schemas.microsoft.com/office/drawing/2014/main" id="{ADF764BA-9BFD-4760-AC9F-0C4CF039EED2}"/>
              </a:ext>
            </a:extLst>
          </p:cNvPr>
          <p:cNvCxnSpPr>
            <a:cxnSpLocks/>
          </p:cNvCxnSpPr>
          <p:nvPr/>
        </p:nvCxnSpPr>
        <p:spPr>
          <a:xfrm>
            <a:off x="4159563" y="3443154"/>
            <a:ext cx="0" cy="185196"/>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sp>
        <p:nvSpPr>
          <p:cNvPr id="386" name="TextBox 385">
            <a:extLst>
              <a:ext uri="{FF2B5EF4-FFF2-40B4-BE49-F238E27FC236}">
                <a16:creationId xmlns:a16="http://schemas.microsoft.com/office/drawing/2014/main" id="{A34C7D37-6002-CB8C-648F-0D7CD854ADA9}"/>
              </a:ext>
            </a:extLst>
          </p:cNvPr>
          <p:cNvSpPr txBox="1"/>
          <p:nvPr/>
        </p:nvSpPr>
        <p:spPr>
          <a:xfrm>
            <a:off x="3235962" y="4178904"/>
            <a:ext cx="1047142" cy="338554"/>
          </a:xfrm>
          <a:prstGeom prst="rect">
            <a:avLst/>
          </a:prstGeom>
          <a:noFill/>
        </p:spPr>
        <p:txBody>
          <a:bodyPr wrap="square" rtlCol="0">
            <a:spAutoFit/>
          </a:bodyPr>
          <a:lstStyle/>
          <a:p>
            <a:pPr algn="ctr"/>
            <a:r>
              <a:rPr lang="en-GB" sz="800" dirty="0" smtClean="0"/>
              <a:t>Actions to bring political change</a:t>
            </a:r>
            <a:endParaRPr lang="en-GB" sz="800" dirty="0"/>
          </a:p>
        </p:txBody>
      </p:sp>
      <p:pic>
        <p:nvPicPr>
          <p:cNvPr id="406" name="Picture 2" descr="ACTIVE CITIZENSHIP - European Youth Award"/>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703430" y="2868711"/>
            <a:ext cx="654654" cy="654654"/>
          </a:xfrm>
          <a:prstGeom prst="rect">
            <a:avLst/>
          </a:prstGeom>
          <a:noFill/>
          <a:extLst>
            <a:ext uri="{909E8E84-426E-40DD-AFC4-6F175D3DCCD1}">
              <a14:hiddenFill xmlns:a14="http://schemas.microsoft.com/office/drawing/2010/main">
                <a:solidFill>
                  <a:srgbClr val="FFFFFF"/>
                </a:solidFill>
              </a14:hiddenFill>
            </a:ext>
          </a:extLst>
        </p:spPr>
      </p:pic>
      <p:sp>
        <p:nvSpPr>
          <p:cNvPr id="407" name="TextBox 406"/>
          <p:cNvSpPr txBox="1"/>
          <p:nvPr/>
        </p:nvSpPr>
        <p:spPr>
          <a:xfrm>
            <a:off x="160731" y="4091998"/>
            <a:ext cx="1179071" cy="215444"/>
          </a:xfrm>
          <a:prstGeom prst="rect">
            <a:avLst/>
          </a:prstGeom>
          <a:noFill/>
        </p:spPr>
        <p:txBody>
          <a:bodyPr wrap="square" rtlCol="0">
            <a:spAutoFit/>
          </a:bodyPr>
          <a:lstStyle/>
          <a:p>
            <a:pPr algn="ctr"/>
            <a:r>
              <a:rPr lang="en-GB" sz="800" dirty="0" smtClean="0"/>
              <a:t>Action</a:t>
            </a:r>
            <a:endParaRPr lang="en-GB" sz="800" dirty="0"/>
          </a:p>
        </p:txBody>
      </p:sp>
      <p:sp>
        <p:nvSpPr>
          <p:cNvPr id="408" name="TextBox 407"/>
          <p:cNvSpPr txBox="1"/>
          <p:nvPr/>
        </p:nvSpPr>
        <p:spPr>
          <a:xfrm>
            <a:off x="907864" y="3297916"/>
            <a:ext cx="1179071" cy="215444"/>
          </a:xfrm>
          <a:prstGeom prst="rect">
            <a:avLst/>
          </a:prstGeom>
          <a:noFill/>
        </p:spPr>
        <p:txBody>
          <a:bodyPr wrap="square" rtlCol="0">
            <a:spAutoFit/>
          </a:bodyPr>
          <a:lstStyle/>
          <a:p>
            <a:pPr algn="ctr"/>
            <a:r>
              <a:rPr lang="en-GB" sz="800" dirty="0" smtClean="0"/>
              <a:t>Reflection</a:t>
            </a:r>
            <a:endParaRPr lang="en-GB" sz="800" dirty="0"/>
          </a:p>
        </p:txBody>
      </p:sp>
      <p:cxnSp>
        <p:nvCxnSpPr>
          <p:cNvPr id="409" name="Straight Connector 408">
            <a:extLst>
              <a:ext uri="{FF2B5EF4-FFF2-40B4-BE49-F238E27FC236}">
                <a16:creationId xmlns:a16="http://schemas.microsoft.com/office/drawing/2014/main" id="{ADF764BA-9BFD-4760-AC9F-0C4CF039EED2}"/>
              </a:ext>
            </a:extLst>
          </p:cNvPr>
          <p:cNvCxnSpPr>
            <a:cxnSpLocks/>
          </p:cNvCxnSpPr>
          <p:nvPr/>
        </p:nvCxnSpPr>
        <p:spPr>
          <a:xfrm>
            <a:off x="1403080" y="3472942"/>
            <a:ext cx="0" cy="185196"/>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410" name="Straight Connector 409">
            <a:extLst>
              <a:ext uri="{FF2B5EF4-FFF2-40B4-BE49-F238E27FC236}">
                <a16:creationId xmlns:a16="http://schemas.microsoft.com/office/drawing/2014/main" id="{E06653FD-3F89-48CF-86EB-D51F0F81EBB5}"/>
              </a:ext>
            </a:extLst>
          </p:cNvPr>
          <p:cNvCxnSpPr>
            <a:cxnSpLocks/>
          </p:cNvCxnSpPr>
          <p:nvPr/>
        </p:nvCxnSpPr>
        <p:spPr>
          <a:xfrm flipV="1">
            <a:off x="817504" y="3953694"/>
            <a:ext cx="96162" cy="197468"/>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sp>
        <p:nvSpPr>
          <p:cNvPr id="412" name="TextBox 411"/>
          <p:cNvSpPr txBox="1"/>
          <p:nvPr/>
        </p:nvSpPr>
        <p:spPr>
          <a:xfrm>
            <a:off x="1680891" y="3207548"/>
            <a:ext cx="728759" cy="338554"/>
          </a:xfrm>
          <a:prstGeom prst="rect">
            <a:avLst/>
          </a:prstGeom>
          <a:noFill/>
        </p:spPr>
        <p:txBody>
          <a:bodyPr wrap="square" rtlCol="0">
            <a:spAutoFit/>
          </a:bodyPr>
          <a:lstStyle/>
          <a:p>
            <a:pPr algn="ctr"/>
            <a:r>
              <a:rPr lang="en-GB" sz="800" dirty="0" smtClean="0"/>
              <a:t>Validity of data</a:t>
            </a:r>
            <a:endParaRPr lang="en-GB" sz="800" dirty="0"/>
          </a:p>
        </p:txBody>
      </p:sp>
      <p:cxnSp>
        <p:nvCxnSpPr>
          <p:cNvPr id="413" name="Straight Connector 412">
            <a:extLst>
              <a:ext uri="{FF2B5EF4-FFF2-40B4-BE49-F238E27FC236}">
                <a16:creationId xmlns:a16="http://schemas.microsoft.com/office/drawing/2014/main" id="{ADF764BA-9BFD-4760-AC9F-0C4CF039EED2}"/>
              </a:ext>
            </a:extLst>
          </p:cNvPr>
          <p:cNvCxnSpPr>
            <a:cxnSpLocks/>
          </p:cNvCxnSpPr>
          <p:nvPr/>
        </p:nvCxnSpPr>
        <p:spPr>
          <a:xfrm>
            <a:off x="2045521" y="3484444"/>
            <a:ext cx="0" cy="185196"/>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414" name="Straight Connector 413">
            <a:extLst>
              <a:ext uri="{FF2B5EF4-FFF2-40B4-BE49-F238E27FC236}">
                <a16:creationId xmlns:a16="http://schemas.microsoft.com/office/drawing/2014/main" id="{ADF764BA-9BFD-4760-AC9F-0C4CF039EED2}"/>
              </a:ext>
            </a:extLst>
          </p:cNvPr>
          <p:cNvCxnSpPr>
            <a:cxnSpLocks/>
          </p:cNvCxnSpPr>
          <p:nvPr/>
        </p:nvCxnSpPr>
        <p:spPr>
          <a:xfrm>
            <a:off x="2641867" y="3444382"/>
            <a:ext cx="0" cy="185196"/>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sp>
        <p:nvSpPr>
          <p:cNvPr id="415" name="TextBox 414"/>
          <p:cNvSpPr txBox="1"/>
          <p:nvPr/>
        </p:nvSpPr>
        <p:spPr>
          <a:xfrm>
            <a:off x="2237761" y="3156235"/>
            <a:ext cx="839092" cy="338554"/>
          </a:xfrm>
          <a:prstGeom prst="rect">
            <a:avLst/>
          </a:prstGeom>
          <a:noFill/>
        </p:spPr>
        <p:txBody>
          <a:bodyPr wrap="square" rtlCol="0">
            <a:spAutoFit/>
          </a:bodyPr>
          <a:lstStyle/>
          <a:p>
            <a:pPr algn="ctr"/>
            <a:r>
              <a:rPr lang="en-GB" sz="800" dirty="0" smtClean="0"/>
              <a:t>Primary and secondary data</a:t>
            </a:r>
            <a:endParaRPr lang="en-GB" sz="800" dirty="0"/>
          </a:p>
        </p:txBody>
      </p:sp>
      <p:cxnSp>
        <p:nvCxnSpPr>
          <p:cNvPr id="416" name="Straight Connector 415">
            <a:extLst>
              <a:ext uri="{FF2B5EF4-FFF2-40B4-BE49-F238E27FC236}">
                <a16:creationId xmlns:a16="http://schemas.microsoft.com/office/drawing/2014/main" id="{E06653FD-3F89-48CF-86EB-D51F0F81EBB5}"/>
              </a:ext>
            </a:extLst>
          </p:cNvPr>
          <p:cNvCxnSpPr>
            <a:cxnSpLocks/>
          </p:cNvCxnSpPr>
          <p:nvPr/>
        </p:nvCxnSpPr>
        <p:spPr>
          <a:xfrm flipV="1">
            <a:off x="1752222" y="3995658"/>
            <a:ext cx="0" cy="220335"/>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417" name="Straight Connector 416">
            <a:extLst>
              <a:ext uri="{FF2B5EF4-FFF2-40B4-BE49-F238E27FC236}">
                <a16:creationId xmlns:a16="http://schemas.microsoft.com/office/drawing/2014/main" id="{E06653FD-3F89-48CF-86EB-D51F0F81EBB5}"/>
              </a:ext>
            </a:extLst>
          </p:cNvPr>
          <p:cNvCxnSpPr>
            <a:cxnSpLocks/>
          </p:cNvCxnSpPr>
          <p:nvPr/>
        </p:nvCxnSpPr>
        <p:spPr>
          <a:xfrm flipV="1">
            <a:off x="2872550" y="4011344"/>
            <a:ext cx="0" cy="220335"/>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sp>
        <p:nvSpPr>
          <p:cNvPr id="418" name="TextBox 417"/>
          <p:cNvSpPr txBox="1"/>
          <p:nvPr/>
        </p:nvSpPr>
        <p:spPr>
          <a:xfrm>
            <a:off x="2491861" y="4192202"/>
            <a:ext cx="839092" cy="338554"/>
          </a:xfrm>
          <a:prstGeom prst="rect">
            <a:avLst/>
          </a:prstGeom>
          <a:noFill/>
        </p:spPr>
        <p:txBody>
          <a:bodyPr wrap="square" rtlCol="0">
            <a:spAutoFit/>
          </a:bodyPr>
          <a:lstStyle/>
          <a:p>
            <a:pPr algn="ctr"/>
            <a:r>
              <a:rPr lang="en-GB" sz="800" dirty="0" smtClean="0"/>
              <a:t>Independent investigation</a:t>
            </a:r>
            <a:endParaRPr lang="en-GB" sz="800" dirty="0"/>
          </a:p>
        </p:txBody>
      </p:sp>
      <p:sp>
        <p:nvSpPr>
          <p:cNvPr id="419" name="TextBox 418"/>
          <p:cNvSpPr txBox="1"/>
          <p:nvPr/>
        </p:nvSpPr>
        <p:spPr>
          <a:xfrm>
            <a:off x="1168790" y="4163480"/>
            <a:ext cx="1178718" cy="338554"/>
          </a:xfrm>
          <a:prstGeom prst="rect">
            <a:avLst/>
          </a:prstGeom>
          <a:noFill/>
        </p:spPr>
        <p:txBody>
          <a:bodyPr wrap="square" rtlCol="0">
            <a:spAutoFit/>
          </a:bodyPr>
          <a:lstStyle/>
          <a:p>
            <a:pPr algn="ctr"/>
            <a:r>
              <a:rPr lang="en-GB" sz="800" dirty="0" smtClean="0"/>
              <a:t>Sourcing data from trustworthy sources</a:t>
            </a:r>
            <a:endParaRPr lang="en-GB" sz="800" dirty="0"/>
          </a:p>
        </p:txBody>
      </p:sp>
      <p:cxnSp>
        <p:nvCxnSpPr>
          <p:cNvPr id="420" name="Straight Connector 419">
            <a:extLst>
              <a:ext uri="{FF2B5EF4-FFF2-40B4-BE49-F238E27FC236}">
                <a16:creationId xmlns:a16="http://schemas.microsoft.com/office/drawing/2014/main" id="{ADF764BA-9BFD-4760-AC9F-0C4CF039EED2}"/>
              </a:ext>
            </a:extLst>
          </p:cNvPr>
          <p:cNvCxnSpPr>
            <a:cxnSpLocks/>
          </p:cNvCxnSpPr>
          <p:nvPr/>
        </p:nvCxnSpPr>
        <p:spPr>
          <a:xfrm>
            <a:off x="1680891" y="2323933"/>
            <a:ext cx="0" cy="185196"/>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422" name="Straight Connector 421">
            <a:extLst>
              <a:ext uri="{FF2B5EF4-FFF2-40B4-BE49-F238E27FC236}">
                <a16:creationId xmlns:a16="http://schemas.microsoft.com/office/drawing/2014/main" id="{ADF764BA-9BFD-4760-AC9F-0C4CF039EED2}"/>
              </a:ext>
            </a:extLst>
          </p:cNvPr>
          <p:cNvCxnSpPr>
            <a:cxnSpLocks/>
          </p:cNvCxnSpPr>
          <p:nvPr/>
        </p:nvCxnSpPr>
        <p:spPr>
          <a:xfrm>
            <a:off x="2872550" y="2321222"/>
            <a:ext cx="0" cy="185196"/>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423" name="Straight Connector 422">
            <a:extLst>
              <a:ext uri="{FF2B5EF4-FFF2-40B4-BE49-F238E27FC236}">
                <a16:creationId xmlns:a16="http://schemas.microsoft.com/office/drawing/2014/main" id="{ADF764BA-9BFD-4760-AC9F-0C4CF039EED2}"/>
              </a:ext>
            </a:extLst>
          </p:cNvPr>
          <p:cNvCxnSpPr>
            <a:cxnSpLocks/>
          </p:cNvCxnSpPr>
          <p:nvPr/>
        </p:nvCxnSpPr>
        <p:spPr>
          <a:xfrm>
            <a:off x="3481575" y="2321222"/>
            <a:ext cx="0" cy="185196"/>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sp>
        <p:nvSpPr>
          <p:cNvPr id="425" name="TextBox 424"/>
          <p:cNvSpPr txBox="1"/>
          <p:nvPr/>
        </p:nvSpPr>
        <p:spPr>
          <a:xfrm>
            <a:off x="2304130" y="2135133"/>
            <a:ext cx="1179071" cy="215444"/>
          </a:xfrm>
          <a:prstGeom prst="rect">
            <a:avLst/>
          </a:prstGeom>
          <a:noFill/>
        </p:spPr>
        <p:txBody>
          <a:bodyPr wrap="square" rtlCol="0">
            <a:spAutoFit/>
          </a:bodyPr>
          <a:lstStyle/>
          <a:p>
            <a:pPr algn="ctr"/>
            <a:r>
              <a:rPr lang="en-GB" sz="800" dirty="0" smtClean="0"/>
              <a:t>Analysis</a:t>
            </a:r>
            <a:endParaRPr lang="en-GB" sz="800" dirty="0"/>
          </a:p>
        </p:txBody>
      </p:sp>
      <p:sp>
        <p:nvSpPr>
          <p:cNvPr id="426" name="TextBox 425"/>
          <p:cNvSpPr txBox="1"/>
          <p:nvPr/>
        </p:nvSpPr>
        <p:spPr>
          <a:xfrm>
            <a:off x="1076165" y="2137415"/>
            <a:ext cx="1179071" cy="215444"/>
          </a:xfrm>
          <a:prstGeom prst="rect">
            <a:avLst/>
          </a:prstGeom>
          <a:noFill/>
        </p:spPr>
        <p:txBody>
          <a:bodyPr wrap="square" rtlCol="0">
            <a:spAutoFit/>
          </a:bodyPr>
          <a:lstStyle/>
          <a:p>
            <a:pPr algn="ctr"/>
            <a:r>
              <a:rPr lang="en-GB" sz="800" dirty="0" smtClean="0"/>
              <a:t>Knowledge</a:t>
            </a:r>
            <a:endParaRPr lang="en-GB" sz="800" dirty="0"/>
          </a:p>
        </p:txBody>
      </p:sp>
      <p:sp>
        <p:nvSpPr>
          <p:cNvPr id="427" name="TextBox 426"/>
          <p:cNvSpPr txBox="1"/>
          <p:nvPr/>
        </p:nvSpPr>
        <p:spPr>
          <a:xfrm>
            <a:off x="2856711" y="2160885"/>
            <a:ext cx="1179071" cy="215444"/>
          </a:xfrm>
          <a:prstGeom prst="rect">
            <a:avLst/>
          </a:prstGeom>
          <a:noFill/>
        </p:spPr>
        <p:txBody>
          <a:bodyPr wrap="square" rtlCol="0">
            <a:spAutoFit/>
          </a:bodyPr>
          <a:lstStyle/>
          <a:p>
            <a:pPr algn="ctr"/>
            <a:r>
              <a:rPr lang="en-GB" sz="800" dirty="0" smtClean="0"/>
              <a:t>Evaluation</a:t>
            </a:r>
            <a:endParaRPr lang="en-GB" sz="800" dirty="0"/>
          </a:p>
        </p:txBody>
      </p:sp>
      <p:sp>
        <p:nvSpPr>
          <p:cNvPr id="428" name="TextBox 427"/>
          <p:cNvSpPr txBox="1"/>
          <p:nvPr/>
        </p:nvSpPr>
        <p:spPr>
          <a:xfrm>
            <a:off x="1628850" y="2129393"/>
            <a:ext cx="1179071" cy="215444"/>
          </a:xfrm>
          <a:prstGeom prst="rect">
            <a:avLst/>
          </a:prstGeom>
          <a:noFill/>
        </p:spPr>
        <p:txBody>
          <a:bodyPr wrap="square" rtlCol="0">
            <a:spAutoFit/>
          </a:bodyPr>
          <a:lstStyle/>
          <a:p>
            <a:pPr algn="ctr"/>
            <a:r>
              <a:rPr lang="en-GB" sz="800" dirty="0" smtClean="0"/>
              <a:t>Application</a:t>
            </a:r>
            <a:endParaRPr lang="en-GB" sz="800" dirty="0"/>
          </a:p>
        </p:txBody>
      </p:sp>
      <p:cxnSp>
        <p:nvCxnSpPr>
          <p:cNvPr id="429" name="Straight Connector 428">
            <a:extLst>
              <a:ext uri="{FF2B5EF4-FFF2-40B4-BE49-F238E27FC236}">
                <a16:creationId xmlns:a16="http://schemas.microsoft.com/office/drawing/2014/main" id="{ADF764BA-9BFD-4760-AC9F-0C4CF039EED2}"/>
              </a:ext>
            </a:extLst>
          </p:cNvPr>
          <p:cNvCxnSpPr>
            <a:cxnSpLocks/>
          </p:cNvCxnSpPr>
          <p:nvPr/>
        </p:nvCxnSpPr>
        <p:spPr>
          <a:xfrm>
            <a:off x="2195420" y="2321222"/>
            <a:ext cx="0" cy="185196"/>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pic>
        <p:nvPicPr>
          <p:cNvPr id="2052" name="Picture 4" descr="Secondary Data - Characteristics, Advantages and Examples | Marketing91"/>
          <p:cNvPicPr>
            <a:picLocks noChangeAspect="1" noChangeArrowheads="1"/>
          </p:cNvPicPr>
          <p:nvPr/>
        </p:nvPicPr>
        <p:blipFill rotWithShape="1">
          <a:blip r:embed="rId17" cstate="print">
            <a:extLst>
              <a:ext uri="{28A0092B-C50C-407E-A947-70E740481C1C}">
                <a14:useLocalDpi xmlns:a14="http://schemas.microsoft.com/office/drawing/2010/main" val="0"/>
              </a:ext>
            </a:extLst>
          </a:blip>
          <a:srcRect l="7183" t="12699" r="67674" b="60635"/>
          <a:stretch/>
        </p:blipFill>
        <p:spPr bwMode="auto">
          <a:xfrm>
            <a:off x="3127711" y="2945248"/>
            <a:ext cx="541731" cy="574563"/>
          </a:xfrm>
          <a:prstGeom prst="rect">
            <a:avLst/>
          </a:prstGeom>
          <a:noFill/>
          <a:extLst>
            <a:ext uri="{909E8E84-426E-40DD-AFC4-6F175D3DCCD1}">
              <a14:hiddenFill xmlns:a14="http://schemas.microsoft.com/office/drawing/2010/main">
                <a:solidFill>
                  <a:srgbClr val="FFFFFF"/>
                </a:solidFill>
              </a14:hiddenFill>
            </a:ext>
          </a:extLst>
        </p:spPr>
      </p:pic>
      <p:sp>
        <p:nvSpPr>
          <p:cNvPr id="430" name="Rounded Rectangle 429"/>
          <p:cNvSpPr/>
          <p:nvPr/>
        </p:nvSpPr>
        <p:spPr>
          <a:xfrm>
            <a:off x="499638" y="8357440"/>
            <a:ext cx="5921912" cy="1277865"/>
          </a:xfrm>
          <a:prstGeom prst="roundRect">
            <a:avLst/>
          </a:prstGeom>
          <a:noFill/>
          <a:ln w="762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tx1"/>
                </a:solidFill>
              </a:rPr>
              <a:t>This GCSE course will develop essential transferable skills as it will enable you to think critically, evaluate evidence, debate ideas, make persuasive arguments and justify conclusions. The course aims to allow pupils to acquire knowledge, understanding and skills to take responsible citizenship actions, play a positive role in public and democratic life as informed and active citizens, and build the foundations for further learning and </a:t>
            </a:r>
            <a:r>
              <a:rPr lang="en-GB" sz="1200" b="1" dirty="0" smtClean="0">
                <a:solidFill>
                  <a:schemeClr val="tx1"/>
                </a:solidFill>
              </a:rPr>
              <a:t>study</a:t>
            </a:r>
            <a:r>
              <a:rPr lang="en-GB" sz="1200" b="1" dirty="0">
                <a:solidFill>
                  <a:schemeClr val="tx1"/>
                </a:solidFill>
              </a:rPr>
              <a:t>.</a:t>
            </a:r>
          </a:p>
        </p:txBody>
      </p:sp>
    </p:spTree>
    <p:extLst>
      <p:ext uri="{BB962C8B-B14F-4D97-AF65-F5344CB8AC3E}">
        <p14:creationId xmlns:p14="http://schemas.microsoft.com/office/powerpoint/2010/main" val="157923596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3549</TotalTime>
  <Words>224</Words>
  <Application>Microsoft Office PowerPoint</Application>
  <PresentationFormat>A4 Paper (210x297 mm)</PresentationFormat>
  <Paragraphs>54</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PowerPoint Presentation</vt:lpstr>
    </vt:vector>
  </TitlesOfParts>
  <Company>Wadebridge School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CLF@princehenrys.worcs.sch.uk</dc:creator>
  <cp:lastModifiedBy>Miss C Perrin</cp:lastModifiedBy>
  <cp:revision>424</cp:revision>
  <cp:lastPrinted>2020-01-13T16:07:20Z</cp:lastPrinted>
  <dcterms:created xsi:type="dcterms:W3CDTF">2019-10-28T16:02:33Z</dcterms:created>
  <dcterms:modified xsi:type="dcterms:W3CDTF">2023-01-30T19:51:31Z</dcterms:modified>
</cp:coreProperties>
</file>