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5" r:id="rId7"/>
    <p:sldId id="262" r:id="rId8"/>
    <p:sldId id="263" r:id="rId9"/>
    <p:sldId id="266" r:id="rId10"/>
    <p:sldId id="264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80" r:id="rId22"/>
    <p:sldId id="277" r:id="rId23"/>
    <p:sldId id="278" r:id="rId24"/>
    <p:sldId id="281" r:id="rId25"/>
    <p:sldId id="279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2A4DC-0432-40C0-9046-B46A79CAC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ACBCD4-40BF-43D2-9CD5-BC57D9F9E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803EF-0F06-4976-A1D7-2BB8F9BCA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4627A-6E24-4A8F-8D07-4B59EB52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7700-A9A2-400D-8A3D-0B64AF78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76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C44B-1FCF-4911-BBD8-7C7AEC2F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B438C-1CEF-4FC0-A6A8-85FDA914D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181C0-0B71-4324-9E30-7B2224615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6FF73-FF4A-43CA-85CA-C5415CCB1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E1CE5-65BC-4DBB-974D-750CC8DEC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07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78BD06-F0E6-40FD-A79F-2081C220A5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F23A00-D0A2-4879-9498-F4410772B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D1BE5-EF46-4CBD-A61F-721549F0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45D40-DC6B-438A-A62F-555417C35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5F75-32CC-4716-9727-B1918E84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86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A116D-F40C-41C1-9B31-AE369F58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A3270-6EB6-474C-9CA0-CA0A3576F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31BD9-4795-40C6-9DD7-8321875B0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C39BF-41AD-4432-8E54-7F8DEB33A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E315B-2BF9-47F2-928A-7445D750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6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7EB6D-FDF7-4177-91AB-B883F7FD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1DFAD-340C-423C-B0FD-8C829FF8D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8E8C9-5D29-47AB-8CF2-7C3F013EB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6575E-862C-4262-973F-3B40C9D19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5412A-4F5B-4C56-8371-F63F5796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50529-4053-42DF-B25B-9E3E3481B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BBF60-D7FC-4B52-9C79-5BF3E43A3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68592-2A3A-4651-90DA-ADAD0F66F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4023D-3DDD-46BE-AD89-3B9EE360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1004-C58D-4F05-A780-65A20EA0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1BB24-040F-4606-AED4-D03A8044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47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CF1DE-4F44-4B31-8197-024CAFF9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3EE69-F2A4-42F8-A017-937F55F6A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D842A-9EA4-4050-ADE2-7E65FC3E2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55891-6178-4CB6-B1A7-94C2A4D03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745DFC-5AA1-45C7-AA76-225A3F9185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B6AF15-9A25-4231-BA63-CE0E00CB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09F56A-AB8E-47C0-B0FB-F802B410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F5C48-468D-4E5D-86BA-21FC9122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56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52682-B844-407C-9B07-8952C17F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E17663-561C-46DD-97B0-A19A5208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FD78E-4F81-4AE8-B107-F0E870B88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CCE39-2D69-4E48-A37D-AF3995AF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8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826FEF-8733-47B5-81B0-0000D7E89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161BA2-0A02-44C9-81E6-AED3815B8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88788-3195-46A4-A9FB-13A72798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1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3AB1-A357-46A9-BF91-040E01C75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9CF7-908D-4025-8EA1-BF2649C94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BCF2C9-3AC2-4967-BEFC-6884FAF64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3010D-C794-40EA-96B7-7B8F3B1AD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FBE7B-A900-4FCA-87DC-25A2E5840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D6455-A9F8-47C4-BFDB-57898C7B2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23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DE00B-F9EA-44AB-89EA-9F607AF3E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12261A-E47F-4C2F-B134-FFE11C2563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E207D-0AD2-44BE-B6BC-32A76DD77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D2E5B-6C6A-4506-BF4D-F46D0DB7A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18E5B-A5E8-4EBB-9B95-F84B7ED2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3D5421-B389-44E8-A76B-F98D29F43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66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75E6A1-3BAC-4726-B39C-0985761C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849B1-8A7C-4041-8A57-57D46F23C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1FE12-4D7E-4D06-9A48-57FA46641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A417-D80D-4511-9F72-A15712C2EE21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0FB90-2180-4ED9-A348-780B263F1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15DAE-778A-49C4-A488-C339E26E53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F93F4-CD3D-4D7C-A9B5-D6A84AB48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16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852668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Deine Freundin Hanna aus der Schweiz hat dich über Handys, das Internet und soziale Netzwerke gefragt.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Hanna.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Handys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soziale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Netzwerke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benutzt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hast</a:t>
            </a: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Internet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/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257926" y="485775"/>
            <a:ext cx="5695302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Familie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Urlaib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schickst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Bettina in Deutschland.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Bettina.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lang du im Urlaub bist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du den Urlaubsort findest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das Wetter gestern war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was deine Pläne für heute Abend sind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/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155695" y="4434781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auf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gehört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praktisch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überall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Schwester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gesimst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die Stadt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Beispiel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altes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Schloss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besuchen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am Strand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faulenzen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soziale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Netzwerke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Facebook toll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benutze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oft. Ich lade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Fotos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hoch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lese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Nachrichten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95998" y="4434780"/>
            <a:ext cx="59403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Urlaub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Spanien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für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zwei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Wochen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hier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lang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genug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war das Wetter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wirklich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gut und es war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heiß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hat in der Nacht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geregnet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iPhone 7.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Glück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! Mein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um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Kontakt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8507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6347533" y="120099"/>
          <a:ext cx="5817347" cy="4862990"/>
        </p:xfrm>
        <a:graphic>
          <a:graphicData uri="http://schemas.openxmlformats.org/drawingml/2006/table">
            <a:tbl>
              <a:tblPr firstRow="1" firstCol="1" bandRow="1"/>
              <a:tblGrid>
                <a:gridCol w="315787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2790955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230942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247966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7459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71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07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805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671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9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2603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32609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9" y="220278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fast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jeden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Tag Sport,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entweder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Wetter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Lieblingssport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Sport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hält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will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Internet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Vater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Federball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toll, da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gewonnen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 der Zukunft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Skifahren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ausprobieren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spannende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Sportart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bisschen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B788E-8CBA-93B2-679C-930DABEC681E}"/>
              </a:ext>
            </a:extLst>
          </p:cNvPr>
          <p:cNvSpPr txBox="1"/>
          <p:nvPr/>
        </p:nvSpPr>
        <p:spPr>
          <a:xfrm>
            <a:off x="155698" y="3686175"/>
            <a:ext cx="594030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Reihenhaus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Stadt. Unser Haus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über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hundert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Jahre alt und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drei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Stockwerke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Garten.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Zimmer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bequem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Winter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Schlafzimmer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Dachboden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Platz,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Freunde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übernachten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Abendessen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Bruder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Film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 der Zukunft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in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modernen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Haus in London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wohnen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wird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sein. </a:t>
            </a:r>
          </a:p>
          <a:p>
            <a:pPr algn="just"/>
            <a:endParaRPr lang="en-GB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25401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741614"/>
              </p:ext>
            </p:extLst>
          </p:nvPr>
        </p:nvGraphicFramePr>
        <p:xfrm>
          <a:off x="162210" y="120098"/>
          <a:ext cx="11867579" cy="3927244"/>
        </p:xfrm>
        <a:graphic>
          <a:graphicData uri="http://schemas.openxmlformats.org/drawingml/2006/table">
            <a:tbl>
              <a:tblPr firstRow="1" firstCol="1" bandRow="1"/>
              <a:tblGrid>
                <a:gridCol w="644216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5693640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471130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505859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9057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816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860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368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614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491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491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45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1816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199837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62210" y="4164041"/>
            <a:ext cx="118675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Lieblingslehrerin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heißt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Frau Thomas.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unterrichtet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wichtiges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nützlich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später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studieren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Mittagspause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Kantine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geplaudert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Buch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würde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gerne in der Zukunft in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Schule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arbeiten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denke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es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harte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Arbeit,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man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lange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Ferien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hat,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Meinung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wird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sein,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Jugendlichen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arbeiten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94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deutsche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Hanna hat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Freizeit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gerfragt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Hanna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E-mail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Hobbys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90 W</a:t>
            </a:r>
            <a:r>
              <a:rPr lang="az-Cyrl-AZ" sz="1400" dirty="0">
                <a:ea typeface="+mj-ea"/>
                <a:cs typeface="+mj-cs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ea typeface="+mj-ea"/>
                <a:cs typeface="+mj-cs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Freizeit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was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Lieblingshobby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Wochenende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Pläne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nächsten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für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deutsches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Online-Forum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Schule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Schulleben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Schule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Fächer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gut/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nächsten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434780"/>
            <a:ext cx="625398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Macbeth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spannend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In der Pause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Hausaufgaben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Wochenende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Zeitschrift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Am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ferngesehen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Casting–Shows!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schwierig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langweilig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der Lehrer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witzig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Noten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95998" y="4434780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allerlei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also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hingehen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besuche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Gesamtschule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Slough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zehn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Fächer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Schulgebäude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alle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Technik.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Lieblingshobby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Sport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Tennis.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die Gesundheit.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03838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1338586" y="393711"/>
          <a:ext cx="9305741" cy="5796830"/>
        </p:xfrm>
        <a:graphic>
          <a:graphicData uri="http://schemas.openxmlformats.org/drawingml/2006/table">
            <a:tbl>
              <a:tblPr firstRow="1" firstCol="1" bandRow="1"/>
              <a:tblGrid>
                <a:gridCol w="505151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4464562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369426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3966602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326529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204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277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958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79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319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309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76600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545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deutsche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Hanna hat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Freizeit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gerfragt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Hanna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E-mail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Hobbys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90 W</a:t>
            </a:r>
            <a:r>
              <a:rPr lang="az-Cyrl-AZ" sz="1400" dirty="0">
                <a:ea typeface="+mj-ea"/>
                <a:cs typeface="+mj-cs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ea typeface="+mj-ea"/>
                <a:cs typeface="+mj-cs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Freizeit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was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Lieblingshobby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Wochenende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Pläne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nächsten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für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deutsches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Online-Forum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Schule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Schulleben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Schule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Fächer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gut/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nächsten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434780"/>
            <a:ext cx="625398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allerlei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also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hingehen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Lieblingshobby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Sport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Tennis.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die Gesundheit.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Wochenende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Zeitschrift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Am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ferngesehen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Casting–Shows!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08365" y="4434780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besuche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Gesamtschule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Slough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zehn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Fächer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Schulgebäude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alle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Technik.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schwierig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langweilig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der Lehrer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witzig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Noten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Macbeth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spannend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In der Pause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Hausaufgaben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3636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6347533" y="120099"/>
          <a:ext cx="5817347" cy="4862990"/>
        </p:xfrm>
        <a:graphic>
          <a:graphicData uri="http://schemas.openxmlformats.org/drawingml/2006/table">
            <a:tbl>
              <a:tblPr firstRow="1" firstCol="1" bandRow="1"/>
              <a:tblGrid>
                <a:gridCol w="315787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2790955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230942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247966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7459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71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07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805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671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9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2603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32609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9" y="220278"/>
            <a:ext cx="594030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allerlei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also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hingehen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Lieblingshobby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Sport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Tennis.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die Gesundheit.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Wochenende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Zeitschrift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Am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ferngesehen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Casting–Shows!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Nächsten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Familie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ins Kino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um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neuen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Krimi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sehen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B788E-8CBA-93B2-679C-930DABEC681E}"/>
              </a:ext>
            </a:extLst>
          </p:cNvPr>
          <p:cNvSpPr txBox="1"/>
          <p:nvPr/>
        </p:nvSpPr>
        <p:spPr>
          <a:xfrm>
            <a:off x="155698" y="3429000"/>
            <a:ext cx="594030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besuche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Gesamtschule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Slough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zehn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Fächer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Schulgebäude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alle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Technik.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schwierig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langweilig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der Lehrer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witzig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Noten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Macbeth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spannend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In der Pause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Hausaufgaben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Nächstes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Jahr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in der Schule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bleiben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möchte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Deutsch und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Erdkunde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weiterlernen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auf die Uni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417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Dein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deutscher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Freund Nick hat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Geld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gefragt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Nick eine E-Mail mit ungefähr 90 Wörtern.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Lieblingsgeschäft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Geld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bekommst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Job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434779"/>
            <a:ext cx="625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Weil das Wetter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Großstadt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Umweltprobleme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Autos. Aber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tolles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Einkaufszentrum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modern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Lieblingsgeschäft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Uniqlo.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Geschäft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modisch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sondern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253983" y="4417479"/>
            <a:ext cx="5940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verdiene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bisschen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Geld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Teilzeitjob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Supermarkt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ich am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arbeite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Taschengeld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Eltern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Um der Umwelt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Monat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Lederjacke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dunkelblau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gefällt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7653F-EE21-AB02-A4B6-163E9E52EA52}"/>
              </a:ext>
            </a:extLst>
          </p:cNvPr>
          <p:cNvSpPr txBox="1"/>
          <p:nvPr/>
        </p:nvSpPr>
        <p:spPr>
          <a:xfrm>
            <a:off x="5912954" y="485775"/>
            <a:ext cx="5538991" cy="27436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die Stadt, wo 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wohnst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einen Beitrag mit ungefähr 90 Wörtern.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rialMT"/>
                <a:ea typeface="+mj-ea"/>
                <a:cs typeface="Calibri" panose="020F0502020204030204" pitchFamily="34" charset="0"/>
              </a:rPr>
              <a:t>ü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Positives und Negatives an der Stadt 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um der Umwelt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helfen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in der Stadt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wohnen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08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1338586" y="393711"/>
          <a:ext cx="9305741" cy="5796830"/>
        </p:xfrm>
        <a:graphic>
          <a:graphicData uri="http://schemas.openxmlformats.org/drawingml/2006/table">
            <a:tbl>
              <a:tblPr firstRow="1" firstCol="1" bandRow="1"/>
              <a:tblGrid>
                <a:gridCol w="505151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4464562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369426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3966602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326529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204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277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958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79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319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309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76600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156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Dein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deutscher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Freund Nick hat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Geld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gefragt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Nick eine E-Mail mit ungefähr 90 Wörtern.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Lieblingsgeschäft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Geld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bekommst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Job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434779"/>
            <a:ext cx="62539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Lieblingsgeschäft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Uniqlo.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Geschäft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modisch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sondern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Monat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Lederjacke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dunkelblau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gefällt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verdiene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bisschen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Geld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Teilzeitjob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Supermarkt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ich am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arbeite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Taschengeld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Eltern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197107" y="4434779"/>
            <a:ext cx="5940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Großstadt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Umweltprobleme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Autos. Aber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tolles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Einkaufszentrum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modern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Um der Umwelt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Weil das Wetter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7653F-EE21-AB02-A4B6-163E9E52EA52}"/>
              </a:ext>
            </a:extLst>
          </p:cNvPr>
          <p:cNvSpPr txBox="1"/>
          <p:nvPr/>
        </p:nvSpPr>
        <p:spPr>
          <a:xfrm>
            <a:off x="5912954" y="485775"/>
            <a:ext cx="5538991" cy="27436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die Stadt, wo 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wohnst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einen Beitrag mit ungefähr 90 Wörtern.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rialMT"/>
                <a:ea typeface="+mj-ea"/>
                <a:cs typeface="Calibri" panose="020F0502020204030204" pitchFamily="34" charset="0"/>
              </a:rPr>
              <a:t>ü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Positives und Negatives an der Stadt 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um der Umwelt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helfen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in der Stadt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wohnen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427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6347533" y="120099"/>
          <a:ext cx="5817347" cy="4862990"/>
        </p:xfrm>
        <a:graphic>
          <a:graphicData uri="http://schemas.openxmlformats.org/drawingml/2006/table">
            <a:tbl>
              <a:tblPr firstRow="1" firstCol="1" bandRow="1"/>
              <a:tblGrid>
                <a:gridCol w="315787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2790955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230942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247966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7459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71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07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805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671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9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2603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32609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9" y="220278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Lieblingsgeschäft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Uniqlo.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Geschäft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schön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Kleider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modisch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sondern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teuer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Monat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Lederjacke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gekauft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dunkelblau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gefällt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verdiene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bisschen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Geld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Teilzeitjob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Supermarkt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ich am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arbeite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Taschengeld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Eltern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 der Zukunft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Journalistin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werden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bestimmt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Traumjob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und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hoffe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in London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arbeiten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B788E-8CBA-93B2-679C-930DABEC681E}"/>
              </a:ext>
            </a:extLst>
          </p:cNvPr>
          <p:cNvSpPr txBox="1"/>
          <p:nvPr/>
        </p:nvSpPr>
        <p:spPr>
          <a:xfrm>
            <a:off x="155698" y="3429000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Großstadt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wo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Umweltprobleme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Autos. Aber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tolles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Einkaufszentrum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Stadtmitte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modern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Um der Umwelt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helfen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Auto.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umweltfreundlich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Samstag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einkaufen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Weil das Wetter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 der Zukunft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hoffe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ich, in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Schottland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wohnen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wunderschönes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Land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</a:t>
            </a:r>
            <a:b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</a:br>
            <a:endParaRPr lang="en-GB" sz="1400" dirty="0">
              <a:solidFill>
                <a:srgbClr val="FF0000"/>
              </a:solidFill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29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823896"/>
              </p:ext>
            </p:extLst>
          </p:nvPr>
        </p:nvGraphicFramePr>
        <p:xfrm>
          <a:off x="1338586" y="393711"/>
          <a:ext cx="9305741" cy="5796830"/>
        </p:xfrm>
        <a:graphic>
          <a:graphicData uri="http://schemas.openxmlformats.org/drawingml/2006/table">
            <a:tbl>
              <a:tblPr firstRow="1" firstCol="1" bandRow="1"/>
              <a:tblGrid>
                <a:gridCol w="505151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4464562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369426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3966602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326529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204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277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958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79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319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309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76600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59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Deine Freundin Lisa aus Österreich hat dich etwas über dein Geburtstag gefragt.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Hanna.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normalerweise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feierst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für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Geschenk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das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nächsten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möchtest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Arbeit für die Schule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Gesundheit und Fitness.</a:t>
            </a:r>
          </a:p>
          <a:p>
            <a:pPr>
              <a:spcBef>
                <a:spcPct val="0"/>
              </a:spcBef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Essen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hast, um fit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sein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bleiben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434780"/>
            <a:ext cx="62539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ziemlich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Süßigkeiten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Gemüse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trinke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Wasser.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Sommerferien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ausgehen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darf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Normalerweise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zusammen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Kino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Pizza.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furchtbar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gefährlich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geraucht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08365" y="4434780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Lieblingsgeschenk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Opa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hat es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cool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nützlich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toller Tag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schön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Karten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Fitness.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93494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9576529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Dein/</a:t>
            </a:r>
            <a:r>
              <a:rPr lang="de-DE" sz="1400" dirty="0" err="1">
                <a:latin typeface="Avenir Next LT Pro" panose="020B0504020202020204" pitchFamily="34" charset="0"/>
              </a:rPr>
              <a:t>e</a:t>
            </a:r>
            <a:r>
              <a:rPr lang="de-DE" sz="1400" dirty="0">
                <a:latin typeface="Avenir Next LT Pro" panose="020B0504020202020204" pitchFamily="34" charset="0"/>
              </a:rPr>
              <a:t> Austauschpartner/in aus Deutschland fragt dich etwas über deine Schule. 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Brief 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/n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Austauschpartner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/in.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Schuluniform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Schulregeln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gelernt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Hausaufgaben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heute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673319"/>
            <a:ext cx="118806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Handyverbot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Regel,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zuhören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sollen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Aber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schlecht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dass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Kaugummi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dürfen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hilft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besser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konzentrieren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über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Luftverschmutzung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gelernt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 muss man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Uniform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graue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Hose,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weißes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Polohemd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blauen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Pullover.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Krawatte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1099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1338586" y="393711"/>
          <a:ext cx="9305741" cy="5796830"/>
        </p:xfrm>
        <a:graphic>
          <a:graphicData uri="http://schemas.openxmlformats.org/drawingml/2006/table">
            <a:tbl>
              <a:tblPr firstRow="1" firstCol="1" bandRow="1"/>
              <a:tblGrid>
                <a:gridCol w="505151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4464562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369426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3966602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326529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204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277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958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79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319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309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76600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332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Deine Freundin Lisa aus Österreich hat dich etwas über dein Geburtstag gefragt.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Hanna.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normalerweise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feierst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für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beste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Geschenk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das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nächsten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möchtest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243332" y="3368218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Arbeit für die Schule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Gesundheit und Fitness.</a:t>
            </a:r>
          </a:p>
          <a:p>
            <a:pPr>
              <a:spcBef>
                <a:spcPct val="0"/>
              </a:spcBef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Essen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hast, um fit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sein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in der Zukunft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bleiben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243332" y="4456806"/>
            <a:ext cx="62539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Sommerferien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ausgehen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darf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Normalerweise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zusammen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Kino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Pizza.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toller Tag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Karten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Lieblingsgeschenk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Opa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hat es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cool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nützlich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409678" y="4445436"/>
            <a:ext cx="5940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ziemlich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Süßigkeiten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Gemüse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trinke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Wasser.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furchtbar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gefährlich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geraucht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Fitness. </a:t>
            </a:r>
          </a:p>
        </p:txBody>
      </p:sp>
    </p:spTree>
    <p:extLst>
      <p:ext uri="{BB962C8B-B14F-4D97-AF65-F5344CB8AC3E}">
        <p14:creationId xmlns:p14="http://schemas.microsoft.com/office/powerpoint/2010/main" val="2543808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9576529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Dein/</a:t>
            </a:r>
            <a:r>
              <a:rPr lang="de-DE" sz="1400" dirty="0" err="1">
                <a:latin typeface="Avenir Next LT Pro" panose="020B0504020202020204" pitchFamily="34" charset="0"/>
              </a:rPr>
              <a:t>e</a:t>
            </a:r>
            <a:r>
              <a:rPr lang="de-DE" sz="1400" dirty="0">
                <a:latin typeface="Avenir Next LT Pro" panose="020B0504020202020204" pitchFamily="34" charset="0"/>
              </a:rPr>
              <a:t> Austauschpartner/in aus Deutschland fragt dich etwas über deine Schule. 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Brief 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/n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Austauschpartner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/in.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Schuluniform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Schulregeln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gelernt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welche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Hausaufgaben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heute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wirst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673319"/>
            <a:ext cx="118806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 muss man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Uniform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graue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Hose,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weißes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Polohemd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blauen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Pullover.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Krawatte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Handyverbot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Regel,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zuhören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sollen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Aber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schlecht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dass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Kaugummi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dürfen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hilft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besser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konzentrieren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Luftverschmutzung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gelernt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8465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6347533" y="120099"/>
          <a:ext cx="5817347" cy="4862990"/>
        </p:xfrm>
        <a:graphic>
          <a:graphicData uri="http://schemas.openxmlformats.org/drawingml/2006/table">
            <a:tbl>
              <a:tblPr firstRow="1" firstCol="1" bandRow="1"/>
              <a:tblGrid>
                <a:gridCol w="315787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2790955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230942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247966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7459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71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07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805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671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9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2603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32609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9" y="220278"/>
            <a:ext cx="59403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Sommerferien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ausgehen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darf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Normalerweise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zusammen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Kino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Pizza.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toller Tag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Karten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Lieblingsgeschenk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Jahr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Opa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hat es mir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geschenkt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alles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cool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nützlich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Nächstes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Jahr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an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siebzehnten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Geburtstag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hoffe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große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Party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haben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möchte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alle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Freunde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einladen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B788E-8CBA-93B2-679C-930DABEC681E}"/>
              </a:ext>
            </a:extLst>
          </p:cNvPr>
          <p:cNvSpPr txBox="1"/>
          <p:nvPr/>
        </p:nvSpPr>
        <p:spPr>
          <a:xfrm>
            <a:off x="155698" y="3429000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ziemlich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esse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kaufe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Süßigkeiten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Gemüse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trinke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Wasser.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furchtbar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gefährlich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geraucht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rauchen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bin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zweimal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schwimmen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Fitness.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In der Zukunft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jeden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Tag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joggen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gehen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, um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sein.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möchte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so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Fleisch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essen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b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</a:br>
            <a:endParaRPr lang="en-GB" sz="1400" dirty="0">
              <a:solidFill>
                <a:srgbClr val="FF0000"/>
              </a:solidFill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1564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7" y="4611231"/>
            <a:ext cx="11874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Schule muss man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Uniform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trage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graue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Hose,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weißes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Polohemd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blauen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Pullover.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so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schlimm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Krawatte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Handyverbot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Regel,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zuhören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lernen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sollen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Aber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schlecht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dass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Kaugummi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dürfen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Kauen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hilft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besser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konzentrieren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Erdkundestunde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Luftverschmutzung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gelernt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Heute Abend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werde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ich für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Matheprüfung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lernen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5E13A9-0BBF-B95F-85F7-FAC8415EC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663273"/>
              </p:ext>
            </p:extLst>
          </p:nvPr>
        </p:nvGraphicFramePr>
        <p:xfrm>
          <a:off x="162210" y="120098"/>
          <a:ext cx="11867579" cy="3927244"/>
        </p:xfrm>
        <a:graphic>
          <a:graphicData uri="http://schemas.openxmlformats.org/drawingml/2006/table">
            <a:tbl>
              <a:tblPr firstRow="1" firstCol="1" bandRow="1"/>
              <a:tblGrid>
                <a:gridCol w="644216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5693640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471130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505859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9057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816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860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368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614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491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491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45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18162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199837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00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852668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</a:rPr>
              <a:t>Deine Freundin Hanna aus der Schweiz hat dich über Handys, das Internet und soziale Netzwerke gefragt.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Hanna.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Handys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soziale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Netzwerke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du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Zeit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benutzt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hast</a:t>
            </a: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28600" indent="-2286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heute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Internet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/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257926" y="485775"/>
            <a:ext cx="5695302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Familie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Urlaib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schickst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Bettina in Deutschland.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E-Mail an Bettina. 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lang du im Urlaub bist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du den Urlaubsort findest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wie das Wetter gestern war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endParaRPr lang="de-DE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de-DE" sz="1400" dirty="0">
                <a:latin typeface="Avenir Next LT Pro" panose="020B0504020202020204" pitchFamily="34" charset="0"/>
                <a:ea typeface="+mj-ea"/>
                <a:cs typeface="+mj-cs"/>
              </a:rPr>
              <a:t>was deine Pläne für heute Abend sind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/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155695" y="4434781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iPhone 7.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Glück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! Mein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um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Kontakt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soziale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Netzwerke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Facebook toll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benutze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oft. Ich lade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Fotos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hoch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lese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Nachrichten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auf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gehört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praktisch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überall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Schwester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gesimst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95998" y="4434780"/>
            <a:ext cx="59403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Urlaub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Spanien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für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zwei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Wochen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hier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lang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genug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die Stadt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schön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Beispiel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altes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Schloss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besuchen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am Strand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faulenzen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war das Wetter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wirklich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gut und es war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heiß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hat in der Nacht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geregnet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294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041364"/>
              </p:ext>
            </p:extLst>
          </p:nvPr>
        </p:nvGraphicFramePr>
        <p:xfrm>
          <a:off x="6347533" y="120099"/>
          <a:ext cx="5817347" cy="4862990"/>
        </p:xfrm>
        <a:graphic>
          <a:graphicData uri="http://schemas.openxmlformats.org/drawingml/2006/table">
            <a:tbl>
              <a:tblPr firstRow="1" firstCol="1" bandRow="1"/>
              <a:tblGrid>
                <a:gridCol w="315787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2790955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230942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2479663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274597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171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07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8057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5371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8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671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8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8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29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2603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32609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E46EC04-613B-1734-E94D-4832D237AD04}"/>
              </a:ext>
            </a:extLst>
          </p:cNvPr>
          <p:cNvSpPr txBox="1"/>
          <p:nvPr/>
        </p:nvSpPr>
        <p:spPr>
          <a:xfrm>
            <a:off x="155699" y="220278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neues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Geburtstag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bekommen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iPhone 7.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Glück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! Mein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mir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um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Kontakt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soziale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Netzwerke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Facebook toll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benutze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oft. Ich lade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Fotos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hoch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lese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Nachrichten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von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auf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Handy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Musik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gehört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praktisch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ich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überall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meiner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Schwester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gesimst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Später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werde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ich online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einkaufen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brauche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eine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neue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Schwimmbrille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, und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sie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sind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billiger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Internet.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FB788E-8CBA-93B2-679C-930DABEC681E}"/>
              </a:ext>
            </a:extLst>
          </p:cNvPr>
          <p:cNvSpPr txBox="1"/>
          <p:nvPr/>
        </p:nvSpPr>
        <p:spPr>
          <a:xfrm>
            <a:off x="155698" y="3686175"/>
            <a:ext cx="5940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Urlaub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Spanien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bleibe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für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zwei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Wochen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hier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Das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lang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genug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die Stadt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schön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interessant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gibt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Zum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Beispiel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kann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man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altes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Schloss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besuchen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am Strand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faulenzen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war das Wetter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wirklich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gut und es war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heiß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aber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es hat in der Nacht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geregnet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Heute Abend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gehe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Freunden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in die Disco und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wir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werden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bis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zwei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oder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drei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Uhr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morgens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tanzen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und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plaudern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. Ich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freue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mich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darauf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,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weil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die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Musik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immer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 so gut </a:t>
            </a:r>
            <a:r>
              <a:rPr lang="en-GB" sz="1400" dirty="0" err="1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ist</a:t>
            </a:r>
            <a:r>
              <a:rPr lang="en-GB" sz="1400" dirty="0">
                <a:solidFill>
                  <a:srgbClr val="FF0000"/>
                </a:solidFill>
                <a:latin typeface="Avenir Next LT Pro" panose="020B050402020202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GB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6244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an eine deutsche Freundin über Sport.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Brief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du Sport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treibst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warum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Sport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für Sport du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Zunkunft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Haus, wo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auf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90 W</a:t>
            </a:r>
            <a:r>
              <a:rPr lang="az-Cyrl-AZ" sz="1400" dirty="0">
                <a:ea typeface="+mj-ea"/>
                <a:cs typeface="+mj-cs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ea typeface="+mj-ea"/>
                <a:cs typeface="+mj-cs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:</a:t>
            </a:r>
          </a:p>
          <a:p>
            <a:pPr algn="just"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in was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hast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ideales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in der Zukunft sein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wird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155695" y="4434781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Reihenhaus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Stadt. Unser Haus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hundert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Jahre alt und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drei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Stockwerke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Garten.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fast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jeden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Tag Sport,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entweder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Wetter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Lieblingssport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Abendessen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Bruder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Film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95998" y="4434780"/>
            <a:ext cx="5940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Vater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Federball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toll, da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gewonnen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Zimmer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bequem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Winter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Schlafzimmer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Dachboden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Platz,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Freunde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übernachten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Sport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hält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will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Internet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305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7431632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leben in der Schule.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auf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Lieblingslehrer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Lieblingslehrerin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das für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Mittagspause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ob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in der Zukunft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arbeiten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632927"/>
            <a:ext cx="123369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Mittagspause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Kantine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geplaudert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Buch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Lieblingslehrerin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heißt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Frau Thomas.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unterrichtet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wichtiges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nützlich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später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studieren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965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E42BD1-2BE7-43E1-950A-0ED3C9C0DD7C}"/>
              </a:ext>
            </a:extLst>
          </p:cNvPr>
          <p:cNvGraphicFramePr>
            <a:graphicFrameLocks noGrp="1"/>
          </p:cNvGraphicFramePr>
          <p:nvPr/>
        </p:nvGraphicFramePr>
        <p:xfrm>
          <a:off x="1338586" y="393711"/>
          <a:ext cx="9305741" cy="5796830"/>
        </p:xfrm>
        <a:graphic>
          <a:graphicData uri="http://schemas.openxmlformats.org/drawingml/2006/table">
            <a:tbl>
              <a:tblPr firstRow="1" firstCol="1" bandRow="1"/>
              <a:tblGrid>
                <a:gridCol w="505151">
                  <a:extLst>
                    <a:ext uri="{9D8B030D-6E8A-4147-A177-3AD203B41FA5}">
                      <a16:colId xmlns:a16="http://schemas.microsoft.com/office/drawing/2014/main" val="2341748509"/>
                    </a:ext>
                  </a:extLst>
                </a:gridCol>
                <a:gridCol w="4464562">
                  <a:extLst>
                    <a:ext uri="{9D8B030D-6E8A-4147-A177-3AD203B41FA5}">
                      <a16:colId xmlns:a16="http://schemas.microsoft.com/office/drawing/2014/main" val="988185721"/>
                    </a:ext>
                  </a:extLst>
                </a:gridCol>
                <a:gridCol w="369426">
                  <a:extLst>
                    <a:ext uri="{9D8B030D-6E8A-4147-A177-3AD203B41FA5}">
                      <a16:colId xmlns:a16="http://schemas.microsoft.com/office/drawing/2014/main" val="3707219714"/>
                    </a:ext>
                  </a:extLst>
                </a:gridCol>
                <a:gridCol w="3966602">
                  <a:extLst>
                    <a:ext uri="{9D8B030D-6E8A-4147-A177-3AD203B41FA5}">
                      <a16:colId xmlns:a16="http://schemas.microsoft.com/office/drawing/2014/main" val="3478769757"/>
                    </a:ext>
                  </a:extLst>
                </a:gridCol>
              </a:tblGrid>
              <a:tr h="326529">
                <a:tc gridSpan="4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lang="en-GB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words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29139"/>
                  </a:ext>
                </a:extLst>
              </a:tr>
              <a:tr h="204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Quality of Language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65281"/>
                  </a:ext>
                </a:extLst>
              </a:tr>
              <a:tr h="1277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9-10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very good response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Communication is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lot of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is conveyed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Opinions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expressed.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Complex structures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sentences are attempted. There are references t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three time frames, which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 largely successful.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Errors are mainly minor.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more serious errors may occur, particularly in complex structures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sentences, but the intended meaning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nearly always clear. The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style and register are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2261752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7-8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good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perhaps with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occasional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Quite a lot of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variety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appropriate vocabulary is used.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attempt at complex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structures and sentences. There are references to at least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 different time frames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although these may not always be successful.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major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more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but overall the response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more accurate than inaccurate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intended meaning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usually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clear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The style and register may not always be appropriate.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65367"/>
                  </a:ext>
                </a:extLst>
              </a:tr>
              <a:tr h="958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5-6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reasonable response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covering almost all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generally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likely to be lapses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156706"/>
                  </a:ext>
                </a:extLst>
              </a:tr>
              <a:tr h="638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3-4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basic response covering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sometimes clear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but there are instances where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messages break down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Little information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An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opinion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 expressed. 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range of vocabulary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narrow, repetitive and/or inappropriate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the needs of the task. Sentences are mainly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short and simple 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 may not be properly constructed. There may be </a:t>
                      </a:r>
                      <a:r>
                        <a:rPr lang="en-GB" sz="12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major and minor errors</a:t>
                      </a:r>
                      <a:r>
                        <a:rPr lang="en-GB" sz="12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Little or no awareness of style and register.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94159"/>
                  </a:ext>
                </a:extLst>
              </a:tr>
              <a:tr h="79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1-2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limited response covering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aspects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 the task. Communication is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often not clear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there may be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frequent instances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where messages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break down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GB" sz="1200" b="1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little information </a:t>
                      </a:r>
                      <a:r>
                        <a:rPr lang="en-GB" sz="12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 conveyed. There may be no opinions expressed. 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85506"/>
                  </a:ext>
                </a:extLst>
              </a:tr>
              <a:tr h="319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content does not meet the standard required for Level 1 at this tier.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language produced does not meet the standard required for Level 1 at this tier.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06122"/>
                  </a:ext>
                </a:extLst>
              </a:tr>
              <a:tr h="3096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 /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Total: _____ / 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1276"/>
                  </a:ext>
                </a:extLst>
              </a:tr>
              <a:tr h="276600">
                <a:tc gridSpan="4">
                  <a:txBody>
                    <a:bodyPr/>
                    <a:lstStyle/>
                    <a:p>
                      <a:pPr marL="7874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SUM: ____ / 16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33" marR="54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584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5538991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de-DE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schreibst an eine deutsche Freundin über Sport.</a:t>
            </a:r>
          </a:p>
          <a:p>
            <a:pPr algn="just"/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Brief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du Sport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treibst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warum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Sport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etwas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Besuch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für Sport du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Zunkunft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algn="just"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2FAD10-1687-F558-3852-7A628973309F}"/>
              </a:ext>
            </a:extLst>
          </p:cNvPr>
          <p:cNvSpPr txBox="1"/>
          <p:nvPr/>
        </p:nvSpPr>
        <p:spPr>
          <a:xfrm>
            <a:off x="6008365" y="485775"/>
            <a:ext cx="594030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Haus, wo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auf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90 W</a:t>
            </a:r>
            <a:r>
              <a:rPr lang="az-Cyrl-AZ" sz="1400" dirty="0">
                <a:ea typeface="+mj-ea"/>
                <a:cs typeface="+mj-cs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ea typeface="+mj-ea"/>
                <a:cs typeface="+mj-cs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:</a:t>
            </a:r>
          </a:p>
          <a:p>
            <a:pPr algn="just">
              <a:spcBef>
                <a:spcPct val="0"/>
              </a:spcBef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in was 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wohnst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an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zu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hast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ideales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 in der Zukunft sein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wird</a:t>
            </a: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155695" y="4434781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fast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jeden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Tag Sport,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entweder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Manchmal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spiele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das Wetter gut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Fußball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Lieblingssport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Sport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gut,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fit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gesund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hält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will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auch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nicht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Internet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surfen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bin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letzte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Woche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Sportzentrum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gegangen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Vater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Federball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gespielt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Das war toll, da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gewonnen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10E2C-E3EF-2FB7-63D7-68ADA1129E02}"/>
              </a:ext>
            </a:extLst>
          </p:cNvPr>
          <p:cNvSpPr txBox="1"/>
          <p:nvPr/>
        </p:nvSpPr>
        <p:spPr>
          <a:xfrm>
            <a:off x="6095998" y="4434780"/>
            <a:ext cx="5940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wohne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Reihenhaus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Stadt. Unser Haus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hundert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Jahre alt und hat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drei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Stockwerke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Garten.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Haus,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die Zimmer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groß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bequem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sind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obwohl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Winter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kalt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Mein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Schlafzimmer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da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Dachboden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viel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Platz,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Freunde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übernachten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oft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bei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mir.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Abend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Abendessen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Bruder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Film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gesehen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6685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3FE0B5-3087-4C2C-A905-23FBE2483B2A}"/>
              </a:ext>
            </a:extLst>
          </p:cNvPr>
          <p:cNvSpPr txBox="1"/>
          <p:nvPr/>
        </p:nvSpPr>
        <p:spPr>
          <a:xfrm>
            <a:off x="0" y="0"/>
            <a:ext cx="640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90 Word Jumble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FFA789-E746-1663-09AA-B7AC9214ED4F}"/>
              </a:ext>
            </a:extLst>
          </p:cNvPr>
          <p:cNvSpPr txBox="1"/>
          <p:nvPr/>
        </p:nvSpPr>
        <p:spPr>
          <a:xfrm>
            <a:off x="243332" y="485775"/>
            <a:ext cx="7431632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leben in der Schule. 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Schreibe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Beitrag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auf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deinem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Blog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ungefähr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90 W</a:t>
            </a:r>
            <a:r>
              <a:rPr lang="az-Cyrl-AZ" sz="1400" dirty="0">
                <a:latin typeface="Calibri" panose="020F0502020204030204" pitchFamily="34" charset="0"/>
                <a:cs typeface="Calibri" panose="020F0502020204030204" pitchFamily="34" charset="0"/>
              </a:rPr>
              <a:t>ӧ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rtern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.</a:t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/>
            </a:r>
            <a:b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</a:b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Du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musst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diese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Punkte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einschlie</a:t>
            </a:r>
            <a:r>
              <a:rPr lang="el-GR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β</a:t>
            </a:r>
            <a:r>
              <a:rPr lang="en-GB" sz="1400" dirty="0" err="1">
                <a:latin typeface="Avenir Next LT Pro" panose="020B0504020202020204" pitchFamily="34" charset="0"/>
                <a:cs typeface="Calibri" panose="020F0502020204030204" pitchFamily="34" charset="0"/>
              </a:rPr>
              <a:t>en</a:t>
            </a:r>
            <a:r>
              <a:rPr lang="en-GB" sz="1400" dirty="0">
                <a:latin typeface="Avenir Next LT Pro" panose="020B0504020202020204" pitchFamily="34" charset="0"/>
                <a:cs typeface="Calibri" panose="020F0502020204030204" pitchFamily="34" charset="0"/>
              </a:rPr>
              <a:t>:</a:t>
            </a:r>
          </a:p>
          <a:p>
            <a:endParaRPr lang="de-DE" sz="1400" dirty="0">
              <a:latin typeface="Avenir Next LT Pro" panose="020B050402020202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Lieblingslehrer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deine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Lieblingslehrerin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über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, das für dich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wichtig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ist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was du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Mittagspause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gemacht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hast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ob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du in der Zukunft in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einer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Schule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arbeiten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Calibri" panose="020F0502020204030204" pitchFamily="34" charset="0"/>
              </a:rPr>
              <a:t>möchtest</a:t>
            </a:r>
            <a:endParaRPr lang="en-GB" sz="1400" dirty="0">
              <a:latin typeface="Avenir Next LT Pro" panose="020B050402020202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4405B-E850-4444-B707-CE4364EB3966}"/>
              </a:ext>
            </a:extLst>
          </p:cNvPr>
          <p:cNvSpPr txBox="1"/>
          <p:nvPr/>
        </p:nvSpPr>
        <p:spPr>
          <a:xfrm>
            <a:off x="155695" y="3357563"/>
            <a:ext cx="118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 the sentences below and work out which task they match. </a:t>
            </a:r>
          </a:p>
          <a:p>
            <a:r>
              <a:rPr lang="en-GB" sz="1600" dirty="0">
                <a:solidFill>
                  <a:srgbClr val="00B050"/>
                </a:solidFill>
                <a:latin typeface="Comic Sans MS" panose="030F0702030302020204" pitchFamily="66" charset="0"/>
              </a:rPr>
              <a:t>Write out the responses to each task in order of the bullet points.</a:t>
            </a:r>
          </a:p>
          <a:p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Challenge: Write a response for bullet point 4.</a:t>
            </a:r>
          </a:p>
          <a:p>
            <a:r>
              <a:rPr lang="en-GB" sz="1600" dirty="0">
                <a:solidFill>
                  <a:srgbClr val="7030A0"/>
                </a:solidFill>
                <a:latin typeface="Comic Sans MS" panose="030F0702030302020204" pitchFamily="66" charset="0"/>
              </a:rPr>
              <a:t>Extension: Use the mark scheme to assess the responses and give them a score out of 16.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E26A5-DA27-56B0-CE12-2DDD0C4A38E3}"/>
              </a:ext>
            </a:extLst>
          </p:cNvPr>
          <p:cNvSpPr txBox="1"/>
          <p:nvPr/>
        </p:nvSpPr>
        <p:spPr>
          <a:xfrm>
            <a:off x="0" y="4632927"/>
            <a:ext cx="123369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Meine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Lieblingslehrerin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heißt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Frau Thomas. Sie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unterrichtet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Mathe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sie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Ich mag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ihre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sehr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Für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ist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wichtiges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Fach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es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nützlich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finde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weil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später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Englisch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studieren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möchte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Gestern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Mittagspause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mit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Freunden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in der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Kantine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gegessen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und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geplaudert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,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dann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habe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ich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im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Klassenzimmer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ein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 Buch </a:t>
            </a:r>
            <a:r>
              <a:rPr lang="en-GB" sz="1400" dirty="0" err="1">
                <a:latin typeface="Avenir Next LT Pro" panose="020B0504020202020204" pitchFamily="34" charset="0"/>
                <a:ea typeface="+mj-ea"/>
                <a:cs typeface="+mj-cs"/>
              </a:rPr>
              <a:t>gelesen</a:t>
            </a:r>
            <a:r>
              <a:rPr lang="en-GB" sz="1400" dirty="0">
                <a:latin typeface="Avenir Next LT Pro" panose="020B0504020202020204" pitchFamily="34" charset="0"/>
                <a:ea typeface="+mj-ea"/>
                <a:cs typeface="+mj-cs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Avenir Next LT Pro" panose="020B05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140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10809</TotalTime>
  <Words>10617</Words>
  <Application>Microsoft Office PowerPoint</Application>
  <PresentationFormat>Widescreen</PresentationFormat>
  <Paragraphs>808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ArialMT</vt:lpstr>
      <vt:lpstr>Avenir Next LT Pro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barnes</dc:creator>
  <cp:lastModifiedBy>Mrs S Vaughan</cp:lastModifiedBy>
  <cp:revision>13</cp:revision>
  <dcterms:created xsi:type="dcterms:W3CDTF">2020-11-09T09:51:17Z</dcterms:created>
  <dcterms:modified xsi:type="dcterms:W3CDTF">2023-03-06T15:55:19Z</dcterms:modified>
</cp:coreProperties>
</file>