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67" autoAdjust="0"/>
    <p:restoredTop sz="94660"/>
  </p:normalViewPr>
  <p:slideViewPr>
    <p:cSldViewPr snapToGrid="0">
      <p:cViewPr varScale="1">
        <p:scale>
          <a:sx n="80" d="100"/>
          <a:sy n="80" d="100"/>
        </p:scale>
        <p:origin x="2892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graphicdesign.stackexchange.com/questions/21617/change-color-of-a-monotone-icon-to-another-col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" y="-138011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51637" y="7948673"/>
            <a:ext cx="1277111" cy="529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b="1" dirty="0" smtClean="0">
                <a:solidFill>
                  <a:schemeClr val="tx1"/>
                </a:solidFill>
              </a:rPr>
              <a:t>Autumn term –1</a:t>
            </a:r>
            <a:r>
              <a:rPr lang="en-US" sz="700" b="1" baseline="30000" dirty="0" smtClean="0">
                <a:solidFill>
                  <a:schemeClr val="tx1"/>
                </a:solidFill>
              </a:rPr>
              <a:t>st</a:t>
            </a:r>
            <a:r>
              <a:rPr lang="en-US" sz="700" b="1" dirty="0" smtClean="0">
                <a:solidFill>
                  <a:schemeClr val="tx1"/>
                </a:solidFill>
              </a:rPr>
              <a:t> half.</a:t>
            </a:r>
          </a:p>
          <a:p>
            <a:pPr algn="ctr"/>
            <a:r>
              <a:rPr lang="en-US" sz="700" b="1" dirty="0" smtClean="0">
                <a:solidFill>
                  <a:schemeClr val="tx1"/>
                </a:solidFill>
              </a:rPr>
              <a:t>Bridging unit</a:t>
            </a:r>
          </a:p>
          <a:p>
            <a:pPr algn="ctr"/>
            <a:r>
              <a:rPr lang="en-US" sz="700" b="1" dirty="0" smtClean="0">
                <a:solidFill>
                  <a:schemeClr val="tx1"/>
                </a:solidFill>
              </a:rPr>
              <a:t>Music theory</a:t>
            </a:r>
            <a:endParaRPr lang="en-US" sz="7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56172" y="1346743"/>
            <a:ext cx="85307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1711028" y="-9436"/>
            <a:ext cx="319016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Music </a:t>
            </a:r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A Level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302591" y="953644"/>
            <a:ext cx="3990722" cy="13542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chemeClr val="bg1"/>
                </a:solidFill>
              </a:rPr>
              <a:t>University or College study</a:t>
            </a:r>
          </a:p>
          <a:p>
            <a:r>
              <a:rPr lang="en-GB" sz="1600" b="1" dirty="0" smtClean="0">
                <a:solidFill>
                  <a:schemeClr val="bg1"/>
                </a:solidFill>
              </a:rPr>
              <a:t>Careers </a:t>
            </a:r>
            <a:r>
              <a:rPr lang="en-GB" sz="1600" dirty="0" smtClean="0">
                <a:solidFill>
                  <a:schemeClr val="bg1"/>
                </a:solidFill>
              </a:rPr>
              <a:t>:  </a:t>
            </a:r>
            <a:r>
              <a:rPr lang="en-GB" sz="1000" dirty="0" smtClean="0">
                <a:solidFill>
                  <a:schemeClr val="bg1"/>
                </a:solidFill>
              </a:rPr>
              <a:t>Solo, Group Musician, Composer, Music Producer, Music Therapist, Private - Secondary School Music teacher, Sound </a:t>
            </a:r>
            <a:r>
              <a:rPr lang="en-GB" sz="1000" dirty="0">
                <a:solidFill>
                  <a:schemeClr val="bg1"/>
                </a:solidFill>
              </a:rPr>
              <a:t>D</a:t>
            </a:r>
            <a:r>
              <a:rPr lang="en-GB" sz="1000" dirty="0" smtClean="0">
                <a:solidFill>
                  <a:schemeClr val="bg1"/>
                </a:solidFill>
              </a:rPr>
              <a:t>esigner, Sound </a:t>
            </a:r>
            <a:r>
              <a:rPr lang="en-GB" sz="1000" dirty="0">
                <a:solidFill>
                  <a:schemeClr val="bg1"/>
                </a:solidFill>
              </a:rPr>
              <a:t>E</a:t>
            </a:r>
            <a:r>
              <a:rPr lang="en-GB" sz="1000" dirty="0" smtClean="0">
                <a:solidFill>
                  <a:schemeClr val="bg1"/>
                </a:solidFill>
              </a:rPr>
              <a:t>ngineer, Sound </a:t>
            </a:r>
            <a:r>
              <a:rPr lang="en-GB" sz="1000" dirty="0">
                <a:solidFill>
                  <a:schemeClr val="bg1"/>
                </a:solidFill>
              </a:rPr>
              <a:t>T</a:t>
            </a:r>
            <a:r>
              <a:rPr lang="en-GB" sz="1000" dirty="0" smtClean="0">
                <a:solidFill>
                  <a:schemeClr val="bg1"/>
                </a:solidFill>
              </a:rPr>
              <a:t>echnician, Broadcaster, DJ, Film and Video designer &amp; Producer, </a:t>
            </a:r>
            <a:r>
              <a:rPr lang="en-GB" sz="1000" dirty="0">
                <a:solidFill>
                  <a:schemeClr val="bg1"/>
                </a:solidFill>
              </a:rPr>
              <a:t>S</a:t>
            </a:r>
            <a:r>
              <a:rPr lang="en-GB" sz="1000" dirty="0" smtClean="0">
                <a:solidFill>
                  <a:schemeClr val="bg1"/>
                </a:solidFill>
              </a:rPr>
              <a:t>pecial </a:t>
            </a:r>
            <a:r>
              <a:rPr lang="en-GB" sz="1000" dirty="0">
                <a:solidFill>
                  <a:schemeClr val="bg1"/>
                </a:solidFill>
              </a:rPr>
              <a:t>E</a:t>
            </a:r>
            <a:r>
              <a:rPr lang="en-GB" sz="1000" dirty="0" smtClean="0">
                <a:solidFill>
                  <a:schemeClr val="bg1"/>
                </a:solidFill>
              </a:rPr>
              <a:t>ffects </a:t>
            </a:r>
            <a:r>
              <a:rPr lang="en-GB" sz="1000" dirty="0">
                <a:solidFill>
                  <a:schemeClr val="bg1"/>
                </a:solidFill>
              </a:rPr>
              <a:t>T</a:t>
            </a:r>
            <a:r>
              <a:rPr lang="en-GB" sz="1000" dirty="0" smtClean="0">
                <a:solidFill>
                  <a:schemeClr val="bg1"/>
                </a:solidFill>
              </a:rPr>
              <a:t>echnician, Arts Administrator, Broadcast Engineer, Radio Producer -Presenter, Talent Agent, Events Management, Choreographer  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09735" y="5742424"/>
            <a:ext cx="2001057" cy="4611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Spring Term – </a:t>
            </a:r>
            <a:r>
              <a:rPr lang="en-US" sz="1000" dirty="0" smtClean="0">
                <a:solidFill>
                  <a:schemeClr val="tx1"/>
                </a:solidFill>
              </a:rPr>
              <a:t>2nd half</a:t>
            </a:r>
            <a:r>
              <a:rPr lang="en-US" sz="1000" b="1" dirty="0" smtClean="0">
                <a:solidFill>
                  <a:schemeClr val="tx1"/>
                </a:solidFill>
              </a:rPr>
              <a:t>.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332214" y="6558021"/>
            <a:ext cx="1772180" cy="2033438"/>
          </a:xfrm>
          <a:prstGeom prst="blockArc">
            <a:avLst>
              <a:gd name="adj1" fmla="val 10795591"/>
              <a:gd name="adj2" fmla="val 156513"/>
              <a:gd name="adj3" fmla="val 2821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b="1" dirty="0" smtClean="0">
                <a:solidFill>
                  <a:schemeClr val="tx1"/>
                </a:solidFill>
              </a:rPr>
              <a:t>Autumn </a:t>
            </a:r>
            <a:r>
              <a:rPr lang="en-US" sz="700" b="1" dirty="0">
                <a:solidFill>
                  <a:schemeClr val="tx1"/>
                </a:solidFill>
              </a:rPr>
              <a:t>term – 2</a:t>
            </a:r>
            <a:r>
              <a:rPr lang="en-US" sz="700" b="1" baseline="30000" dirty="0">
                <a:solidFill>
                  <a:schemeClr val="tx1"/>
                </a:solidFill>
              </a:rPr>
              <a:t>nd</a:t>
            </a:r>
            <a:r>
              <a:rPr lang="en-US" sz="700" b="1" dirty="0">
                <a:solidFill>
                  <a:schemeClr val="tx1"/>
                </a:solidFill>
              </a:rPr>
              <a:t> half.</a:t>
            </a:r>
          </a:p>
          <a:p>
            <a:pPr algn="ctr"/>
            <a:r>
              <a:rPr lang="en-US" sz="700" b="1" dirty="0" smtClean="0">
                <a:solidFill>
                  <a:schemeClr val="tx1"/>
                </a:solidFill>
              </a:rPr>
              <a:t>Listening and Appraising – set works</a:t>
            </a:r>
            <a:endParaRPr lang="en-US" sz="700" b="1" dirty="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719763" y="5405079"/>
            <a:ext cx="1435962" cy="2148416"/>
          </a:xfrm>
          <a:prstGeom prst="blockArc">
            <a:avLst>
              <a:gd name="adj1" fmla="val 10625975"/>
              <a:gd name="adj2" fmla="val 21558510"/>
              <a:gd name="adj3" fmla="val 35512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b="1" dirty="0" smtClean="0">
                <a:solidFill>
                  <a:schemeClr val="tx1"/>
                </a:solidFill>
              </a:rPr>
              <a:t>Spring term 2</a:t>
            </a:r>
            <a:r>
              <a:rPr lang="en-US" sz="700" b="1" baseline="30000" dirty="0" smtClean="0">
                <a:solidFill>
                  <a:schemeClr val="tx1"/>
                </a:solidFill>
              </a:rPr>
              <a:t>nd</a:t>
            </a:r>
            <a:r>
              <a:rPr lang="en-US" sz="700" b="1" dirty="0" smtClean="0">
                <a:solidFill>
                  <a:schemeClr val="tx1"/>
                </a:solidFill>
              </a:rPr>
              <a:t> half</a:t>
            </a:r>
          </a:p>
          <a:p>
            <a:pPr algn="ctr"/>
            <a:r>
              <a:rPr lang="en-US" sz="700" b="1" dirty="0" smtClean="0">
                <a:solidFill>
                  <a:schemeClr val="tx1"/>
                </a:solidFill>
              </a:rPr>
              <a:t>Solo performance –practice recital</a:t>
            </a:r>
            <a:endParaRPr lang="en-US" sz="700" b="1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73990" y="5730822"/>
            <a:ext cx="1928890" cy="478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Spring Term </a:t>
            </a:r>
            <a:r>
              <a:rPr lang="en-US" sz="900" b="1" dirty="0" smtClean="0">
                <a:solidFill>
                  <a:schemeClr val="tx1"/>
                </a:solidFill>
              </a:rPr>
              <a:t>– </a:t>
            </a:r>
            <a:r>
              <a:rPr lang="en-US" sz="900" dirty="0" smtClean="0">
                <a:solidFill>
                  <a:schemeClr val="tx1"/>
                </a:solidFill>
              </a:rPr>
              <a:t>2nd half</a:t>
            </a:r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08910" y="4334799"/>
            <a:ext cx="1610694" cy="2114584"/>
          </a:xfrm>
          <a:prstGeom prst="blockArc">
            <a:avLst>
              <a:gd name="adj1" fmla="val 10794187"/>
              <a:gd name="adj2" fmla="val 21577014"/>
              <a:gd name="adj3" fmla="val 28193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Summer Term –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  <a:r>
              <a:rPr lang="en-US" sz="1000" dirty="0" smtClean="0">
                <a:solidFill>
                  <a:schemeClr val="tx1"/>
                </a:solidFill>
              </a:rPr>
              <a:t>1st half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73990" y="4583953"/>
            <a:ext cx="1321800" cy="4606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  Summer Term -  </a:t>
            </a:r>
            <a:r>
              <a:rPr lang="en-US" sz="1000" dirty="0" smtClean="0">
                <a:solidFill>
                  <a:schemeClr val="tx1"/>
                </a:solidFill>
              </a:rPr>
              <a:t>1st half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90885" y="4600183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Summer Term – </a:t>
            </a:r>
            <a:r>
              <a:rPr lang="en-US" sz="1000" dirty="0" smtClean="0">
                <a:solidFill>
                  <a:schemeClr val="tx1"/>
                </a:solidFill>
              </a:rPr>
              <a:t>2nd half</a:t>
            </a:r>
            <a:r>
              <a:rPr lang="en-US" sz="1000" b="1" dirty="0" smtClean="0">
                <a:solidFill>
                  <a:schemeClr val="tx1"/>
                </a:solidFill>
              </a:rPr>
              <a:t> 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44847" y="4610397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Summer half -</a:t>
            </a:r>
            <a:r>
              <a:rPr lang="en-US" sz="1000" dirty="0" smtClean="0">
                <a:solidFill>
                  <a:schemeClr val="tx1"/>
                </a:solidFill>
              </a:rPr>
              <a:t>2</a:t>
            </a:r>
            <a:r>
              <a:rPr lang="en-US" sz="1000" baseline="30000" dirty="0" smtClean="0">
                <a:solidFill>
                  <a:schemeClr val="tx1"/>
                </a:solidFill>
              </a:rPr>
              <a:t>nd</a:t>
            </a:r>
            <a:r>
              <a:rPr lang="en-US" sz="1000" dirty="0" smtClean="0">
                <a:solidFill>
                  <a:schemeClr val="tx1"/>
                </a:solidFill>
              </a:rPr>
              <a:t> half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85964" y="3196688"/>
            <a:ext cx="1503560" cy="2148416"/>
          </a:xfrm>
          <a:prstGeom prst="blockArc">
            <a:avLst>
              <a:gd name="adj1" fmla="val 10637080"/>
              <a:gd name="adj2" fmla="val 32640"/>
              <a:gd name="adj3" fmla="val 2983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757716" y="3684777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13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125092" y="3512722"/>
            <a:ext cx="1185700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r>
              <a:rPr lang="en-US" sz="1000" b="1" dirty="0" smtClean="0">
                <a:solidFill>
                  <a:schemeClr val="tx1"/>
                </a:solidFill>
              </a:rPr>
              <a:t>Autumn Term -</a:t>
            </a:r>
            <a:r>
              <a:rPr lang="en-US" sz="1000" dirty="0" smtClean="0">
                <a:solidFill>
                  <a:schemeClr val="tx1"/>
                </a:solidFill>
              </a:rPr>
              <a:t>1</a:t>
            </a:r>
            <a:r>
              <a:rPr lang="en-US" sz="1000" baseline="30000" dirty="0" smtClean="0">
                <a:solidFill>
                  <a:schemeClr val="tx1"/>
                </a:solidFill>
              </a:rPr>
              <a:t>st</a:t>
            </a:r>
            <a:r>
              <a:rPr lang="en-US" sz="1000" dirty="0" smtClean="0">
                <a:solidFill>
                  <a:schemeClr val="tx1"/>
                </a:solidFill>
              </a:rPr>
              <a:t> half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44355" y="3512721"/>
            <a:ext cx="1384375" cy="42942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Autumn Term – </a:t>
            </a:r>
            <a:r>
              <a:rPr lang="en-US" sz="1000" dirty="0" smtClean="0">
                <a:solidFill>
                  <a:schemeClr val="tx1"/>
                </a:solidFill>
              </a:rPr>
              <a:t>2</a:t>
            </a:r>
            <a:r>
              <a:rPr lang="en-US" sz="1000" baseline="30000" dirty="0" smtClean="0">
                <a:solidFill>
                  <a:schemeClr val="tx1"/>
                </a:solidFill>
              </a:rPr>
              <a:t>nd</a:t>
            </a:r>
            <a:r>
              <a:rPr lang="en-US" sz="1000" dirty="0" smtClean="0">
                <a:solidFill>
                  <a:schemeClr val="tx1"/>
                </a:solidFill>
              </a:rPr>
              <a:t> half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39253" y="3510305"/>
            <a:ext cx="1324163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Spring Term – 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1st half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30740" y="2152598"/>
            <a:ext cx="1502007" cy="2049559"/>
          </a:xfrm>
          <a:prstGeom prst="blockArc">
            <a:avLst>
              <a:gd name="adj1" fmla="val 10794187"/>
              <a:gd name="adj2" fmla="val 78329"/>
              <a:gd name="adj3" fmla="val 27749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Spring Term –</a:t>
            </a:r>
            <a:r>
              <a:rPr lang="en-US" sz="1000" dirty="0" smtClean="0">
                <a:solidFill>
                  <a:schemeClr val="tx1"/>
                </a:solidFill>
              </a:rPr>
              <a:t> 2</a:t>
            </a:r>
            <a:r>
              <a:rPr lang="en-US" sz="1000" baseline="30000" dirty="0" smtClean="0">
                <a:solidFill>
                  <a:schemeClr val="tx1"/>
                </a:solidFill>
              </a:rPr>
              <a:t>nd</a:t>
            </a:r>
            <a:r>
              <a:rPr lang="en-US" sz="1000" dirty="0" smtClean="0">
                <a:solidFill>
                  <a:schemeClr val="tx1"/>
                </a:solidFill>
              </a:rPr>
              <a:t> half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73991" y="2414649"/>
            <a:ext cx="1959094" cy="4126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Summer Term – 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1</a:t>
            </a:r>
            <a:r>
              <a:rPr lang="en-US" sz="1000" baseline="30000" dirty="0" smtClean="0">
                <a:solidFill>
                  <a:schemeClr val="tx1"/>
                </a:solidFill>
              </a:rPr>
              <a:t>st</a:t>
            </a:r>
            <a:r>
              <a:rPr lang="en-US" sz="1000" dirty="0" smtClean="0">
                <a:solidFill>
                  <a:schemeClr val="tx1"/>
                </a:solidFill>
              </a:rPr>
              <a:t> half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06338" y="2430740"/>
            <a:ext cx="1948484" cy="40839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Summer Term – 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2</a:t>
            </a:r>
            <a:r>
              <a:rPr lang="en-US" sz="1000" baseline="30000" dirty="0" smtClean="0">
                <a:solidFill>
                  <a:schemeClr val="tx1"/>
                </a:solidFill>
              </a:rPr>
              <a:t>nd</a:t>
            </a:r>
            <a:r>
              <a:rPr lang="en-US" sz="1000" dirty="0" smtClean="0">
                <a:solidFill>
                  <a:schemeClr val="tx1"/>
                </a:solidFill>
              </a:rPr>
              <a:t> half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182127">
            <a:off x="4577998" y="1244360"/>
            <a:ext cx="1461755" cy="1694885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28749" y="134097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4095921" y="1108464"/>
            <a:ext cx="952780" cy="860933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51294" y="7965964"/>
            <a:ext cx="1374253" cy="5001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b="1" dirty="0">
                <a:solidFill>
                  <a:schemeClr val="tx1"/>
                </a:solidFill>
              </a:rPr>
              <a:t>Autumn term – 2</a:t>
            </a:r>
            <a:r>
              <a:rPr lang="en-US" sz="700" b="1" baseline="30000" dirty="0">
                <a:solidFill>
                  <a:schemeClr val="tx1"/>
                </a:solidFill>
              </a:rPr>
              <a:t>nd</a:t>
            </a:r>
            <a:r>
              <a:rPr lang="en-US" sz="700" b="1" dirty="0">
                <a:solidFill>
                  <a:schemeClr val="tx1"/>
                </a:solidFill>
              </a:rPr>
              <a:t> half.</a:t>
            </a:r>
          </a:p>
          <a:p>
            <a:pPr algn="ctr"/>
            <a:r>
              <a:rPr lang="en-US" sz="700" b="1" dirty="0" smtClean="0">
                <a:solidFill>
                  <a:schemeClr val="tx1"/>
                </a:solidFill>
              </a:rPr>
              <a:t>Developing solo performance  </a:t>
            </a:r>
            <a:endParaRPr lang="en-US" sz="700" b="1" dirty="0">
              <a:solidFill>
                <a:schemeClr val="tx1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64520" y="7953758"/>
            <a:ext cx="1369240" cy="5246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b="1" dirty="0" smtClean="0">
                <a:solidFill>
                  <a:schemeClr val="tx1"/>
                </a:solidFill>
              </a:rPr>
              <a:t>Autumn term – 1st half.</a:t>
            </a:r>
          </a:p>
          <a:p>
            <a:pPr algn="ctr"/>
            <a:r>
              <a:rPr lang="en-US" sz="700" b="1" dirty="0" smtClean="0">
                <a:solidFill>
                  <a:schemeClr val="tx1"/>
                </a:solidFill>
              </a:rPr>
              <a:t>Bridging unit –Basic composition skills - Sibelius  </a:t>
            </a:r>
            <a:endParaRPr lang="en-US" sz="700" b="1" dirty="0">
              <a:solidFill>
                <a:schemeClr val="tx1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37892" y="6674053"/>
            <a:ext cx="2045260" cy="526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b="1" dirty="0" smtClean="0">
                <a:solidFill>
                  <a:schemeClr val="tx1"/>
                </a:solidFill>
              </a:rPr>
              <a:t>Spring  term  </a:t>
            </a:r>
            <a:r>
              <a:rPr lang="en-US" sz="700" b="1" dirty="0">
                <a:solidFill>
                  <a:schemeClr val="tx1"/>
                </a:solidFill>
              </a:rPr>
              <a:t>– </a:t>
            </a:r>
            <a:r>
              <a:rPr lang="en-US" sz="700" b="1" dirty="0" smtClean="0">
                <a:solidFill>
                  <a:schemeClr val="tx1"/>
                </a:solidFill>
              </a:rPr>
              <a:t>1st </a:t>
            </a:r>
            <a:r>
              <a:rPr lang="en-US" sz="700" b="1" dirty="0">
                <a:solidFill>
                  <a:schemeClr val="tx1"/>
                </a:solidFill>
              </a:rPr>
              <a:t>half.</a:t>
            </a:r>
          </a:p>
          <a:p>
            <a:pPr algn="ctr"/>
            <a:r>
              <a:rPr lang="en-US" sz="700" b="1" dirty="0" smtClean="0">
                <a:solidFill>
                  <a:schemeClr val="tx1"/>
                </a:solidFill>
              </a:rPr>
              <a:t>Develop free composition skills</a:t>
            </a:r>
            <a:endParaRPr lang="en-US" sz="700" b="1" dirty="0">
              <a:solidFill>
                <a:schemeClr val="tx1"/>
              </a:solidFill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192512" y="8271241"/>
            <a:ext cx="101993" cy="33291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911361" y="7641524"/>
            <a:ext cx="112702" cy="37781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138168" y="8417737"/>
            <a:ext cx="143540" cy="20758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165170" y="3762438"/>
            <a:ext cx="336813" cy="23841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270789" y="4834010"/>
            <a:ext cx="92747" cy="31882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709893" y="3968006"/>
            <a:ext cx="53620" cy="26537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963964" y="3826893"/>
            <a:ext cx="98664" cy="23312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902323" y="2704087"/>
            <a:ext cx="24965" cy="27341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786656" y="2647235"/>
            <a:ext cx="140546" cy="3501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350655" y="6065264"/>
            <a:ext cx="226686" cy="21669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360522" y="6129304"/>
            <a:ext cx="175568" cy="17752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170098" y="6112110"/>
            <a:ext cx="150448" cy="15921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656954" y="4915991"/>
            <a:ext cx="132541" cy="15850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861138" y="4541861"/>
            <a:ext cx="103216" cy="37656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155673" y="4925521"/>
            <a:ext cx="88201" cy="40592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989112" y="4959314"/>
            <a:ext cx="231453" cy="31587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584815" y="7117508"/>
            <a:ext cx="269568" cy="22162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705001" y="4954699"/>
            <a:ext cx="41550" cy="30266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11787" y="388822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254945" y="3793201"/>
            <a:ext cx="66662" cy="32958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63867" y="3803007"/>
            <a:ext cx="137892" cy="25051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526473" y="3803007"/>
            <a:ext cx="66577" cy="21505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956042" y="4911179"/>
            <a:ext cx="88124" cy="20239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313706" y="3893461"/>
            <a:ext cx="137836" cy="18420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887937" y="3407747"/>
            <a:ext cx="188609" cy="15204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878840" y="2774181"/>
            <a:ext cx="116555" cy="13563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832561" y="2708145"/>
            <a:ext cx="6602" cy="22594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0800000" flipV="1">
            <a:off x="1549348" y="2829225"/>
            <a:ext cx="695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Exam practice and prep.</a:t>
            </a:r>
            <a:endParaRPr lang="en-US" sz="600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0800000" flipV="1">
            <a:off x="3522426" y="2856744"/>
            <a:ext cx="19876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End of year Listening and Appraising exam</a:t>
            </a:r>
            <a:endParaRPr lang="en-US" sz="6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46503" y="209442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30415" y="205492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23194" y="20943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70574" y="212299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65448" y="3151071"/>
            <a:ext cx="12213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AOS Exam practice &amp; exam 2</a:t>
            </a:r>
            <a:endParaRPr lang="en-US" sz="600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02987" y="2813409"/>
            <a:ext cx="866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Develop Music theory skills and full theory exam</a:t>
            </a:r>
            <a:endParaRPr lang="en-US" sz="600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86006" y="291630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0800000" flipH="1" flipV="1">
            <a:off x="4462564" y="4153157"/>
            <a:ext cx="699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First draft group performance</a:t>
            </a:r>
            <a:endParaRPr lang="en-US" sz="6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0800000" flipV="1">
            <a:off x="4801516" y="3933214"/>
            <a:ext cx="721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First draft –composition 1</a:t>
            </a:r>
            <a:endParaRPr lang="en-US" sz="600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32595" y="4007062"/>
            <a:ext cx="604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First draft solo performance</a:t>
            </a:r>
            <a:endParaRPr lang="en-US" sz="600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84194" y="2787303"/>
            <a:ext cx="738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Submission solo performance </a:t>
            </a:r>
            <a:endParaRPr lang="en-US" sz="600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45715" y="3908166"/>
            <a:ext cx="803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AOS Consolidation and exam prep.</a:t>
            </a:r>
            <a:endParaRPr lang="en-US" sz="600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04182" y="3947565"/>
            <a:ext cx="708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Wider listening AOS 1 &amp; 2 -Consolidation</a:t>
            </a:r>
            <a:endParaRPr lang="en-US" sz="600" dirty="0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41629" y="3902712"/>
            <a:ext cx="720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Submission comp.1 &amp; group performance</a:t>
            </a:r>
            <a:endParaRPr lang="en-US" sz="60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62065" y="3942143"/>
            <a:ext cx="904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Wider listening AOS 3 &amp;4 and Listening and Appraising exam</a:t>
            </a:r>
            <a:endParaRPr lang="en-US" sz="600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84465" y="3978936"/>
            <a:ext cx="772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First draft composition 2 – Exam brief</a:t>
            </a:r>
            <a:endParaRPr lang="en-US" sz="6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0800000" flipV="1">
            <a:off x="1409156" y="4964052"/>
            <a:ext cx="7837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Develop 4 part Bach harmony technique</a:t>
            </a:r>
            <a:endParaRPr lang="en-US" sz="6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35888" y="5212499"/>
            <a:ext cx="632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Submission of free comp..</a:t>
            </a:r>
            <a:endParaRPr lang="en-US" sz="6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65989" y="5222020"/>
            <a:ext cx="666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/>
              <a:t>Study </a:t>
            </a:r>
            <a:r>
              <a:rPr lang="en-US" sz="600" dirty="0" smtClean="0"/>
              <a:t>set </a:t>
            </a:r>
            <a:r>
              <a:rPr lang="en-US" sz="600" dirty="0"/>
              <a:t>works </a:t>
            </a:r>
            <a:r>
              <a:rPr lang="en-US" sz="600" dirty="0" smtClean="0"/>
              <a:t>5-6</a:t>
            </a:r>
            <a:endParaRPr lang="en-US" sz="600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0800000" flipV="1">
            <a:off x="4001440" y="5035258"/>
            <a:ext cx="823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End of year appraising exam</a:t>
            </a:r>
            <a:endParaRPr lang="en-US" sz="600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87178" y="4983889"/>
            <a:ext cx="985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Study Fusion music, AOS 4 and free composition submission</a:t>
            </a:r>
            <a:endParaRPr lang="en-US" sz="6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05540" y="5147002"/>
            <a:ext cx="940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Continue with Area of study  - set works</a:t>
            </a:r>
            <a:endParaRPr lang="en-US" sz="6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flipH="1">
            <a:off x="4226719" y="5466500"/>
            <a:ext cx="460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32787" y="5293304"/>
            <a:ext cx="764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Develop skills in Music theory – exam</a:t>
            </a:r>
            <a:endParaRPr lang="en-US" sz="6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1583" y="4178377"/>
            <a:ext cx="991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/>
              <a:t>D</a:t>
            </a:r>
            <a:r>
              <a:rPr lang="en-US" sz="600" dirty="0" smtClean="0"/>
              <a:t>evelop Music theory skills – exam grade 5</a:t>
            </a:r>
            <a:endParaRPr lang="en-US" sz="6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12747" y="6163042"/>
            <a:ext cx="1098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Continue to develop music theory skills grade 5/6 level. </a:t>
            </a:r>
            <a:endParaRPr lang="en-US" sz="6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240211" y="5382287"/>
            <a:ext cx="1075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Develop skills in four part harmony composition.</a:t>
            </a:r>
            <a:endParaRPr lang="en-US" sz="600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35789" y="6185197"/>
            <a:ext cx="954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Study Area of study –set works 4-5</a:t>
            </a:r>
            <a:endParaRPr lang="en-US" sz="6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47019" y="6262116"/>
            <a:ext cx="876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Perform 4 min. solo recital. </a:t>
            </a:r>
            <a:endParaRPr lang="en-US" sz="600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320546" y="8327158"/>
            <a:ext cx="11145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600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02323" y="729830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50437" y="8391600"/>
            <a:ext cx="9602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A thorough grounding of music theory up to a starting level of grade 3/4</a:t>
            </a:r>
            <a:endParaRPr lang="en-US" sz="600" dirty="0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64354" y="7270571"/>
            <a:ext cx="882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Develop listening skills and its historical context through the study and analysis of set music works</a:t>
            </a:r>
            <a:endParaRPr lang="en-US" sz="600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57079" y="8485550"/>
            <a:ext cx="10980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A look at the basics of composition using Sibelius – Melody, harmony and rhythm.</a:t>
            </a:r>
            <a:endParaRPr lang="en-US" sz="6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91160" y="8455071"/>
            <a:ext cx="13445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Develop skills on individual instrument or voice – regular performance tasks and opportunity’s.</a:t>
            </a:r>
            <a:endParaRPr lang="en-US" sz="6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8395" y="746562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74520" y="750409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55137" y="747369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04126" y="5725183"/>
            <a:ext cx="1355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57796" y="718427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90885" y="5730542"/>
            <a:ext cx="325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pic>
        <p:nvPicPr>
          <p:cNvPr id="223" name="Picture 14" descr="See the source image">
            <a:extLst>
              <a:ext uri="{FF2B5EF4-FFF2-40B4-BE49-F238E27FC236}">
                <a16:creationId xmlns:a16="http://schemas.microsoft.com/office/drawing/2014/main" id="{0B6188B6-3735-4ED5-BB37-406A6837B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642" y="16318923"/>
            <a:ext cx="947411" cy="77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1" name="TextBox 16">
            <a:extLst>
              <a:ext uri="{FF2B5EF4-FFF2-40B4-BE49-F238E27FC236}">
                <a16:creationId xmlns:a16="http://schemas.microsoft.com/office/drawing/2014/main" id="{2A524976-7D76-4C79-8E41-CB1A448EC17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3885292" y="7356845"/>
            <a:ext cx="17230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600" dirty="0" smtClean="0">
                <a:cs typeface="Calibri" panose="020F0502020204030204" pitchFamily="34" charset="0"/>
              </a:rPr>
              <a:t>Through practice over a period of time students develop listening, essay writing and music dictation skills – end of year exams and performance recital</a:t>
            </a:r>
            <a:endParaRPr lang="en-US" altLang="en-US" sz="600" dirty="0">
              <a:cs typeface="Calibri" panose="020F0502020204030204" pitchFamily="34" charset="0"/>
            </a:endParaRPr>
          </a:p>
        </p:txBody>
      </p:sp>
      <p:sp>
        <p:nvSpPr>
          <p:cNvPr id="243" name="TextBox 16">
            <a:extLst>
              <a:ext uri="{FF2B5EF4-FFF2-40B4-BE49-F238E27FC236}">
                <a16:creationId xmlns:a16="http://schemas.microsoft.com/office/drawing/2014/main" id="{91D04125-B0F8-43C6-8257-B345EC762DF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2089956" y="7325208"/>
            <a:ext cx="13195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600" dirty="0" smtClean="0">
                <a:cs typeface="Calibri" panose="020F0502020204030204" pitchFamily="34" charset="0"/>
              </a:rPr>
              <a:t>Develop the ability to compose music in any style through the listening and analysis of music – first draft of main composition submitted</a:t>
            </a:r>
            <a:endParaRPr lang="en-US" altLang="en-US" sz="600" dirty="0">
              <a:cs typeface="Calibri" panose="020F0502020204030204" pitchFamily="34" charset="0"/>
            </a:endParaRPr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432787" y="6688650"/>
            <a:ext cx="1912365" cy="5086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b="1" dirty="0" smtClean="0">
                <a:solidFill>
                  <a:schemeClr val="tx1"/>
                </a:solidFill>
              </a:rPr>
              <a:t>Spring Term </a:t>
            </a:r>
            <a:r>
              <a:rPr lang="en-US" sz="700" b="1" dirty="0">
                <a:solidFill>
                  <a:schemeClr val="tx1"/>
                </a:solidFill>
              </a:rPr>
              <a:t>– </a:t>
            </a:r>
            <a:r>
              <a:rPr lang="en-US" sz="700" b="1" dirty="0" smtClean="0">
                <a:solidFill>
                  <a:schemeClr val="tx1"/>
                </a:solidFill>
              </a:rPr>
              <a:t>1st </a:t>
            </a:r>
            <a:r>
              <a:rPr lang="en-US" sz="700" b="1" dirty="0">
                <a:solidFill>
                  <a:schemeClr val="tx1"/>
                </a:solidFill>
              </a:rPr>
              <a:t>half.</a:t>
            </a:r>
          </a:p>
          <a:p>
            <a:pPr algn="ctr"/>
            <a:r>
              <a:rPr lang="en-US" sz="700" b="1" dirty="0" smtClean="0">
                <a:solidFill>
                  <a:schemeClr val="tx1"/>
                </a:solidFill>
              </a:rPr>
              <a:t>Preparation and exam technique practice</a:t>
            </a:r>
            <a:r>
              <a:rPr lang="en-US" sz="1000" b="1" dirty="0" smtClean="0">
                <a:solidFill>
                  <a:schemeClr val="tx1"/>
                </a:solidFill>
              </a:rPr>
              <a:t>.</a:t>
            </a:r>
            <a:endParaRPr lang="en-US" sz="1000" b="1" dirty="0">
              <a:solidFill>
                <a:schemeClr val="tx1"/>
              </a:solidFill>
            </a:endParaRPr>
          </a:p>
        </p:txBody>
      </p: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748703" y="8353164"/>
            <a:ext cx="72197" cy="24786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868645" y="5598601"/>
            <a:ext cx="85433" cy="28047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5648524" y="5716280"/>
            <a:ext cx="158360" cy="28745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763512" y="7087861"/>
            <a:ext cx="172412" cy="2601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Block Arc 153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393809" y="7976862"/>
            <a:ext cx="1748262" cy="1763554"/>
          </a:xfrm>
          <a:prstGeom prst="blockArc">
            <a:avLst>
              <a:gd name="adj1" fmla="val 16097226"/>
              <a:gd name="adj2" fmla="val 16700"/>
              <a:gd name="adj3" fmla="val 2767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9245515"/>
            <a:ext cx="4019852" cy="4872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 smtClean="0">
                <a:solidFill>
                  <a:schemeClr val="tx1"/>
                </a:solidFill>
              </a:rPr>
              <a:t>Music </a:t>
            </a:r>
            <a:r>
              <a:rPr lang="en-GB" sz="900" dirty="0">
                <a:solidFill>
                  <a:schemeClr val="tx1"/>
                </a:solidFill>
              </a:rPr>
              <a:t>theory, performance skills – solo and group</a:t>
            </a:r>
            <a:r>
              <a:rPr lang="en-GB" sz="900" dirty="0" smtClean="0">
                <a:solidFill>
                  <a:schemeClr val="tx1"/>
                </a:solidFill>
              </a:rPr>
              <a:t>, Composition </a:t>
            </a:r>
            <a:r>
              <a:rPr lang="en-GB" sz="900" dirty="0">
                <a:solidFill>
                  <a:schemeClr val="tx1"/>
                </a:solidFill>
              </a:rPr>
              <a:t>skills, </a:t>
            </a:r>
            <a:endParaRPr lang="en-GB" sz="900" dirty="0" smtClean="0">
              <a:solidFill>
                <a:schemeClr val="tx1"/>
              </a:solidFill>
            </a:endParaRPr>
          </a:p>
          <a:p>
            <a:pPr algn="ctr"/>
            <a:r>
              <a:rPr lang="en-GB" sz="900" dirty="0" smtClean="0">
                <a:solidFill>
                  <a:schemeClr val="tx1"/>
                </a:solidFill>
              </a:rPr>
              <a:t>Instruments </a:t>
            </a:r>
            <a:r>
              <a:rPr lang="en-GB" sz="900" dirty="0">
                <a:solidFill>
                  <a:schemeClr val="tx1"/>
                </a:solidFill>
              </a:rPr>
              <a:t>of the orchestra, Areas of study – set works, exam </a:t>
            </a:r>
            <a:endParaRPr lang="en-GB" sz="900" dirty="0" smtClean="0">
              <a:solidFill>
                <a:schemeClr val="tx1"/>
              </a:solidFill>
            </a:endParaRPr>
          </a:p>
          <a:p>
            <a:pPr algn="ctr"/>
            <a:r>
              <a:rPr lang="en-GB" sz="900" dirty="0" smtClean="0">
                <a:solidFill>
                  <a:schemeClr val="tx1"/>
                </a:solidFill>
              </a:rPr>
              <a:t>techniques </a:t>
            </a:r>
            <a:r>
              <a:rPr lang="en-GB" sz="900" dirty="0">
                <a:solidFill>
                  <a:schemeClr val="tx1"/>
                </a:solidFill>
              </a:rPr>
              <a:t>and practice, wider listening, music context and history</a:t>
            </a:r>
            <a:r>
              <a:rPr lang="en-GB" sz="900" dirty="0"/>
              <a:t>.</a:t>
            </a:r>
            <a:endParaRPr lang="en-US" sz="900" dirty="0"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439915" y="8855069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YEARS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10/11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160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>
            <a:off x="5420406" y="8449174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08226" y="7689667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12</a:t>
            </a:r>
            <a:endParaRPr lang="en-US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3322</TotalTime>
  <Words>541</Words>
  <Application>Microsoft Office PowerPoint</Application>
  <PresentationFormat>A4 Paper (210x297 mm)</PresentationFormat>
  <Paragraphs>104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379</cp:revision>
  <cp:lastPrinted>2020-01-13T16:07:20Z</cp:lastPrinted>
  <dcterms:created xsi:type="dcterms:W3CDTF">2019-10-28T16:02:33Z</dcterms:created>
  <dcterms:modified xsi:type="dcterms:W3CDTF">2023-01-27T16:19:51Z</dcterms:modified>
</cp:coreProperties>
</file>