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://graphicdesign.stackexchange.com/questions/21617/change-color-of-a-monotone-icon-to-another-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169310" y="7835301"/>
            <a:ext cx="1150525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Emotional Well Being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69883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4421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 dirty="0"/>
              <a:t> by Unknown Author is licensed under </a:t>
            </a:r>
            <a:r>
              <a:rPr lang="en-GB" sz="900" dirty="0">
                <a:hlinkClick r:id="rId5" tooltip="https://creativecommons.org/licenses/by-sa/3.0/"/>
              </a:rPr>
              <a:t>CC BY-SA</a:t>
            </a:r>
            <a:endParaRPr lang="en-GB" sz="900" dirty="0"/>
          </a:p>
        </p:txBody>
      </p:sp>
      <p:sp>
        <p:nvSpPr>
          <p:cNvPr id="183" name="TextBox 182"/>
          <p:cNvSpPr txBox="1"/>
          <p:nvPr/>
        </p:nvSpPr>
        <p:spPr>
          <a:xfrm>
            <a:off x="2656734" y="34767"/>
            <a:ext cx="156780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PSHRE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1225206" y="980589"/>
            <a:ext cx="2851167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Preparation for life beyond  PHHS within Contemporary Britain.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Use and application for personal well being and development.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877896" y="5664626"/>
            <a:ext cx="1517622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Emotional and Mental Health and Well Being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370182" y="6634900"/>
            <a:ext cx="1503560" cy="1732059"/>
          </a:xfrm>
          <a:prstGeom prst="blockArc">
            <a:avLst>
              <a:gd name="adj1" fmla="val 10851828"/>
              <a:gd name="adj2" fmla="val 46014"/>
              <a:gd name="adj3" fmla="val 2851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89128" y="5554534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49192" y="5914072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65486" y="5674480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Careers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53077" y="5685498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RSHE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52412" y="4499037"/>
            <a:ext cx="1503560" cy="1732059"/>
          </a:xfrm>
          <a:prstGeom prst="blockArc">
            <a:avLst>
              <a:gd name="adj1" fmla="val 10794187"/>
              <a:gd name="adj2" fmla="val 23225"/>
              <a:gd name="adj3" fmla="val 2823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48803" y="4610397"/>
            <a:ext cx="206929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Healthy Choices and Physical Well Being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379964" y="4618160"/>
            <a:ext cx="1960860" cy="416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Education for Connected World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6"/>
            <a:ext cx="1503560" cy="1732059"/>
          </a:xfrm>
          <a:prstGeom prst="blockArc">
            <a:avLst>
              <a:gd name="adj1" fmla="val 10794187"/>
              <a:gd name="adj2" fmla="val 65612"/>
              <a:gd name="adj3" fmla="val 2753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666848" y="370094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24644" y="3512722"/>
            <a:ext cx="1328624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Ethics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98091" y="3499459"/>
            <a:ext cx="13793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Philosophy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3510305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Careers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2885" y="2329303"/>
            <a:ext cx="1503560" cy="1732059"/>
          </a:xfrm>
          <a:prstGeom prst="blockArc">
            <a:avLst>
              <a:gd name="adj1" fmla="val 10794187"/>
              <a:gd name="adj2" fmla="val 69470"/>
              <a:gd name="adj3" fmla="val 2879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59" y="2448661"/>
            <a:ext cx="1936691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RSHE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90861" y="2453260"/>
            <a:ext cx="1976849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Prevent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228019">
            <a:off x="4564742" y="127132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69363" y="7841137"/>
            <a:ext cx="1332749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Welfare in the Wider World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546603" y="7835301"/>
            <a:ext cx="159984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Education for a Connected World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2007" y="6736011"/>
            <a:ext cx="1386800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Careers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03624" y="6736011"/>
            <a:ext cx="13902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RSHE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6746844"/>
            <a:ext cx="1322522" cy="4208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Healthy Choices and Physical Wellbeing  </a:t>
            </a:r>
            <a:endParaRPr lang="en-US" sz="1100" b="1" dirty="0">
              <a:solidFill>
                <a:schemeClr val="tx1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06438" y="5571271"/>
            <a:ext cx="81731" cy="15528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280195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73462" y="559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556326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314958" y="451306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64038" y="234763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817495" y="233078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72107" y="238616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26112" y="816288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57072" y="821197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53988" y="824332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03306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94003" y="708542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96384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229681" y="605205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83150" y="601620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4" y="6022276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88169" y="60431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03236" y="602135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94057" y="494219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08600" y="49209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525660" y="4547837"/>
            <a:ext cx="29701" cy="1732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2639" y="38495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50962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9016" y="279897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871597" y="280175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02100" y="282026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99631" y="1927212"/>
            <a:ext cx="1125583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50" b="1" dirty="0"/>
          </a:p>
          <a:p>
            <a:pPr algn="ctr"/>
            <a:r>
              <a:rPr lang="en-US" sz="800" dirty="0" smtClean="0"/>
              <a:t>Coercive Control Abuse and Rape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29077" y="208688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Diversity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48945" y="2017676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Recognising</a:t>
            </a:r>
            <a:r>
              <a:rPr lang="en-US" sz="800" dirty="0" smtClean="0"/>
              <a:t> </a:t>
            </a:r>
            <a:r>
              <a:rPr lang="en-US" sz="800" dirty="0" err="1" smtClean="0"/>
              <a:t>Radicalisation</a:t>
            </a:r>
            <a:endParaRPr lang="en-US" sz="8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23194" y="20943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52011" y="3007974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Consent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17351" y="2789733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Prevent Measures</a:t>
            </a:r>
            <a:endParaRPr lang="en-US" sz="800" dirty="0"/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263526" y="2923233"/>
            <a:ext cx="804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Sexual Harassment</a:t>
            </a:r>
            <a:endParaRPr lang="en-US" sz="9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30785" y="3067557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What it means to be human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3080727"/>
            <a:ext cx="854756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50" b="1" dirty="0"/>
          </a:p>
          <a:p>
            <a:pPr algn="ctr"/>
            <a:r>
              <a:rPr lang="en-US" sz="1100" dirty="0" smtClean="0"/>
              <a:t>Abortion</a:t>
            </a:r>
            <a:endParaRPr lang="en-US" sz="11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53559" y="315232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36707" y="4011811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Stem Cell Donation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33016" y="3863490"/>
            <a:ext cx="854756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050" b="1" dirty="0"/>
          </a:p>
          <a:p>
            <a:pPr algn="ctr"/>
            <a:r>
              <a:rPr lang="en-US" sz="800" dirty="0" smtClean="0"/>
              <a:t>Organ and Blood Donation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11138" y="529488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Teen Parenthood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49" y="510361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endParaRPr lang="en-US" sz="800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4019" y="531741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Interviews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73116" y="527976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Applications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92727" y="5175767"/>
            <a:ext cx="1354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Family Relationship types of relationship </a:t>
            </a:r>
            <a:br>
              <a:rPr lang="en-US" sz="800" dirty="0" smtClean="0"/>
            </a:br>
            <a:r>
              <a:rPr lang="en-US" sz="800" dirty="0" smtClean="0"/>
              <a:t>Forced Marriage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797836" y="6257770"/>
            <a:ext cx="854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Gender Identity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35849" y="6264252"/>
            <a:ext cx="7529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FGM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35924" y="5221580"/>
            <a:ext cx="9663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Awareness and coping strategies</a:t>
            </a:r>
            <a:endParaRPr lang="en-US" sz="8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Emotional well being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8138" y="617201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Reframing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222556"/>
            <a:ext cx="8547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Health and Safety</a:t>
            </a:r>
            <a:endParaRPr lang="en-US" sz="8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57717" y="611764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Post 16 options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35737" y="8278067"/>
            <a:ext cx="153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Nudes</a:t>
            </a:r>
            <a:endParaRPr lang="en-US" sz="800" dirty="0"/>
          </a:p>
          <a:p>
            <a:pPr algn="ctr"/>
            <a:r>
              <a:rPr lang="en-US" sz="800" dirty="0"/>
              <a:t>Online abuse and how to report/signposts for support</a:t>
            </a:r>
          </a:p>
          <a:p>
            <a:pPr algn="ctr"/>
            <a:r>
              <a:rPr lang="en-US" sz="800" dirty="0"/>
              <a:t>Digital </a:t>
            </a:r>
            <a:r>
              <a:rPr lang="en-US" sz="800" dirty="0" smtClean="0"/>
              <a:t>Detox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273432" y="8250688"/>
            <a:ext cx="11674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Emotional Well Being</a:t>
            </a:r>
          </a:p>
          <a:p>
            <a:pPr algn="ctr"/>
            <a:r>
              <a:rPr lang="en-US" sz="800" dirty="0" smtClean="0"/>
              <a:t>Managing Change</a:t>
            </a:r>
          </a:p>
          <a:p>
            <a:pPr algn="ctr"/>
            <a:r>
              <a:rPr lang="en-US" sz="800" dirty="0" smtClean="0"/>
              <a:t>Resilience</a:t>
            </a:r>
          </a:p>
          <a:p>
            <a:pPr algn="ctr"/>
            <a:r>
              <a:rPr lang="en-US" sz="800" dirty="0" smtClean="0"/>
              <a:t>Sleep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16510" y="7170450"/>
            <a:ext cx="1496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I</a:t>
            </a:r>
            <a:r>
              <a:rPr lang="en-US" sz="800" dirty="0" smtClean="0"/>
              <a:t>ntro to Morrisby.com</a:t>
            </a:r>
          </a:p>
          <a:p>
            <a:pPr algn="ctr"/>
            <a:r>
              <a:rPr lang="en-US" sz="800" dirty="0" smtClean="0"/>
              <a:t>Gender Equality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24204" y="8340365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Knife Crime</a:t>
            </a:r>
          </a:p>
          <a:p>
            <a:pPr algn="ctr"/>
            <a:r>
              <a:rPr lang="en-US" sz="800" dirty="0" smtClean="0"/>
              <a:t>Up standers</a:t>
            </a:r>
          </a:p>
          <a:p>
            <a:pPr algn="ctr"/>
            <a:r>
              <a:rPr lang="en-US" sz="800" dirty="0" smtClean="0"/>
              <a:t>BLM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05389" y="7246598"/>
            <a:ext cx="10070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Impact of</a:t>
            </a:r>
            <a:br>
              <a:rPr lang="en-US" sz="800" dirty="0" smtClean="0"/>
            </a:br>
            <a:r>
              <a:rPr lang="en-US" sz="800" dirty="0" smtClean="0"/>
              <a:t>Pornography</a:t>
            </a:r>
            <a:r>
              <a:rPr lang="en-US" sz="800" dirty="0"/>
              <a:t> </a:t>
            </a:r>
            <a:r>
              <a:rPr lang="en-US" sz="800" dirty="0" smtClean="0"/>
              <a:t>CE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18099" y="7148299"/>
            <a:ext cx="9774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Contraception</a:t>
            </a:r>
          </a:p>
          <a:p>
            <a:pPr algn="ctr"/>
            <a:r>
              <a:rPr lang="en-US" sz="800" dirty="0" smtClean="0"/>
              <a:t>STI’s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52948" y="6480585"/>
            <a:ext cx="9720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Relationships</a:t>
            </a:r>
            <a:endParaRPr lang="en-US" sz="800" dirty="0"/>
          </a:p>
        </p:txBody>
      </p:sp>
      <p:sp>
        <p:nvSpPr>
          <p:cNvPr id="5" name="TextBox 4"/>
          <p:cNvSpPr txBox="1"/>
          <p:nvPr/>
        </p:nvSpPr>
        <p:spPr>
          <a:xfrm>
            <a:off x="3925268" y="5253530"/>
            <a:ext cx="6634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Signposts for support</a:t>
            </a:r>
            <a:endParaRPr lang="en-GB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3288325" y="5029129"/>
            <a:ext cx="7911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Online reputation</a:t>
            </a:r>
            <a:endParaRPr lang="en-GB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3196419" y="4319340"/>
            <a:ext cx="6751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/>
              <a:t>Copyright</a:t>
            </a:r>
            <a:endParaRPr lang="en-GB" sz="900" dirty="0"/>
          </a:p>
        </p:txBody>
      </p:sp>
      <p:sp>
        <p:nvSpPr>
          <p:cNvPr id="8" name="TextBox 7"/>
          <p:cNvSpPr txBox="1"/>
          <p:nvPr/>
        </p:nvSpPr>
        <p:spPr>
          <a:xfrm>
            <a:off x="4409918" y="5009463"/>
            <a:ext cx="823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dirty="0" smtClean="0"/>
              <a:t>Impact of social media</a:t>
            </a:r>
          </a:p>
          <a:p>
            <a:pPr algn="ctr"/>
            <a:r>
              <a:rPr lang="en-GB" sz="800" dirty="0" smtClean="0"/>
              <a:t>Digital Feed</a:t>
            </a:r>
            <a:endParaRPr lang="en-GB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865759" y="4174827"/>
            <a:ext cx="1100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/>
              <a:t>Risks and influence</a:t>
            </a:r>
          </a:p>
          <a:p>
            <a:r>
              <a:rPr lang="en-GB" sz="800" dirty="0" smtClean="0"/>
              <a:t>Impact of </a:t>
            </a:r>
            <a:r>
              <a:rPr lang="en-GB" sz="800" dirty="0"/>
              <a:t>d</a:t>
            </a:r>
            <a:r>
              <a:rPr lang="en-GB" sz="800" dirty="0" smtClean="0"/>
              <a:t>rug abuse</a:t>
            </a:r>
          </a:p>
          <a:p>
            <a:r>
              <a:rPr lang="en-GB" sz="800" dirty="0" smtClean="0"/>
              <a:t>Support</a:t>
            </a:r>
            <a:endParaRPr lang="en-GB" sz="800" dirty="0"/>
          </a:p>
        </p:txBody>
      </p:sp>
      <p:grpSp>
        <p:nvGrpSpPr>
          <p:cNvPr id="173" name="Group 172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176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180" name="Block Arc 179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92" name="TextBox 191"/>
          <p:cNvSpPr txBox="1"/>
          <p:nvPr/>
        </p:nvSpPr>
        <p:spPr>
          <a:xfrm>
            <a:off x="2038951" y="9157780"/>
            <a:ext cx="325852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Content and Material covered in Pyramid directly based on Statutory Curriculum Requirements</a:t>
            </a:r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1075767" y="8839127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87422" y="822278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04001" y="8414146"/>
            <a:ext cx="1531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/>
              <a:t>Fake News</a:t>
            </a:r>
          </a:p>
          <a:p>
            <a:pPr algn="ctr"/>
            <a:r>
              <a:rPr lang="en-US" sz="800" dirty="0" smtClean="0"/>
              <a:t>Media and Body Image</a:t>
            </a:r>
          </a:p>
          <a:p>
            <a:pPr algn="ctr"/>
            <a:r>
              <a:rPr lang="en-US" sz="800" dirty="0" smtClean="0"/>
              <a:t>On and Off line </a:t>
            </a:r>
            <a:r>
              <a:rPr lang="en-US" sz="800" dirty="0" err="1" smtClean="0"/>
              <a:t>behaviour</a:t>
            </a:r>
            <a:endParaRPr lang="en-US" sz="800" dirty="0" smtClean="0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90122" y="748904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2977</TotalTime>
  <Words>221</Words>
  <Application>Microsoft Office PowerPoint</Application>
  <PresentationFormat>A4 Paper (210x297 mm)</PresentationFormat>
  <Paragraphs>96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351</cp:revision>
  <cp:lastPrinted>2020-01-13T16:07:20Z</cp:lastPrinted>
  <dcterms:created xsi:type="dcterms:W3CDTF">2019-10-28T16:02:33Z</dcterms:created>
  <dcterms:modified xsi:type="dcterms:W3CDTF">2023-02-02T12:11:16Z</dcterms:modified>
</cp:coreProperties>
</file>