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64" r:id="rId2"/>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ECF8"/>
    <a:srgbClr val="BDD7EF"/>
    <a:srgbClr val="9CC2E6"/>
    <a:srgbClr val="FF66CC"/>
    <a:srgbClr val="FF99FF"/>
    <a:srgbClr val="FEDEFC"/>
    <a:srgbClr val="FDCBFB"/>
    <a:srgbClr val="EAE5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960" autoAdjust="0"/>
    <p:restoredTop sz="94660"/>
  </p:normalViewPr>
  <p:slideViewPr>
    <p:cSldViewPr snapToGrid="0">
      <p:cViewPr varScale="1">
        <p:scale>
          <a:sx n="61" d="100"/>
          <a:sy n="61" d="100"/>
        </p:scale>
        <p:origin x="272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00" tIns="45701" rIns="91400" bIns="45701" rtlCol="0"/>
          <a:lstStyle>
            <a:lvl1pPr algn="l">
              <a:defRPr sz="1200"/>
            </a:lvl1pPr>
          </a:lstStyle>
          <a:p>
            <a:endParaRPr lang="en-GB"/>
          </a:p>
        </p:txBody>
      </p:sp>
      <p:sp>
        <p:nvSpPr>
          <p:cNvPr id="3" name="Date Placeholder 2"/>
          <p:cNvSpPr>
            <a:spLocks noGrp="1"/>
          </p:cNvSpPr>
          <p:nvPr>
            <p:ph type="dt" idx="1"/>
          </p:nvPr>
        </p:nvSpPr>
        <p:spPr>
          <a:xfrm>
            <a:off x="3850444" y="1"/>
            <a:ext cx="2945659" cy="498056"/>
          </a:xfrm>
          <a:prstGeom prst="rect">
            <a:avLst/>
          </a:prstGeom>
        </p:spPr>
        <p:txBody>
          <a:bodyPr vert="horz" lIns="91400" tIns="45701" rIns="91400" bIns="45701" rtlCol="0"/>
          <a:lstStyle>
            <a:lvl1pPr algn="r">
              <a:defRPr sz="1200"/>
            </a:lvl1pPr>
          </a:lstStyle>
          <a:p>
            <a:fld id="{24D8555F-C3BB-41E5-99E3-408F2C4C712C}" type="datetimeFigureOut">
              <a:rPr lang="en-GB" smtClean="0"/>
              <a:t>06/10/2022</a:t>
            </a:fld>
            <a:endParaRPr lang="en-GB"/>
          </a:p>
        </p:txBody>
      </p:sp>
      <p:sp>
        <p:nvSpPr>
          <p:cNvPr id="4" name="Slide Image Placeholder 3"/>
          <p:cNvSpPr>
            <a:spLocks noGrp="1" noRot="1" noChangeAspect="1"/>
          </p:cNvSpPr>
          <p:nvPr>
            <p:ph type="sldImg" idx="2"/>
          </p:nvPr>
        </p:nvSpPr>
        <p:spPr>
          <a:xfrm>
            <a:off x="2239963" y="1241425"/>
            <a:ext cx="2317750" cy="3349625"/>
          </a:xfrm>
          <a:prstGeom prst="rect">
            <a:avLst/>
          </a:prstGeom>
          <a:noFill/>
          <a:ln w="12700">
            <a:solidFill>
              <a:prstClr val="black"/>
            </a:solidFill>
          </a:ln>
        </p:spPr>
        <p:txBody>
          <a:bodyPr vert="horz" lIns="91400" tIns="45701" rIns="91400" bIns="45701"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00" tIns="45701" rIns="91400" bIns="4570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4"/>
            <a:ext cx="2945659" cy="498055"/>
          </a:xfrm>
          <a:prstGeom prst="rect">
            <a:avLst/>
          </a:prstGeom>
        </p:spPr>
        <p:txBody>
          <a:bodyPr vert="horz" lIns="91400" tIns="45701" rIns="91400" bIns="45701"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28584"/>
            <a:ext cx="2945659" cy="498055"/>
          </a:xfrm>
          <a:prstGeom prst="rect">
            <a:avLst/>
          </a:prstGeom>
        </p:spPr>
        <p:txBody>
          <a:bodyPr vert="horz" lIns="91400" tIns="45701" rIns="91400" bIns="45701" rtlCol="0" anchor="b"/>
          <a:lstStyle>
            <a:lvl1pPr algn="r">
              <a:defRPr sz="1200"/>
            </a:lvl1pPr>
          </a:lstStyle>
          <a:p>
            <a:fld id="{17B6E8E7-E69B-4E27-B3AE-9C05322EF10A}" type="slidenum">
              <a:rPr lang="en-GB" smtClean="0"/>
              <a:t>‹#›</a:t>
            </a:fld>
            <a:endParaRPr lang="en-GB"/>
          </a:p>
        </p:txBody>
      </p:sp>
    </p:spTree>
    <p:extLst>
      <p:ext uri="{BB962C8B-B14F-4D97-AF65-F5344CB8AC3E}">
        <p14:creationId xmlns:p14="http://schemas.microsoft.com/office/powerpoint/2010/main" val="4281556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09788" y="1347788"/>
            <a:ext cx="2516187" cy="36369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0A575A-FE42-F34E-BE8D-35435E3FEA7C}" type="slidenum">
              <a:rPr lang="en-US" smtClean="0"/>
              <a:t>1</a:t>
            </a:fld>
            <a:endParaRPr lang="en-US"/>
          </a:p>
        </p:txBody>
      </p:sp>
    </p:spTree>
    <p:extLst>
      <p:ext uri="{BB962C8B-B14F-4D97-AF65-F5344CB8AC3E}">
        <p14:creationId xmlns:p14="http://schemas.microsoft.com/office/powerpoint/2010/main" val="3508884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06/10/2022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2460545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06/10/2022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3044250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06/10/2022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126512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06/10/2022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2226283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EF78EA7-B45B-4203-B34C-5DDD6848E4EB}" type="datetimeFigureOut">
              <a:rPr lang="en-GB" smtClean="0"/>
              <a:t>06/10/2022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1906036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F78EA7-B45B-4203-B34C-5DDD6848E4EB}" type="datetimeFigureOut">
              <a:rPr lang="en-GB" smtClean="0"/>
              <a:t>06/10/2022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3469488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EF78EA7-B45B-4203-B34C-5DDD6848E4EB}" type="datetimeFigureOut">
              <a:rPr lang="en-GB" smtClean="0"/>
              <a:t>06/10/2022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3003911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EF78EA7-B45B-4203-B34C-5DDD6848E4EB}" type="datetimeFigureOut">
              <a:rPr lang="en-GB" smtClean="0"/>
              <a:t>06/10/2022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1652139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F78EA7-B45B-4203-B34C-5DDD6848E4EB}" type="datetimeFigureOut">
              <a:rPr lang="en-GB" smtClean="0"/>
              <a:t>06/10/2022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461291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EF78EA7-B45B-4203-B34C-5DDD6848E4EB}" type="datetimeFigureOut">
              <a:rPr lang="en-GB" smtClean="0"/>
              <a:t>06/10/2022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949976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EF78EA7-B45B-4203-B34C-5DDD6848E4EB}" type="datetimeFigureOut">
              <a:rPr lang="en-GB" smtClean="0"/>
              <a:t>06/10/2022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a:p>
        </p:txBody>
      </p:sp>
    </p:spTree>
    <p:extLst>
      <p:ext uri="{BB962C8B-B14F-4D97-AF65-F5344CB8AC3E}">
        <p14:creationId xmlns:p14="http://schemas.microsoft.com/office/powerpoint/2010/main" val="1047154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EF78EA7-B45B-4203-B34C-5DDD6848E4EB}" type="datetimeFigureOut">
              <a:rPr lang="en-GB" smtClean="0"/>
              <a:t>06/10/2022</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9A1C11B-1A1E-4A23-94F2-7D1F368D8D64}" type="slidenum">
              <a:rPr lang="en-GB" smtClean="0"/>
              <a:t>‹#›</a:t>
            </a:fld>
            <a:endParaRPr lang="en-GB"/>
          </a:p>
        </p:txBody>
      </p:sp>
    </p:spTree>
    <p:extLst>
      <p:ext uri="{BB962C8B-B14F-4D97-AF65-F5344CB8AC3E}">
        <p14:creationId xmlns:p14="http://schemas.microsoft.com/office/powerpoint/2010/main" val="1167418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wmf"/><Relationship Id="rId7"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hyperlink" Target="https://creativecommons.org/licenses/by-sa/3.0/" TargetMode="External"/><Relationship Id="rId10" Type="http://schemas.openxmlformats.org/officeDocument/2006/relationships/image" Target="../media/image6.jpeg"/><Relationship Id="rId4" Type="http://schemas.openxmlformats.org/officeDocument/2006/relationships/hyperlink" Target="http://graphicdesign.stackexchange.com/questions/21617/change-color-of-a-monotone-icon-to-another-color" TargetMode="External"/><Relationship Id="rId9"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304580" y="5647317"/>
            <a:ext cx="2089967" cy="507831"/>
          </a:xfrm>
          <a:prstGeom prst="rect">
            <a:avLst/>
          </a:prstGeom>
          <a:solidFill>
            <a:srgbClr val="DEECF8"/>
          </a:solidFill>
        </p:spPr>
        <p:txBody>
          <a:bodyPr wrap="square" rtlCol="0">
            <a:spAutoFit/>
          </a:bodyPr>
          <a:lstStyle/>
          <a:p>
            <a:r>
              <a:rPr lang="en-GB" sz="900" b="1" dirty="0"/>
              <a:t>As part of the Year 12 Elective, Gold Arts Award is also on offer as well as many extra-curricular activities</a:t>
            </a:r>
          </a:p>
        </p:txBody>
      </p:sp>
      <p:sp>
        <p:nvSpPr>
          <p:cNvPr id="155" name="TextBox 154">
            <a:extLst>
              <a:ext uri="{FF2B5EF4-FFF2-40B4-BE49-F238E27FC236}">
                <a16:creationId xmlns:a16="http://schemas.microsoft.com/office/drawing/2014/main" id="{43D2BD01-1C37-2ACC-3C3B-E255447F72F6}"/>
              </a:ext>
            </a:extLst>
          </p:cNvPr>
          <p:cNvSpPr txBox="1"/>
          <p:nvPr/>
        </p:nvSpPr>
        <p:spPr>
          <a:xfrm>
            <a:off x="3333107" y="5645866"/>
            <a:ext cx="2064597" cy="507831"/>
          </a:xfrm>
          <a:prstGeom prst="rect">
            <a:avLst/>
          </a:prstGeom>
          <a:solidFill>
            <a:srgbClr val="DEECF8"/>
          </a:solidFill>
        </p:spPr>
        <p:txBody>
          <a:bodyPr wrap="square" rtlCol="0">
            <a:spAutoFit/>
          </a:bodyPr>
          <a:lstStyle/>
          <a:p>
            <a:endParaRPr lang="en-GB" sz="900" b="1" dirty="0"/>
          </a:p>
          <a:p>
            <a:endParaRPr lang="en-GB" sz="900" b="1" dirty="0"/>
          </a:p>
          <a:p>
            <a:endParaRPr lang="en-GB" sz="900" b="1" dirty="0"/>
          </a:p>
        </p:txBody>
      </p:sp>
      <p:sp>
        <p:nvSpPr>
          <p:cNvPr id="73" name="Rectangle 72">
            <a:extLst>
              <a:ext uri="{FF2B5EF4-FFF2-40B4-BE49-F238E27FC236}">
                <a16:creationId xmlns:a16="http://schemas.microsoft.com/office/drawing/2014/main" id="{361D24CC-941E-4C47-B0EC-E144352A4A74}"/>
              </a:ext>
            </a:extLst>
          </p:cNvPr>
          <p:cNvSpPr/>
          <p:nvPr/>
        </p:nvSpPr>
        <p:spPr>
          <a:xfrm>
            <a:off x="4049043" y="7848002"/>
            <a:ext cx="1272256"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Autumn 1  </a:t>
            </a:r>
          </a:p>
        </p:txBody>
      </p:sp>
      <p:sp>
        <p:nvSpPr>
          <p:cNvPr id="68" name="Rectangle 67">
            <a:extLst>
              <a:ext uri="{FF2B5EF4-FFF2-40B4-BE49-F238E27FC236}">
                <a16:creationId xmlns:a16="http://schemas.microsoft.com/office/drawing/2014/main" id="{361D24CC-941E-4C47-B0EC-E144352A4A74}"/>
              </a:ext>
            </a:extLst>
          </p:cNvPr>
          <p:cNvSpPr/>
          <p:nvPr/>
        </p:nvSpPr>
        <p:spPr>
          <a:xfrm>
            <a:off x="4751271" y="1350265"/>
            <a:ext cx="853077" cy="4345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  </a:t>
            </a:r>
          </a:p>
        </p:txBody>
      </p:sp>
      <p:pic>
        <p:nvPicPr>
          <p:cNvPr id="421" name="Picture 9" descr="master swirl">
            <a:extLst>
              <a:ext uri="{FF2B5EF4-FFF2-40B4-BE49-F238E27FC236}">
                <a16:creationId xmlns:a16="http://schemas.microsoft.com/office/drawing/2014/main" id="{3B9F5834-4D6F-4A4D-8AAA-927E6663628C}"/>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63367" y="-1367736"/>
            <a:ext cx="6859221" cy="217338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cxnSp>
        <p:nvCxnSpPr>
          <p:cNvPr id="213" name="Straight Connector 212">
            <a:extLst>
              <a:ext uri="{FF2B5EF4-FFF2-40B4-BE49-F238E27FC236}">
                <a16:creationId xmlns:a16="http://schemas.microsoft.com/office/drawing/2014/main" id="{206BE152-910A-2843-A2AB-7EEE1AB8E0D0}"/>
              </a:ext>
            </a:extLst>
          </p:cNvPr>
          <p:cNvCxnSpPr>
            <a:cxnSpLocks/>
          </p:cNvCxnSpPr>
          <p:nvPr/>
        </p:nvCxnSpPr>
        <p:spPr>
          <a:xfrm flipH="1">
            <a:off x="4968251" y="7720677"/>
            <a:ext cx="145442" cy="229117"/>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D9779897-05A9-4ABF-838E-8AF689A529C8}"/>
              </a:ext>
            </a:extLst>
          </p:cNvPr>
          <p:cNvSpPr txBox="1"/>
          <p:nvPr/>
        </p:nvSpPr>
        <p:spPr>
          <a:xfrm>
            <a:off x="-2344699" y="13260738"/>
            <a:ext cx="68079" cy="6463308"/>
          </a:xfrm>
          <a:prstGeom prst="rect">
            <a:avLst/>
          </a:prstGeom>
          <a:noFill/>
        </p:spPr>
        <p:txBody>
          <a:bodyPr wrap="square" rtlCol="0">
            <a:spAutoFit/>
          </a:bodyPr>
          <a:lstStyle/>
          <a:p>
            <a:r>
              <a:rPr lang="en-GB" sz="900">
                <a:hlinkClick r:id="rId4" tooltip="http://graphicdesign.stackexchange.com/questions/21617/change-color-of-a-monotone-icon-to-another-color"/>
              </a:rPr>
              <a:t>This Photo</a:t>
            </a:r>
            <a:r>
              <a:rPr lang="en-GB" sz="900"/>
              <a:t> by Unknown Author is licensed under </a:t>
            </a:r>
            <a:r>
              <a:rPr lang="en-GB" sz="900">
                <a:hlinkClick r:id="rId5" tooltip="https://creativecommons.org/licenses/by-sa/3.0/"/>
              </a:rPr>
              <a:t>CC BY-SA</a:t>
            </a:r>
            <a:endParaRPr lang="en-GB" sz="900"/>
          </a:p>
        </p:txBody>
      </p:sp>
      <p:sp>
        <p:nvSpPr>
          <p:cNvPr id="183" name="TextBox 182"/>
          <p:cNvSpPr txBox="1"/>
          <p:nvPr/>
        </p:nvSpPr>
        <p:spPr>
          <a:xfrm>
            <a:off x="1797530" y="35847"/>
            <a:ext cx="3137425" cy="707886"/>
          </a:xfrm>
          <a:prstGeom prst="rect">
            <a:avLst/>
          </a:prstGeom>
          <a:solidFill>
            <a:schemeClr val="bg1"/>
          </a:solidFill>
        </p:spPr>
        <p:txBody>
          <a:bodyPr wrap="square" rtlCol="0">
            <a:spAutoFit/>
          </a:bodyPr>
          <a:lstStyle/>
          <a:p>
            <a:pPr algn="ctr"/>
            <a:r>
              <a:rPr lang="en-GB" sz="2000" b="1" dirty="0">
                <a:solidFill>
                  <a:schemeClr val="accent1">
                    <a:lumMod val="75000"/>
                  </a:schemeClr>
                </a:solidFill>
              </a:rPr>
              <a:t>Drama and Theatre </a:t>
            </a:r>
            <a:r>
              <a:rPr lang="en-GB" sz="2000" b="1" dirty="0" smtClean="0">
                <a:solidFill>
                  <a:schemeClr val="accent1">
                    <a:lumMod val="75000"/>
                  </a:schemeClr>
                </a:solidFill>
              </a:rPr>
              <a:t>Studies</a:t>
            </a:r>
          </a:p>
          <a:p>
            <a:pPr algn="ctr"/>
            <a:r>
              <a:rPr lang="en-GB" sz="2000" b="1" dirty="0" smtClean="0">
                <a:solidFill>
                  <a:schemeClr val="accent1">
                    <a:lumMod val="75000"/>
                  </a:schemeClr>
                </a:solidFill>
              </a:rPr>
              <a:t> </a:t>
            </a:r>
            <a:r>
              <a:rPr lang="en-GB" sz="2000" b="1" dirty="0">
                <a:solidFill>
                  <a:schemeClr val="accent1">
                    <a:lumMod val="75000"/>
                  </a:schemeClr>
                </a:solidFill>
              </a:rPr>
              <a:t>A Level</a:t>
            </a:r>
            <a:endParaRPr lang="en-US" sz="2000" dirty="0">
              <a:solidFill>
                <a:schemeClr val="accent1">
                  <a:lumMod val="75000"/>
                </a:schemeClr>
              </a:solidFill>
            </a:endParaRPr>
          </a:p>
        </p:txBody>
      </p:sp>
      <p:sp>
        <p:nvSpPr>
          <p:cNvPr id="179" name="TextBox 178"/>
          <p:cNvSpPr txBox="1"/>
          <p:nvPr/>
        </p:nvSpPr>
        <p:spPr>
          <a:xfrm>
            <a:off x="2028872" y="931497"/>
            <a:ext cx="2131968" cy="923330"/>
          </a:xfrm>
          <a:prstGeom prst="rect">
            <a:avLst/>
          </a:prstGeom>
          <a:solidFill>
            <a:schemeClr val="accent1">
              <a:lumMod val="75000"/>
            </a:schemeClr>
          </a:solidFill>
        </p:spPr>
        <p:txBody>
          <a:bodyPr wrap="square" rtlCol="0">
            <a:spAutoFit/>
          </a:bodyPr>
          <a:lstStyle/>
          <a:p>
            <a:r>
              <a:rPr lang="en-GB" sz="900" b="1" dirty="0">
                <a:solidFill>
                  <a:schemeClr val="bg1"/>
                </a:solidFill>
              </a:rPr>
              <a:t>Degrees, Drama School</a:t>
            </a:r>
          </a:p>
          <a:p>
            <a:r>
              <a:rPr lang="en-GB" sz="900" b="1" dirty="0">
                <a:solidFill>
                  <a:schemeClr val="bg1"/>
                </a:solidFill>
              </a:rPr>
              <a:t>Careers: </a:t>
            </a:r>
            <a:r>
              <a:rPr lang="en-GB" sz="900" dirty="0">
                <a:solidFill>
                  <a:schemeClr val="bg1"/>
                </a:solidFill>
              </a:rPr>
              <a:t>Arts Management, Broadcasting/Media, Law, Management Consultancy, Teaching or Television</a:t>
            </a:r>
          </a:p>
          <a:p>
            <a:endParaRPr lang="en-GB" sz="900" dirty="0">
              <a:solidFill>
                <a:schemeClr val="bg1"/>
              </a:solidFill>
            </a:endParaRPr>
          </a:p>
          <a:p>
            <a:r>
              <a:rPr lang="en-GB" sz="900" dirty="0">
                <a:solidFill>
                  <a:schemeClr val="bg1"/>
                </a:solidFill>
              </a:rPr>
              <a:t>The transferable skills are endless</a:t>
            </a:r>
            <a:r>
              <a:rPr lang="en-GB" sz="900" dirty="0" smtClean="0">
                <a:solidFill>
                  <a:schemeClr val="bg1"/>
                </a:solidFill>
              </a:rPr>
              <a:t>.</a:t>
            </a:r>
            <a:endParaRPr lang="en-US" sz="900" dirty="0">
              <a:solidFill>
                <a:schemeClr val="bg1"/>
              </a:solidFill>
            </a:endParaRPr>
          </a:p>
        </p:txBody>
      </p:sp>
      <p:sp>
        <p:nvSpPr>
          <p:cNvPr id="189" name="Oval 188">
            <a:extLst>
              <a:ext uri="{FF2B5EF4-FFF2-40B4-BE49-F238E27FC236}">
                <a16:creationId xmlns:a16="http://schemas.microsoft.com/office/drawing/2014/main" id="{F392CEB9-0CDA-4E4D-8C9D-4D77BAB73103}"/>
              </a:ext>
            </a:extLst>
          </p:cNvPr>
          <p:cNvSpPr/>
          <p:nvPr/>
        </p:nvSpPr>
        <p:spPr>
          <a:xfrm>
            <a:off x="5208226" y="7469713"/>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YEAR</a:t>
            </a:r>
          </a:p>
          <a:p>
            <a:pPr algn="ctr"/>
            <a:r>
              <a:rPr lang="en-US" sz="2200" b="1" dirty="0">
                <a:solidFill>
                  <a:schemeClr val="tx1"/>
                </a:solidFill>
              </a:rPr>
              <a:t>12</a:t>
            </a:r>
          </a:p>
        </p:txBody>
      </p:sp>
      <p:sp>
        <p:nvSpPr>
          <p:cNvPr id="320" name="TextBox 319"/>
          <p:cNvSpPr txBox="1"/>
          <p:nvPr/>
        </p:nvSpPr>
        <p:spPr>
          <a:xfrm>
            <a:off x="2254067" y="8966628"/>
            <a:ext cx="3016029" cy="830997"/>
          </a:xfrm>
          <a:prstGeom prst="rect">
            <a:avLst/>
          </a:prstGeom>
          <a:solidFill>
            <a:schemeClr val="accent1">
              <a:lumMod val="20000"/>
              <a:lumOff val="80000"/>
            </a:schemeClr>
          </a:solidFill>
        </p:spPr>
        <p:txBody>
          <a:bodyPr wrap="square" rtlCol="0">
            <a:spAutoFit/>
          </a:bodyPr>
          <a:lstStyle/>
          <a:p>
            <a:r>
              <a:rPr lang="en-GB" sz="800" dirty="0"/>
              <a:t>The transition from GCSE drama to A Level works well as you continue to develop your skills and build your confidence using the skillset and transferable skills already acquired.  Each Component follows the same format so you are familiar with the written and practical elements. </a:t>
            </a:r>
          </a:p>
          <a:p>
            <a:r>
              <a:rPr lang="en-GB" sz="800" b="1" dirty="0"/>
              <a:t>Links to GCSE</a:t>
            </a:r>
            <a:r>
              <a:rPr lang="en-GB" sz="800" dirty="0"/>
              <a:t>: Drama,  English Literature, Film Studies</a:t>
            </a:r>
            <a:endParaRPr lang="en-US" sz="800" dirty="0"/>
          </a:p>
        </p:txBody>
      </p:sp>
      <p:sp>
        <p:nvSpPr>
          <p:cNvPr id="49" name="Block Arc 48">
            <a:extLst>
              <a:ext uri="{FF2B5EF4-FFF2-40B4-BE49-F238E27FC236}">
                <a16:creationId xmlns:a16="http://schemas.microsoft.com/office/drawing/2014/main" id="{D2F97453-494C-5746-8E17-4A67EE1BF309}"/>
              </a:ext>
            </a:extLst>
          </p:cNvPr>
          <p:cNvSpPr/>
          <p:nvPr/>
        </p:nvSpPr>
        <p:spPr>
          <a:xfrm rot="16200000">
            <a:off x="461082" y="6609616"/>
            <a:ext cx="1503560" cy="1765785"/>
          </a:xfrm>
          <a:prstGeom prst="blockArc">
            <a:avLst>
              <a:gd name="adj1" fmla="val 10794187"/>
              <a:gd name="adj2" fmla="val 21596550"/>
              <a:gd name="adj3" fmla="val 2824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52" name="Block Arc 51">
            <a:extLst>
              <a:ext uri="{FF2B5EF4-FFF2-40B4-BE49-F238E27FC236}">
                <a16:creationId xmlns:a16="http://schemas.microsoft.com/office/drawing/2014/main" id="{D2F97453-494C-5746-8E17-4A67EE1BF309}"/>
              </a:ext>
            </a:extLst>
          </p:cNvPr>
          <p:cNvSpPr/>
          <p:nvPr/>
        </p:nvSpPr>
        <p:spPr>
          <a:xfrm rot="5400000">
            <a:off x="4697090" y="5540896"/>
            <a:ext cx="1519445" cy="1729232"/>
          </a:xfrm>
          <a:prstGeom prst="blockArc">
            <a:avLst>
              <a:gd name="adj1" fmla="val 10794187"/>
              <a:gd name="adj2" fmla="val 19279"/>
              <a:gd name="adj3" fmla="val 2927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55" name="Block Arc 54">
            <a:extLst>
              <a:ext uri="{FF2B5EF4-FFF2-40B4-BE49-F238E27FC236}">
                <a16:creationId xmlns:a16="http://schemas.microsoft.com/office/drawing/2014/main" id="{D2F97453-494C-5746-8E17-4A67EE1BF309}"/>
              </a:ext>
            </a:extLst>
          </p:cNvPr>
          <p:cNvSpPr/>
          <p:nvPr/>
        </p:nvSpPr>
        <p:spPr>
          <a:xfrm rot="16200000">
            <a:off x="465783" y="4511949"/>
            <a:ext cx="1543773" cy="1704575"/>
          </a:xfrm>
          <a:prstGeom prst="blockArc">
            <a:avLst>
              <a:gd name="adj1" fmla="val 10794187"/>
              <a:gd name="adj2" fmla="val 55187"/>
              <a:gd name="adj3" fmla="val 29224"/>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56" name="Rectangle 55">
            <a:extLst>
              <a:ext uri="{FF2B5EF4-FFF2-40B4-BE49-F238E27FC236}">
                <a16:creationId xmlns:a16="http://schemas.microsoft.com/office/drawing/2014/main" id="{361D24CC-941E-4C47-B0EC-E144352A4A74}"/>
              </a:ext>
            </a:extLst>
          </p:cNvPr>
          <p:cNvSpPr/>
          <p:nvPr/>
        </p:nvSpPr>
        <p:spPr>
          <a:xfrm>
            <a:off x="1329234" y="4598844"/>
            <a:ext cx="1306148" cy="43459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Autumn 1  </a:t>
            </a:r>
          </a:p>
        </p:txBody>
      </p:sp>
      <p:sp>
        <p:nvSpPr>
          <p:cNvPr id="57" name="Rectangle 56">
            <a:extLst>
              <a:ext uri="{FF2B5EF4-FFF2-40B4-BE49-F238E27FC236}">
                <a16:creationId xmlns:a16="http://schemas.microsoft.com/office/drawing/2014/main" id="{361D24CC-941E-4C47-B0EC-E144352A4A74}"/>
              </a:ext>
            </a:extLst>
          </p:cNvPr>
          <p:cNvSpPr/>
          <p:nvPr/>
        </p:nvSpPr>
        <p:spPr>
          <a:xfrm>
            <a:off x="2685895" y="4598844"/>
            <a:ext cx="1272256" cy="43459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Autumn 2</a:t>
            </a:r>
          </a:p>
          <a:p>
            <a:pPr algn="ctr"/>
            <a:r>
              <a:rPr lang="en-US" sz="800" b="1" dirty="0">
                <a:solidFill>
                  <a:schemeClr val="tx1"/>
                </a:solidFill>
              </a:rPr>
              <a:t>Component 2 Exam</a:t>
            </a:r>
          </a:p>
          <a:p>
            <a:pPr algn="ctr"/>
            <a:r>
              <a:rPr lang="en-US" sz="800" b="1" dirty="0">
                <a:solidFill>
                  <a:schemeClr val="tx1"/>
                </a:solidFill>
              </a:rPr>
              <a:t>December  </a:t>
            </a:r>
          </a:p>
        </p:txBody>
      </p:sp>
      <p:sp>
        <p:nvSpPr>
          <p:cNvPr id="58" name="Rectangle 57">
            <a:extLst>
              <a:ext uri="{FF2B5EF4-FFF2-40B4-BE49-F238E27FC236}">
                <a16:creationId xmlns:a16="http://schemas.microsoft.com/office/drawing/2014/main" id="{361D24CC-941E-4C47-B0EC-E144352A4A74}"/>
              </a:ext>
            </a:extLst>
          </p:cNvPr>
          <p:cNvSpPr/>
          <p:nvPr/>
        </p:nvSpPr>
        <p:spPr>
          <a:xfrm>
            <a:off x="4002586" y="4594446"/>
            <a:ext cx="1443302" cy="43459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Spring 1  </a:t>
            </a:r>
          </a:p>
        </p:txBody>
      </p:sp>
      <p:sp>
        <p:nvSpPr>
          <p:cNvPr id="59" name="Block Arc 58">
            <a:extLst>
              <a:ext uri="{FF2B5EF4-FFF2-40B4-BE49-F238E27FC236}">
                <a16:creationId xmlns:a16="http://schemas.microsoft.com/office/drawing/2014/main" id="{D2F97453-494C-5746-8E17-4A67EE1BF309}"/>
              </a:ext>
            </a:extLst>
          </p:cNvPr>
          <p:cNvSpPr/>
          <p:nvPr/>
        </p:nvSpPr>
        <p:spPr>
          <a:xfrm rot="5400000">
            <a:off x="4721232" y="3385772"/>
            <a:ext cx="1547006" cy="1719767"/>
          </a:xfrm>
          <a:prstGeom prst="blockArc">
            <a:avLst>
              <a:gd name="adj1" fmla="val 10794187"/>
              <a:gd name="adj2" fmla="val 49898"/>
              <a:gd name="adj3" fmla="val 2823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258" name="Oval 257">
            <a:extLst>
              <a:ext uri="{FF2B5EF4-FFF2-40B4-BE49-F238E27FC236}">
                <a16:creationId xmlns:a16="http://schemas.microsoft.com/office/drawing/2014/main" id="{F392CEB9-0CDA-4E4D-8C9D-4D77BAB73103}"/>
              </a:ext>
            </a:extLst>
          </p:cNvPr>
          <p:cNvSpPr/>
          <p:nvPr/>
        </p:nvSpPr>
        <p:spPr>
          <a:xfrm>
            <a:off x="97062" y="4803196"/>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YEAR</a:t>
            </a:r>
          </a:p>
          <a:p>
            <a:pPr algn="ctr"/>
            <a:r>
              <a:rPr lang="en-US" sz="2200" b="1" dirty="0">
                <a:solidFill>
                  <a:schemeClr val="tx1"/>
                </a:solidFill>
              </a:rPr>
              <a:t>13</a:t>
            </a:r>
          </a:p>
        </p:txBody>
      </p:sp>
      <p:sp>
        <p:nvSpPr>
          <p:cNvPr id="63" name="Block Arc 62">
            <a:extLst>
              <a:ext uri="{FF2B5EF4-FFF2-40B4-BE49-F238E27FC236}">
                <a16:creationId xmlns:a16="http://schemas.microsoft.com/office/drawing/2014/main" id="{D2F97453-494C-5746-8E17-4A67EE1BF309}"/>
              </a:ext>
            </a:extLst>
          </p:cNvPr>
          <p:cNvSpPr/>
          <p:nvPr/>
        </p:nvSpPr>
        <p:spPr>
          <a:xfrm rot="16200000">
            <a:off x="455760" y="2320369"/>
            <a:ext cx="1503560" cy="1732059"/>
          </a:xfrm>
          <a:prstGeom prst="blockArc">
            <a:avLst>
              <a:gd name="adj1" fmla="val 10794187"/>
              <a:gd name="adj2" fmla="val 55069"/>
              <a:gd name="adj3" fmla="val 30265"/>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64" name="Rectangle 63">
            <a:extLst>
              <a:ext uri="{FF2B5EF4-FFF2-40B4-BE49-F238E27FC236}">
                <a16:creationId xmlns:a16="http://schemas.microsoft.com/office/drawing/2014/main" id="{361D24CC-941E-4C47-B0EC-E144352A4A74}"/>
              </a:ext>
            </a:extLst>
          </p:cNvPr>
          <p:cNvSpPr/>
          <p:nvPr/>
        </p:nvSpPr>
        <p:spPr>
          <a:xfrm>
            <a:off x="1291159" y="2448661"/>
            <a:ext cx="1308191" cy="4345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Spring 2</a:t>
            </a:r>
          </a:p>
          <a:p>
            <a:pPr algn="ctr"/>
            <a:r>
              <a:rPr lang="en-US" sz="800" b="1" dirty="0">
                <a:solidFill>
                  <a:schemeClr val="tx1"/>
                </a:solidFill>
              </a:rPr>
              <a:t>Component 3 Exam</a:t>
            </a:r>
          </a:p>
          <a:p>
            <a:pPr algn="ctr"/>
            <a:r>
              <a:rPr lang="en-US" sz="800" b="1" dirty="0">
                <a:solidFill>
                  <a:schemeClr val="tx1"/>
                </a:solidFill>
              </a:rPr>
              <a:t>March/April  </a:t>
            </a:r>
          </a:p>
        </p:txBody>
      </p:sp>
      <p:sp>
        <p:nvSpPr>
          <p:cNvPr id="65" name="Rectangle 64">
            <a:extLst>
              <a:ext uri="{FF2B5EF4-FFF2-40B4-BE49-F238E27FC236}">
                <a16:creationId xmlns:a16="http://schemas.microsoft.com/office/drawing/2014/main" id="{361D24CC-941E-4C47-B0EC-E144352A4A74}"/>
              </a:ext>
            </a:extLst>
          </p:cNvPr>
          <p:cNvSpPr/>
          <p:nvPr/>
        </p:nvSpPr>
        <p:spPr>
          <a:xfrm>
            <a:off x="2638005" y="2445043"/>
            <a:ext cx="1272256" cy="4345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Summer 1  </a:t>
            </a:r>
          </a:p>
        </p:txBody>
      </p:sp>
      <p:sp>
        <p:nvSpPr>
          <p:cNvPr id="66" name="Rectangle 65">
            <a:extLst>
              <a:ext uri="{FF2B5EF4-FFF2-40B4-BE49-F238E27FC236}">
                <a16:creationId xmlns:a16="http://schemas.microsoft.com/office/drawing/2014/main" id="{361D24CC-941E-4C47-B0EC-E144352A4A74}"/>
              </a:ext>
            </a:extLst>
          </p:cNvPr>
          <p:cNvSpPr/>
          <p:nvPr/>
        </p:nvSpPr>
        <p:spPr>
          <a:xfrm>
            <a:off x="3993882" y="2445043"/>
            <a:ext cx="1272256" cy="4345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Summer 2</a:t>
            </a:r>
          </a:p>
          <a:p>
            <a:pPr algn="ctr"/>
            <a:r>
              <a:rPr lang="en-US" sz="800" b="1" dirty="0">
                <a:solidFill>
                  <a:schemeClr val="tx1"/>
                </a:solidFill>
              </a:rPr>
              <a:t>Component 1 exam </a:t>
            </a:r>
          </a:p>
          <a:p>
            <a:pPr algn="ctr"/>
            <a:r>
              <a:rPr lang="en-US" sz="800" b="1" dirty="0">
                <a:solidFill>
                  <a:schemeClr val="tx1"/>
                </a:solidFill>
              </a:rPr>
              <a:t>June </a:t>
            </a:r>
          </a:p>
        </p:txBody>
      </p:sp>
      <p:sp>
        <p:nvSpPr>
          <p:cNvPr id="67" name="Block Arc 66">
            <a:extLst>
              <a:ext uri="{FF2B5EF4-FFF2-40B4-BE49-F238E27FC236}">
                <a16:creationId xmlns:a16="http://schemas.microsoft.com/office/drawing/2014/main" id="{D2F97453-494C-5746-8E17-4A67EE1BF309}"/>
              </a:ext>
            </a:extLst>
          </p:cNvPr>
          <p:cNvSpPr/>
          <p:nvPr/>
        </p:nvSpPr>
        <p:spPr>
          <a:xfrm rot="5400000">
            <a:off x="4576969" y="1245456"/>
            <a:ext cx="1503560" cy="1732059"/>
          </a:xfrm>
          <a:prstGeom prst="blockArc">
            <a:avLst>
              <a:gd name="adj1" fmla="val 10794187"/>
              <a:gd name="adj2" fmla="val 50685"/>
              <a:gd name="adj3" fmla="val 28575"/>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266" name="Oval 265">
            <a:extLst>
              <a:ext uri="{FF2B5EF4-FFF2-40B4-BE49-F238E27FC236}">
                <a16:creationId xmlns:a16="http://schemas.microsoft.com/office/drawing/2014/main" id="{F392CEB9-0CDA-4E4D-8C9D-4D77BAB73103}"/>
              </a:ext>
            </a:extLst>
          </p:cNvPr>
          <p:cNvSpPr/>
          <p:nvPr/>
        </p:nvSpPr>
        <p:spPr>
          <a:xfrm>
            <a:off x="5302094" y="1298312"/>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NEXT STEPS</a:t>
            </a:r>
          </a:p>
        </p:txBody>
      </p:sp>
      <p:sp>
        <p:nvSpPr>
          <p:cNvPr id="69" name="Triangle 45">
            <a:extLst>
              <a:ext uri="{FF2B5EF4-FFF2-40B4-BE49-F238E27FC236}">
                <a16:creationId xmlns:a16="http://schemas.microsoft.com/office/drawing/2014/main" id="{B85D31BE-9BE0-3341-86C3-0BFD563EAA1B}"/>
              </a:ext>
            </a:extLst>
          </p:cNvPr>
          <p:cNvSpPr/>
          <p:nvPr/>
        </p:nvSpPr>
        <p:spPr>
          <a:xfrm rot="16200000">
            <a:off x="3967004" y="1215444"/>
            <a:ext cx="952780" cy="669618"/>
          </a:xfrm>
          <a:prstGeom prst="triangle">
            <a:avLst>
              <a:gd name="adj" fmla="val 4536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1" dirty="0"/>
          </a:p>
        </p:txBody>
      </p:sp>
      <p:sp>
        <p:nvSpPr>
          <p:cNvPr id="71" name="Rectangle 70">
            <a:extLst>
              <a:ext uri="{FF2B5EF4-FFF2-40B4-BE49-F238E27FC236}">
                <a16:creationId xmlns:a16="http://schemas.microsoft.com/office/drawing/2014/main" id="{361D24CC-941E-4C47-B0EC-E144352A4A74}"/>
              </a:ext>
            </a:extLst>
          </p:cNvPr>
          <p:cNvSpPr/>
          <p:nvPr/>
        </p:nvSpPr>
        <p:spPr>
          <a:xfrm>
            <a:off x="1274060" y="7841137"/>
            <a:ext cx="1370296"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Spring 1  </a:t>
            </a:r>
          </a:p>
        </p:txBody>
      </p:sp>
      <p:sp>
        <p:nvSpPr>
          <p:cNvPr id="72" name="Rectangle 71">
            <a:extLst>
              <a:ext uri="{FF2B5EF4-FFF2-40B4-BE49-F238E27FC236}">
                <a16:creationId xmlns:a16="http://schemas.microsoft.com/office/drawing/2014/main" id="{361D24CC-941E-4C47-B0EC-E144352A4A74}"/>
              </a:ext>
            </a:extLst>
          </p:cNvPr>
          <p:cNvSpPr/>
          <p:nvPr/>
        </p:nvSpPr>
        <p:spPr>
          <a:xfrm>
            <a:off x="2688552" y="7848179"/>
            <a:ext cx="1314034"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Autumn 2  </a:t>
            </a:r>
          </a:p>
        </p:txBody>
      </p:sp>
      <p:sp>
        <p:nvSpPr>
          <p:cNvPr id="74" name="Rectangle 73">
            <a:extLst>
              <a:ext uri="{FF2B5EF4-FFF2-40B4-BE49-F238E27FC236}">
                <a16:creationId xmlns:a16="http://schemas.microsoft.com/office/drawing/2014/main" id="{361D24CC-941E-4C47-B0EC-E144352A4A74}"/>
              </a:ext>
            </a:extLst>
          </p:cNvPr>
          <p:cNvSpPr/>
          <p:nvPr/>
        </p:nvSpPr>
        <p:spPr>
          <a:xfrm>
            <a:off x="1274060" y="6728058"/>
            <a:ext cx="1370296"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Spring 2  </a:t>
            </a:r>
          </a:p>
        </p:txBody>
      </p:sp>
      <p:sp>
        <p:nvSpPr>
          <p:cNvPr id="76" name="Rectangle 75">
            <a:extLst>
              <a:ext uri="{FF2B5EF4-FFF2-40B4-BE49-F238E27FC236}">
                <a16:creationId xmlns:a16="http://schemas.microsoft.com/office/drawing/2014/main" id="{361D24CC-941E-4C47-B0EC-E144352A4A74}"/>
              </a:ext>
            </a:extLst>
          </p:cNvPr>
          <p:cNvSpPr/>
          <p:nvPr/>
        </p:nvSpPr>
        <p:spPr>
          <a:xfrm>
            <a:off x="2672424" y="6736011"/>
            <a:ext cx="1348820"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Summer 1  </a:t>
            </a:r>
          </a:p>
        </p:txBody>
      </p:sp>
      <p:sp>
        <p:nvSpPr>
          <p:cNvPr id="77" name="Rectangle 76">
            <a:extLst>
              <a:ext uri="{FF2B5EF4-FFF2-40B4-BE49-F238E27FC236}">
                <a16:creationId xmlns:a16="http://schemas.microsoft.com/office/drawing/2014/main" id="{361D24CC-941E-4C47-B0EC-E144352A4A74}"/>
              </a:ext>
            </a:extLst>
          </p:cNvPr>
          <p:cNvSpPr/>
          <p:nvPr/>
        </p:nvSpPr>
        <p:spPr>
          <a:xfrm>
            <a:off x="4058020" y="6733058"/>
            <a:ext cx="1339684" cy="43459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Summer 2  </a:t>
            </a:r>
          </a:p>
        </p:txBody>
      </p:sp>
      <p:cxnSp>
        <p:nvCxnSpPr>
          <p:cNvPr id="46" name="Straight Connector 45">
            <a:extLst>
              <a:ext uri="{FF2B5EF4-FFF2-40B4-BE49-F238E27FC236}">
                <a16:creationId xmlns:a16="http://schemas.microsoft.com/office/drawing/2014/main" id="{206BE152-910A-2843-A2AB-7EEE1AB8E0D0}"/>
              </a:ext>
            </a:extLst>
          </p:cNvPr>
          <p:cNvCxnSpPr>
            <a:cxnSpLocks/>
          </p:cNvCxnSpPr>
          <p:nvPr/>
        </p:nvCxnSpPr>
        <p:spPr>
          <a:xfrm>
            <a:off x="4389916" y="7741880"/>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06BE152-910A-2843-A2AB-7EEE1AB8E0D0}"/>
              </a:ext>
            </a:extLst>
          </p:cNvPr>
          <p:cNvCxnSpPr>
            <a:cxnSpLocks/>
          </p:cNvCxnSpPr>
          <p:nvPr/>
        </p:nvCxnSpPr>
        <p:spPr>
          <a:xfrm>
            <a:off x="3559440" y="7754647"/>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06BE152-910A-2843-A2AB-7EEE1AB8E0D0}"/>
              </a:ext>
            </a:extLst>
          </p:cNvPr>
          <p:cNvCxnSpPr>
            <a:cxnSpLocks/>
          </p:cNvCxnSpPr>
          <p:nvPr/>
        </p:nvCxnSpPr>
        <p:spPr>
          <a:xfrm>
            <a:off x="1449260" y="7798854"/>
            <a:ext cx="135711" cy="1285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206BE152-910A-2843-A2AB-7EEE1AB8E0D0}"/>
              </a:ext>
            </a:extLst>
          </p:cNvPr>
          <p:cNvCxnSpPr>
            <a:cxnSpLocks/>
          </p:cNvCxnSpPr>
          <p:nvPr/>
        </p:nvCxnSpPr>
        <p:spPr>
          <a:xfrm>
            <a:off x="2408877" y="7763084"/>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206BE152-910A-2843-A2AB-7EEE1AB8E0D0}"/>
              </a:ext>
            </a:extLst>
          </p:cNvPr>
          <p:cNvCxnSpPr>
            <a:cxnSpLocks/>
          </p:cNvCxnSpPr>
          <p:nvPr/>
        </p:nvCxnSpPr>
        <p:spPr>
          <a:xfrm>
            <a:off x="2954905" y="7730117"/>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06BE152-910A-2843-A2AB-7EEE1AB8E0D0}"/>
              </a:ext>
            </a:extLst>
          </p:cNvPr>
          <p:cNvCxnSpPr>
            <a:cxnSpLocks/>
          </p:cNvCxnSpPr>
          <p:nvPr/>
        </p:nvCxnSpPr>
        <p:spPr>
          <a:xfrm>
            <a:off x="1312928" y="6565472"/>
            <a:ext cx="168273" cy="27144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206BE152-910A-2843-A2AB-7EEE1AB8E0D0}"/>
              </a:ext>
            </a:extLst>
          </p:cNvPr>
          <p:cNvCxnSpPr>
            <a:cxnSpLocks/>
          </p:cNvCxnSpPr>
          <p:nvPr/>
        </p:nvCxnSpPr>
        <p:spPr>
          <a:xfrm>
            <a:off x="2128625" y="6609494"/>
            <a:ext cx="191005" cy="21987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206BE152-910A-2843-A2AB-7EEE1AB8E0D0}"/>
              </a:ext>
            </a:extLst>
          </p:cNvPr>
          <p:cNvCxnSpPr>
            <a:cxnSpLocks/>
          </p:cNvCxnSpPr>
          <p:nvPr/>
        </p:nvCxnSpPr>
        <p:spPr>
          <a:xfrm>
            <a:off x="2894003" y="6642656"/>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06BE152-910A-2843-A2AB-7EEE1AB8E0D0}"/>
              </a:ext>
            </a:extLst>
          </p:cNvPr>
          <p:cNvCxnSpPr>
            <a:cxnSpLocks/>
            <a:stCxn id="220" idx="2"/>
          </p:cNvCxnSpPr>
          <p:nvPr/>
        </p:nvCxnSpPr>
        <p:spPr>
          <a:xfrm>
            <a:off x="3793081" y="6623914"/>
            <a:ext cx="16725" cy="20545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206BE152-910A-2843-A2AB-7EEE1AB8E0D0}"/>
              </a:ext>
            </a:extLst>
          </p:cNvPr>
          <p:cNvCxnSpPr>
            <a:cxnSpLocks/>
          </p:cNvCxnSpPr>
          <p:nvPr/>
        </p:nvCxnSpPr>
        <p:spPr>
          <a:xfrm flipH="1">
            <a:off x="5126694" y="6605964"/>
            <a:ext cx="35516" cy="21533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06BE152-910A-2843-A2AB-7EEE1AB8E0D0}"/>
              </a:ext>
            </a:extLst>
          </p:cNvPr>
          <p:cNvCxnSpPr>
            <a:cxnSpLocks/>
            <a:stCxn id="219" idx="2"/>
          </p:cNvCxnSpPr>
          <p:nvPr/>
        </p:nvCxnSpPr>
        <p:spPr>
          <a:xfrm flipH="1">
            <a:off x="4362254" y="6612380"/>
            <a:ext cx="173939" cy="19983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206BE152-910A-2843-A2AB-7EEE1AB8E0D0}"/>
              </a:ext>
            </a:extLst>
          </p:cNvPr>
          <p:cNvCxnSpPr>
            <a:cxnSpLocks/>
          </p:cNvCxnSpPr>
          <p:nvPr/>
        </p:nvCxnSpPr>
        <p:spPr>
          <a:xfrm>
            <a:off x="1449260" y="4558414"/>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206BE152-910A-2843-A2AB-7EEE1AB8E0D0}"/>
              </a:ext>
            </a:extLst>
          </p:cNvPr>
          <p:cNvCxnSpPr>
            <a:cxnSpLocks/>
          </p:cNvCxnSpPr>
          <p:nvPr/>
        </p:nvCxnSpPr>
        <p:spPr>
          <a:xfrm>
            <a:off x="2836972" y="4548117"/>
            <a:ext cx="15954" cy="15739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206BE152-910A-2843-A2AB-7EEE1AB8E0D0}"/>
              </a:ext>
            </a:extLst>
          </p:cNvPr>
          <p:cNvCxnSpPr>
            <a:cxnSpLocks/>
          </p:cNvCxnSpPr>
          <p:nvPr/>
        </p:nvCxnSpPr>
        <p:spPr>
          <a:xfrm>
            <a:off x="2311054" y="4527087"/>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06BE152-910A-2843-A2AB-7EEE1AB8E0D0}"/>
              </a:ext>
            </a:extLst>
          </p:cNvPr>
          <p:cNvCxnSpPr>
            <a:cxnSpLocks/>
          </p:cNvCxnSpPr>
          <p:nvPr/>
        </p:nvCxnSpPr>
        <p:spPr>
          <a:xfrm>
            <a:off x="3704999" y="4512027"/>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206BE152-910A-2843-A2AB-7EEE1AB8E0D0}"/>
              </a:ext>
            </a:extLst>
          </p:cNvPr>
          <p:cNvCxnSpPr>
            <a:cxnSpLocks/>
          </p:cNvCxnSpPr>
          <p:nvPr/>
        </p:nvCxnSpPr>
        <p:spPr>
          <a:xfrm>
            <a:off x="4286029" y="4505627"/>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206BE152-910A-2843-A2AB-7EEE1AB8E0D0}"/>
              </a:ext>
            </a:extLst>
          </p:cNvPr>
          <p:cNvCxnSpPr>
            <a:cxnSpLocks/>
          </p:cNvCxnSpPr>
          <p:nvPr/>
        </p:nvCxnSpPr>
        <p:spPr>
          <a:xfrm flipH="1">
            <a:off x="5062628" y="4464652"/>
            <a:ext cx="64066" cy="233983"/>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06BE152-910A-2843-A2AB-7EEE1AB8E0D0}"/>
              </a:ext>
            </a:extLst>
          </p:cNvPr>
          <p:cNvCxnSpPr>
            <a:cxnSpLocks/>
          </p:cNvCxnSpPr>
          <p:nvPr/>
        </p:nvCxnSpPr>
        <p:spPr>
          <a:xfrm>
            <a:off x="2302478" y="2389199"/>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206BE152-910A-2843-A2AB-7EEE1AB8E0D0}"/>
              </a:ext>
            </a:extLst>
          </p:cNvPr>
          <p:cNvCxnSpPr>
            <a:cxnSpLocks/>
          </p:cNvCxnSpPr>
          <p:nvPr/>
        </p:nvCxnSpPr>
        <p:spPr>
          <a:xfrm>
            <a:off x="2943240" y="2354106"/>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06BE152-910A-2843-A2AB-7EEE1AB8E0D0}"/>
              </a:ext>
            </a:extLst>
          </p:cNvPr>
          <p:cNvCxnSpPr>
            <a:cxnSpLocks/>
          </p:cNvCxnSpPr>
          <p:nvPr/>
        </p:nvCxnSpPr>
        <p:spPr>
          <a:xfrm>
            <a:off x="3660598" y="2351688"/>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206BE152-910A-2843-A2AB-7EEE1AB8E0D0}"/>
              </a:ext>
            </a:extLst>
          </p:cNvPr>
          <p:cNvCxnSpPr>
            <a:cxnSpLocks/>
          </p:cNvCxnSpPr>
          <p:nvPr/>
        </p:nvCxnSpPr>
        <p:spPr>
          <a:xfrm>
            <a:off x="1467456" y="2360450"/>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206BE152-910A-2843-A2AB-7EEE1AB8E0D0}"/>
              </a:ext>
            </a:extLst>
          </p:cNvPr>
          <p:cNvCxnSpPr>
            <a:cxnSpLocks/>
          </p:cNvCxnSpPr>
          <p:nvPr/>
        </p:nvCxnSpPr>
        <p:spPr>
          <a:xfrm>
            <a:off x="4233214" y="2336044"/>
            <a:ext cx="8576" cy="186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206BE152-910A-2843-A2AB-7EEE1AB8E0D0}"/>
              </a:ext>
            </a:extLst>
          </p:cNvPr>
          <p:cNvCxnSpPr>
            <a:cxnSpLocks/>
          </p:cNvCxnSpPr>
          <p:nvPr/>
        </p:nvCxnSpPr>
        <p:spPr>
          <a:xfrm flipV="1">
            <a:off x="4968251" y="8200345"/>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206BE152-910A-2843-A2AB-7EEE1AB8E0D0}"/>
              </a:ext>
            </a:extLst>
          </p:cNvPr>
          <p:cNvCxnSpPr>
            <a:cxnSpLocks/>
          </p:cNvCxnSpPr>
          <p:nvPr/>
        </p:nvCxnSpPr>
        <p:spPr>
          <a:xfrm flipV="1">
            <a:off x="4276038" y="8214298"/>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206BE152-910A-2843-A2AB-7EEE1AB8E0D0}"/>
              </a:ext>
            </a:extLst>
          </p:cNvPr>
          <p:cNvCxnSpPr>
            <a:cxnSpLocks/>
          </p:cNvCxnSpPr>
          <p:nvPr/>
        </p:nvCxnSpPr>
        <p:spPr>
          <a:xfrm flipV="1">
            <a:off x="3669174" y="8214298"/>
            <a:ext cx="105194"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206BE152-910A-2843-A2AB-7EEE1AB8E0D0}"/>
              </a:ext>
            </a:extLst>
          </p:cNvPr>
          <p:cNvCxnSpPr>
            <a:cxnSpLocks/>
          </p:cNvCxnSpPr>
          <p:nvPr/>
        </p:nvCxnSpPr>
        <p:spPr>
          <a:xfrm flipV="1">
            <a:off x="2915868" y="8200345"/>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206BE152-910A-2843-A2AB-7EEE1AB8E0D0}"/>
              </a:ext>
            </a:extLst>
          </p:cNvPr>
          <p:cNvCxnSpPr>
            <a:cxnSpLocks/>
          </p:cNvCxnSpPr>
          <p:nvPr/>
        </p:nvCxnSpPr>
        <p:spPr>
          <a:xfrm flipV="1">
            <a:off x="2311054" y="8200345"/>
            <a:ext cx="132199"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06BE152-910A-2843-A2AB-7EEE1AB8E0D0}"/>
              </a:ext>
            </a:extLst>
          </p:cNvPr>
          <p:cNvCxnSpPr>
            <a:cxnSpLocks/>
          </p:cNvCxnSpPr>
          <p:nvPr/>
        </p:nvCxnSpPr>
        <p:spPr>
          <a:xfrm flipV="1">
            <a:off x="1522291" y="8175568"/>
            <a:ext cx="163337" cy="17821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206BE152-910A-2843-A2AB-7EEE1AB8E0D0}"/>
              </a:ext>
            </a:extLst>
          </p:cNvPr>
          <p:cNvCxnSpPr>
            <a:cxnSpLocks/>
          </p:cNvCxnSpPr>
          <p:nvPr/>
        </p:nvCxnSpPr>
        <p:spPr>
          <a:xfrm flipH="1" flipV="1">
            <a:off x="1596384" y="7087914"/>
            <a:ext cx="146541" cy="203757"/>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206BE152-910A-2843-A2AB-7EEE1AB8E0D0}"/>
              </a:ext>
            </a:extLst>
          </p:cNvPr>
          <p:cNvCxnSpPr>
            <a:cxnSpLocks/>
            <a:stCxn id="175" idx="0"/>
          </p:cNvCxnSpPr>
          <p:nvPr/>
        </p:nvCxnSpPr>
        <p:spPr>
          <a:xfrm flipV="1">
            <a:off x="1556423" y="4962401"/>
            <a:ext cx="79221" cy="129467"/>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206BE152-910A-2843-A2AB-7EEE1AB8E0D0}"/>
              </a:ext>
            </a:extLst>
          </p:cNvPr>
          <p:cNvCxnSpPr>
            <a:cxnSpLocks/>
          </p:cNvCxnSpPr>
          <p:nvPr/>
        </p:nvCxnSpPr>
        <p:spPr>
          <a:xfrm flipH="1" flipV="1">
            <a:off x="2365162" y="4972169"/>
            <a:ext cx="66645" cy="14407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06BE152-910A-2843-A2AB-7EEE1AB8E0D0}"/>
              </a:ext>
            </a:extLst>
          </p:cNvPr>
          <p:cNvCxnSpPr>
            <a:cxnSpLocks/>
          </p:cNvCxnSpPr>
          <p:nvPr/>
        </p:nvCxnSpPr>
        <p:spPr>
          <a:xfrm flipH="1" flipV="1">
            <a:off x="2989111" y="4959313"/>
            <a:ext cx="56990" cy="152858"/>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206BE152-910A-2843-A2AB-7EEE1AB8E0D0}"/>
              </a:ext>
            </a:extLst>
          </p:cNvPr>
          <p:cNvCxnSpPr>
            <a:cxnSpLocks/>
          </p:cNvCxnSpPr>
          <p:nvPr/>
        </p:nvCxnSpPr>
        <p:spPr>
          <a:xfrm flipH="1" flipV="1">
            <a:off x="5062628" y="4985279"/>
            <a:ext cx="81713" cy="8052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206BE152-910A-2843-A2AB-7EEE1AB8E0D0}"/>
              </a:ext>
            </a:extLst>
          </p:cNvPr>
          <p:cNvCxnSpPr>
            <a:cxnSpLocks/>
          </p:cNvCxnSpPr>
          <p:nvPr/>
        </p:nvCxnSpPr>
        <p:spPr>
          <a:xfrm flipH="1" flipV="1">
            <a:off x="3704999" y="4954697"/>
            <a:ext cx="8576" cy="14756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206BE152-910A-2843-A2AB-7EEE1AB8E0D0}"/>
              </a:ext>
            </a:extLst>
          </p:cNvPr>
          <p:cNvCxnSpPr>
            <a:cxnSpLocks/>
          </p:cNvCxnSpPr>
          <p:nvPr/>
        </p:nvCxnSpPr>
        <p:spPr>
          <a:xfrm flipH="1" flipV="1">
            <a:off x="4295516" y="4954833"/>
            <a:ext cx="102395" cy="16188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06BE152-910A-2843-A2AB-7EEE1AB8E0D0}"/>
              </a:ext>
            </a:extLst>
          </p:cNvPr>
          <p:cNvCxnSpPr>
            <a:cxnSpLocks/>
          </p:cNvCxnSpPr>
          <p:nvPr/>
        </p:nvCxnSpPr>
        <p:spPr>
          <a:xfrm flipV="1">
            <a:off x="1619016" y="2798970"/>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206BE152-910A-2843-A2AB-7EEE1AB8E0D0}"/>
              </a:ext>
            </a:extLst>
          </p:cNvPr>
          <p:cNvCxnSpPr>
            <a:cxnSpLocks/>
          </p:cNvCxnSpPr>
          <p:nvPr/>
        </p:nvCxnSpPr>
        <p:spPr>
          <a:xfrm flipV="1">
            <a:off x="2365212" y="2783061"/>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06BE152-910A-2843-A2AB-7EEE1AB8E0D0}"/>
              </a:ext>
            </a:extLst>
          </p:cNvPr>
          <p:cNvCxnSpPr>
            <a:cxnSpLocks/>
          </p:cNvCxnSpPr>
          <p:nvPr/>
        </p:nvCxnSpPr>
        <p:spPr>
          <a:xfrm flipH="1" flipV="1">
            <a:off x="2811691" y="2794918"/>
            <a:ext cx="26980" cy="215339"/>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206BE152-910A-2843-A2AB-7EEE1AB8E0D0}"/>
              </a:ext>
            </a:extLst>
          </p:cNvPr>
          <p:cNvCxnSpPr>
            <a:cxnSpLocks/>
          </p:cNvCxnSpPr>
          <p:nvPr/>
        </p:nvCxnSpPr>
        <p:spPr>
          <a:xfrm flipV="1">
            <a:off x="3586260" y="2777396"/>
            <a:ext cx="13001" cy="23036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206BE152-910A-2843-A2AB-7EEE1AB8E0D0}"/>
              </a:ext>
            </a:extLst>
          </p:cNvPr>
          <p:cNvCxnSpPr>
            <a:cxnSpLocks/>
          </p:cNvCxnSpPr>
          <p:nvPr/>
        </p:nvCxnSpPr>
        <p:spPr>
          <a:xfrm flipH="1" flipV="1">
            <a:off x="4188016" y="2831792"/>
            <a:ext cx="45565" cy="168519"/>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146" name="TextBox 145">
            <a:extLst>
              <a:ext uri="{FF2B5EF4-FFF2-40B4-BE49-F238E27FC236}">
                <a16:creationId xmlns:a16="http://schemas.microsoft.com/office/drawing/2014/main" id="{57E4ADCC-0F9E-4753-B58A-249B37F19C88}"/>
              </a:ext>
            </a:extLst>
          </p:cNvPr>
          <p:cNvSpPr txBox="1"/>
          <p:nvPr/>
        </p:nvSpPr>
        <p:spPr>
          <a:xfrm>
            <a:off x="1021882" y="1966460"/>
            <a:ext cx="854756" cy="461665"/>
          </a:xfrm>
          <a:prstGeom prst="rect">
            <a:avLst/>
          </a:prstGeom>
          <a:noFill/>
        </p:spPr>
        <p:txBody>
          <a:bodyPr wrap="square" rtlCol="0">
            <a:spAutoFit/>
          </a:bodyPr>
          <a:lstStyle/>
          <a:p>
            <a:pPr algn="ctr"/>
            <a:endParaRPr lang="en-US" sz="600" b="1" dirty="0"/>
          </a:p>
          <a:p>
            <a:pPr algn="ctr"/>
            <a:r>
              <a:rPr lang="en-US" sz="600" dirty="0"/>
              <a:t>Reflective Report marked by the AQA Examiner</a:t>
            </a:r>
          </a:p>
        </p:txBody>
      </p:sp>
      <p:sp>
        <p:nvSpPr>
          <p:cNvPr id="148" name="TextBox 147">
            <a:extLst>
              <a:ext uri="{FF2B5EF4-FFF2-40B4-BE49-F238E27FC236}">
                <a16:creationId xmlns:a16="http://schemas.microsoft.com/office/drawing/2014/main" id="{57E4ADCC-0F9E-4753-B58A-249B37F19C88}"/>
              </a:ext>
            </a:extLst>
          </p:cNvPr>
          <p:cNvSpPr txBox="1"/>
          <p:nvPr/>
        </p:nvSpPr>
        <p:spPr>
          <a:xfrm>
            <a:off x="3203404" y="1816834"/>
            <a:ext cx="854756" cy="553998"/>
          </a:xfrm>
          <a:prstGeom prst="rect">
            <a:avLst/>
          </a:prstGeom>
          <a:noFill/>
        </p:spPr>
        <p:txBody>
          <a:bodyPr wrap="square" rtlCol="0">
            <a:spAutoFit/>
          </a:bodyPr>
          <a:lstStyle/>
          <a:p>
            <a:pPr algn="ctr"/>
            <a:endParaRPr lang="en-US" sz="600" b="1" dirty="0"/>
          </a:p>
          <a:p>
            <a:pPr algn="ctr"/>
            <a:r>
              <a:rPr lang="en-US" sz="600" dirty="0"/>
              <a:t>To consolidate knowledge and understanding of drama and theatre</a:t>
            </a:r>
          </a:p>
        </p:txBody>
      </p:sp>
      <p:sp>
        <p:nvSpPr>
          <p:cNvPr id="149" name="TextBox 148">
            <a:extLst>
              <a:ext uri="{FF2B5EF4-FFF2-40B4-BE49-F238E27FC236}">
                <a16:creationId xmlns:a16="http://schemas.microsoft.com/office/drawing/2014/main" id="{57E4ADCC-0F9E-4753-B58A-249B37F19C88}"/>
              </a:ext>
            </a:extLst>
          </p:cNvPr>
          <p:cNvSpPr txBox="1"/>
          <p:nvPr/>
        </p:nvSpPr>
        <p:spPr>
          <a:xfrm>
            <a:off x="3890227" y="1846990"/>
            <a:ext cx="854756" cy="553998"/>
          </a:xfrm>
          <a:prstGeom prst="rect">
            <a:avLst/>
          </a:prstGeom>
          <a:noFill/>
        </p:spPr>
        <p:txBody>
          <a:bodyPr wrap="square" rtlCol="0">
            <a:spAutoFit/>
          </a:bodyPr>
          <a:lstStyle/>
          <a:p>
            <a:pPr algn="ctr"/>
            <a:endParaRPr lang="en-US" sz="600" b="1" dirty="0"/>
          </a:p>
          <a:p>
            <a:pPr algn="ctr"/>
            <a:r>
              <a:rPr lang="en-US" sz="600" dirty="0"/>
              <a:t>To become confident writers under exam/timed conditions</a:t>
            </a:r>
          </a:p>
        </p:txBody>
      </p:sp>
      <p:sp>
        <p:nvSpPr>
          <p:cNvPr id="150" name="TextBox 149">
            <a:extLst>
              <a:ext uri="{FF2B5EF4-FFF2-40B4-BE49-F238E27FC236}">
                <a16:creationId xmlns:a16="http://schemas.microsoft.com/office/drawing/2014/main" id="{57E4ADCC-0F9E-4753-B58A-249B37F19C88}"/>
              </a:ext>
            </a:extLst>
          </p:cNvPr>
          <p:cNvSpPr txBox="1"/>
          <p:nvPr/>
        </p:nvSpPr>
        <p:spPr>
          <a:xfrm>
            <a:off x="4523194" y="2094391"/>
            <a:ext cx="854756" cy="307777"/>
          </a:xfrm>
          <a:prstGeom prst="rect">
            <a:avLst/>
          </a:prstGeom>
          <a:noFill/>
        </p:spPr>
        <p:txBody>
          <a:bodyPr wrap="square" rtlCol="0">
            <a:spAutoFit/>
          </a:bodyPr>
          <a:lstStyle/>
          <a:p>
            <a:pPr algn="ctr"/>
            <a:endParaRPr lang="en-US" sz="600" b="1" dirty="0"/>
          </a:p>
          <a:p>
            <a:pPr algn="ctr"/>
            <a:endParaRPr lang="en-US" sz="800" dirty="0"/>
          </a:p>
        </p:txBody>
      </p:sp>
      <p:sp>
        <p:nvSpPr>
          <p:cNvPr id="151" name="TextBox 150">
            <a:extLst>
              <a:ext uri="{FF2B5EF4-FFF2-40B4-BE49-F238E27FC236}">
                <a16:creationId xmlns:a16="http://schemas.microsoft.com/office/drawing/2014/main" id="{57E4ADCC-0F9E-4753-B58A-249B37F19C88}"/>
              </a:ext>
            </a:extLst>
          </p:cNvPr>
          <p:cNvSpPr txBox="1"/>
          <p:nvPr/>
        </p:nvSpPr>
        <p:spPr>
          <a:xfrm>
            <a:off x="1834716" y="1808776"/>
            <a:ext cx="854756" cy="646331"/>
          </a:xfrm>
          <a:prstGeom prst="rect">
            <a:avLst/>
          </a:prstGeom>
          <a:noFill/>
        </p:spPr>
        <p:txBody>
          <a:bodyPr wrap="square" rtlCol="0">
            <a:spAutoFit/>
          </a:bodyPr>
          <a:lstStyle/>
          <a:p>
            <a:pPr algn="ctr"/>
            <a:endParaRPr lang="en-US" sz="600" b="1" dirty="0"/>
          </a:p>
          <a:p>
            <a:pPr algn="ctr"/>
            <a:r>
              <a:rPr lang="en-US" sz="600" dirty="0"/>
              <a:t>Component 1</a:t>
            </a:r>
          </a:p>
          <a:p>
            <a:pPr algn="ctr"/>
            <a:r>
              <a:rPr lang="en-US" sz="600" dirty="0"/>
              <a:t>Set texts and Live Theatre</a:t>
            </a:r>
          </a:p>
          <a:p>
            <a:pPr algn="ctr"/>
            <a:r>
              <a:rPr lang="en-US" sz="600" dirty="0"/>
              <a:t>Essays and feedback on-going</a:t>
            </a:r>
          </a:p>
        </p:txBody>
      </p:sp>
      <p:sp>
        <p:nvSpPr>
          <p:cNvPr id="152" name="TextBox 151">
            <a:extLst>
              <a:ext uri="{FF2B5EF4-FFF2-40B4-BE49-F238E27FC236}">
                <a16:creationId xmlns:a16="http://schemas.microsoft.com/office/drawing/2014/main" id="{57E4ADCC-0F9E-4753-B58A-249B37F19C88}"/>
              </a:ext>
            </a:extLst>
          </p:cNvPr>
          <p:cNvSpPr txBox="1"/>
          <p:nvPr/>
        </p:nvSpPr>
        <p:spPr>
          <a:xfrm>
            <a:off x="1169363" y="2924274"/>
            <a:ext cx="854756" cy="461665"/>
          </a:xfrm>
          <a:prstGeom prst="rect">
            <a:avLst/>
          </a:prstGeom>
          <a:noFill/>
        </p:spPr>
        <p:txBody>
          <a:bodyPr wrap="square" rtlCol="0">
            <a:spAutoFit/>
          </a:bodyPr>
          <a:lstStyle/>
          <a:p>
            <a:pPr algn="ctr"/>
            <a:endParaRPr lang="en-US" sz="600" b="1" dirty="0"/>
          </a:p>
          <a:p>
            <a:pPr algn="ctr"/>
            <a:r>
              <a:rPr lang="en-US" sz="600" dirty="0"/>
              <a:t>Extract 3 performance to AQA examiner</a:t>
            </a:r>
          </a:p>
        </p:txBody>
      </p:sp>
      <p:sp>
        <p:nvSpPr>
          <p:cNvPr id="153" name="TextBox 152">
            <a:extLst>
              <a:ext uri="{FF2B5EF4-FFF2-40B4-BE49-F238E27FC236}">
                <a16:creationId xmlns:a16="http://schemas.microsoft.com/office/drawing/2014/main" id="{57E4ADCC-0F9E-4753-B58A-249B37F19C88}"/>
              </a:ext>
            </a:extLst>
          </p:cNvPr>
          <p:cNvSpPr txBox="1"/>
          <p:nvPr/>
        </p:nvSpPr>
        <p:spPr>
          <a:xfrm>
            <a:off x="2030156" y="2879410"/>
            <a:ext cx="651724" cy="461665"/>
          </a:xfrm>
          <a:prstGeom prst="rect">
            <a:avLst/>
          </a:prstGeom>
          <a:noFill/>
        </p:spPr>
        <p:txBody>
          <a:bodyPr wrap="square" rtlCol="0">
            <a:spAutoFit/>
          </a:bodyPr>
          <a:lstStyle/>
          <a:p>
            <a:pPr algn="ctr"/>
            <a:endParaRPr lang="en-US" sz="600" b="1" dirty="0"/>
          </a:p>
          <a:p>
            <a:pPr algn="ctr"/>
            <a:r>
              <a:rPr lang="en-US" sz="600" dirty="0"/>
              <a:t>Revision sessions after school</a:t>
            </a:r>
          </a:p>
        </p:txBody>
      </p:sp>
      <p:sp>
        <p:nvSpPr>
          <p:cNvPr id="154" name="TextBox 153">
            <a:extLst>
              <a:ext uri="{FF2B5EF4-FFF2-40B4-BE49-F238E27FC236}">
                <a16:creationId xmlns:a16="http://schemas.microsoft.com/office/drawing/2014/main" id="{57E4ADCC-0F9E-4753-B58A-249B37F19C88}"/>
              </a:ext>
            </a:extLst>
          </p:cNvPr>
          <p:cNvSpPr txBox="1"/>
          <p:nvPr/>
        </p:nvSpPr>
        <p:spPr>
          <a:xfrm>
            <a:off x="3269509" y="2866056"/>
            <a:ext cx="892661" cy="553998"/>
          </a:xfrm>
          <a:prstGeom prst="rect">
            <a:avLst/>
          </a:prstGeom>
          <a:noFill/>
        </p:spPr>
        <p:txBody>
          <a:bodyPr wrap="square" rtlCol="0">
            <a:spAutoFit/>
          </a:bodyPr>
          <a:lstStyle/>
          <a:p>
            <a:pPr algn="ctr"/>
            <a:endParaRPr lang="en-US" sz="600" b="1" dirty="0"/>
          </a:p>
          <a:p>
            <a:pPr algn="ctr"/>
            <a:r>
              <a:rPr lang="en-US" sz="600" dirty="0"/>
              <a:t>To consolidate analysis and evaluation of the work of live theatre makers</a:t>
            </a:r>
          </a:p>
        </p:txBody>
      </p:sp>
      <p:sp>
        <p:nvSpPr>
          <p:cNvPr id="167" name="TextBox 166">
            <a:extLst>
              <a:ext uri="{FF2B5EF4-FFF2-40B4-BE49-F238E27FC236}">
                <a16:creationId xmlns:a16="http://schemas.microsoft.com/office/drawing/2014/main" id="{57E4ADCC-0F9E-4753-B58A-249B37F19C88}"/>
              </a:ext>
            </a:extLst>
          </p:cNvPr>
          <p:cNvSpPr txBox="1"/>
          <p:nvPr/>
        </p:nvSpPr>
        <p:spPr>
          <a:xfrm>
            <a:off x="3881761" y="3961023"/>
            <a:ext cx="854756" cy="307777"/>
          </a:xfrm>
          <a:prstGeom prst="rect">
            <a:avLst/>
          </a:prstGeom>
          <a:noFill/>
        </p:spPr>
        <p:txBody>
          <a:bodyPr wrap="square" rtlCol="0">
            <a:spAutoFit/>
          </a:bodyPr>
          <a:lstStyle/>
          <a:p>
            <a:pPr algn="ctr"/>
            <a:endParaRPr lang="en-US" sz="600" b="1" dirty="0"/>
          </a:p>
          <a:p>
            <a:pPr algn="ctr"/>
            <a:endParaRPr lang="en-US" sz="800" dirty="0"/>
          </a:p>
        </p:txBody>
      </p:sp>
      <p:sp>
        <p:nvSpPr>
          <p:cNvPr id="169" name="TextBox 168">
            <a:extLst>
              <a:ext uri="{FF2B5EF4-FFF2-40B4-BE49-F238E27FC236}">
                <a16:creationId xmlns:a16="http://schemas.microsoft.com/office/drawing/2014/main" id="{57E4ADCC-0F9E-4753-B58A-249B37F19C88}"/>
              </a:ext>
            </a:extLst>
          </p:cNvPr>
          <p:cNvSpPr txBox="1"/>
          <p:nvPr/>
        </p:nvSpPr>
        <p:spPr>
          <a:xfrm>
            <a:off x="2492075" y="3968006"/>
            <a:ext cx="854756" cy="307777"/>
          </a:xfrm>
          <a:prstGeom prst="rect">
            <a:avLst/>
          </a:prstGeom>
          <a:noFill/>
        </p:spPr>
        <p:txBody>
          <a:bodyPr wrap="square" rtlCol="0">
            <a:spAutoFit/>
          </a:bodyPr>
          <a:lstStyle/>
          <a:p>
            <a:pPr algn="ctr"/>
            <a:endParaRPr lang="en-US" sz="600" b="1" dirty="0"/>
          </a:p>
          <a:p>
            <a:pPr algn="ctr"/>
            <a:endParaRPr lang="en-US" sz="800" dirty="0"/>
          </a:p>
        </p:txBody>
      </p:sp>
      <p:sp>
        <p:nvSpPr>
          <p:cNvPr id="170" name="TextBox 169">
            <a:extLst>
              <a:ext uri="{FF2B5EF4-FFF2-40B4-BE49-F238E27FC236}">
                <a16:creationId xmlns:a16="http://schemas.microsoft.com/office/drawing/2014/main" id="{57E4ADCC-0F9E-4753-B58A-249B37F19C88}"/>
              </a:ext>
            </a:extLst>
          </p:cNvPr>
          <p:cNvSpPr txBox="1"/>
          <p:nvPr/>
        </p:nvSpPr>
        <p:spPr>
          <a:xfrm>
            <a:off x="3276544" y="4258150"/>
            <a:ext cx="854756" cy="307777"/>
          </a:xfrm>
          <a:prstGeom prst="rect">
            <a:avLst/>
          </a:prstGeom>
          <a:noFill/>
        </p:spPr>
        <p:txBody>
          <a:bodyPr wrap="square" rtlCol="0">
            <a:spAutoFit/>
          </a:bodyPr>
          <a:lstStyle/>
          <a:p>
            <a:pPr algn="ctr"/>
            <a:endParaRPr lang="en-US" sz="600" b="1" dirty="0"/>
          </a:p>
          <a:p>
            <a:pPr algn="ctr"/>
            <a:endParaRPr lang="en-US" sz="800" dirty="0"/>
          </a:p>
        </p:txBody>
      </p:sp>
      <p:sp>
        <p:nvSpPr>
          <p:cNvPr id="172" name="TextBox 171">
            <a:extLst>
              <a:ext uri="{FF2B5EF4-FFF2-40B4-BE49-F238E27FC236}">
                <a16:creationId xmlns:a16="http://schemas.microsoft.com/office/drawing/2014/main" id="{57E4ADCC-0F9E-4753-B58A-249B37F19C88}"/>
              </a:ext>
            </a:extLst>
          </p:cNvPr>
          <p:cNvSpPr txBox="1"/>
          <p:nvPr/>
        </p:nvSpPr>
        <p:spPr>
          <a:xfrm>
            <a:off x="1789600" y="4209332"/>
            <a:ext cx="730391" cy="276999"/>
          </a:xfrm>
          <a:prstGeom prst="rect">
            <a:avLst/>
          </a:prstGeom>
          <a:noFill/>
        </p:spPr>
        <p:txBody>
          <a:bodyPr wrap="square" rtlCol="0">
            <a:spAutoFit/>
          </a:bodyPr>
          <a:lstStyle/>
          <a:p>
            <a:pPr algn="ctr"/>
            <a:r>
              <a:rPr lang="en-US" sz="600" dirty="0"/>
              <a:t>Live/digital theatre on-going</a:t>
            </a:r>
          </a:p>
        </p:txBody>
      </p:sp>
      <p:sp>
        <p:nvSpPr>
          <p:cNvPr id="173" name="TextBox 172">
            <a:extLst>
              <a:ext uri="{FF2B5EF4-FFF2-40B4-BE49-F238E27FC236}">
                <a16:creationId xmlns:a16="http://schemas.microsoft.com/office/drawing/2014/main" id="{57E4ADCC-0F9E-4753-B58A-249B37F19C88}"/>
              </a:ext>
            </a:extLst>
          </p:cNvPr>
          <p:cNvSpPr txBox="1"/>
          <p:nvPr/>
        </p:nvSpPr>
        <p:spPr>
          <a:xfrm>
            <a:off x="831529" y="4198530"/>
            <a:ext cx="1052938" cy="369332"/>
          </a:xfrm>
          <a:prstGeom prst="rect">
            <a:avLst/>
          </a:prstGeom>
          <a:noFill/>
        </p:spPr>
        <p:txBody>
          <a:bodyPr wrap="square" rtlCol="0">
            <a:spAutoFit/>
          </a:bodyPr>
          <a:lstStyle/>
          <a:p>
            <a:pPr algn="ctr"/>
            <a:r>
              <a:rPr lang="en-US" sz="600" dirty="0"/>
              <a:t>Choice of practitioner made for Component 2 and working groups</a:t>
            </a:r>
          </a:p>
        </p:txBody>
      </p:sp>
      <p:sp>
        <p:nvSpPr>
          <p:cNvPr id="175" name="TextBox 174">
            <a:extLst>
              <a:ext uri="{FF2B5EF4-FFF2-40B4-BE49-F238E27FC236}">
                <a16:creationId xmlns:a16="http://schemas.microsoft.com/office/drawing/2014/main" id="{57E4ADCC-0F9E-4753-B58A-249B37F19C88}"/>
              </a:ext>
            </a:extLst>
          </p:cNvPr>
          <p:cNvSpPr txBox="1"/>
          <p:nvPr/>
        </p:nvSpPr>
        <p:spPr>
          <a:xfrm>
            <a:off x="1168482" y="5091868"/>
            <a:ext cx="775881" cy="553998"/>
          </a:xfrm>
          <a:prstGeom prst="rect">
            <a:avLst/>
          </a:prstGeom>
          <a:noFill/>
        </p:spPr>
        <p:txBody>
          <a:bodyPr wrap="square" rtlCol="0">
            <a:spAutoFit/>
          </a:bodyPr>
          <a:lstStyle/>
          <a:p>
            <a:r>
              <a:rPr lang="en-US" sz="600" dirty="0"/>
              <a:t>Component 2:Creating</a:t>
            </a:r>
            <a:br>
              <a:rPr lang="en-US" sz="600" dirty="0"/>
            </a:br>
            <a:r>
              <a:rPr lang="en-US" sz="600" dirty="0"/>
              <a:t>Original Drama</a:t>
            </a:r>
          </a:p>
          <a:p>
            <a:r>
              <a:rPr lang="en-US" sz="600" dirty="0"/>
              <a:t>Practical and Working Notebook </a:t>
            </a:r>
          </a:p>
        </p:txBody>
      </p:sp>
      <p:sp>
        <p:nvSpPr>
          <p:cNvPr id="178" name="TextBox 177">
            <a:extLst>
              <a:ext uri="{FF2B5EF4-FFF2-40B4-BE49-F238E27FC236}">
                <a16:creationId xmlns:a16="http://schemas.microsoft.com/office/drawing/2014/main" id="{57E4ADCC-0F9E-4753-B58A-249B37F19C88}"/>
              </a:ext>
            </a:extLst>
          </p:cNvPr>
          <p:cNvSpPr txBox="1"/>
          <p:nvPr/>
        </p:nvSpPr>
        <p:spPr>
          <a:xfrm>
            <a:off x="4912992" y="5265779"/>
            <a:ext cx="854756" cy="307777"/>
          </a:xfrm>
          <a:prstGeom prst="rect">
            <a:avLst/>
          </a:prstGeom>
          <a:noFill/>
        </p:spPr>
        <p:txBody>
          <a:bodyPr wrap="square" rtlCol="0">
            <a:spAutoFit/>
          </a:bodyPr>
          <a:lstStyle/>
          <a:p>
            <a:pPr algn="ctr"/>
            <a:endParaRPr lang="en-US" sz="600" b="1" dirty="0"/>
          </a:p>
          <a:p>
            <a:pPr algn="ctr"/>
            <a:endParaRPr lang="en-US" sz="800" dirty="0"/>
          </a:p>
        </p:txBody>
      </p:sp>
      <p:sp>
        <p:nvSpPr>
          <p:cNvPr id="180" name="TextBox 179">
            <a:extLst>
              <a:ext uri="{FF2B5EF4-FFF2-40B4-BE49-F238E27FC236}">
                <a16:creationId xmlns:a16="http://schemas.microsoft.com/office/drawing/2014/main" id="{57E4ADCC-0F9E-4753-B58A-249B37F19C88}"/>
              </a:ext>
            </a:extLst>
          </p:cNvPr>
          <p:cNvSpPr txBox="1"/>
          <p:nvPr/>
        </p:nvSpPr>
        <p:spPr>
          <a:xfrm>
            <a:off x="4210798" y="5098699"/>
            <a:ext cx="854756" cy="461665"/>
          </a:xfrm>
          <a:prstGeom prst="rect">
            <a:avLst/>
          </a:prstGeom>
          <a:noFill/>
        </p:spPr>
        <p:txBody>
          <a:bodyPr wrap="square" rtlCol="0">
            <a:spAutoFit/>
          </a:bodyPr>
          <a:lstStyle/>
          <a:p>
            <a:pPr algn="ctr"/>
            <a:r>
              <a:rPr lang="en-US" sz="600" dirty="0"/>
              <a:t>Component 1</a:t>
            </a:r>
          </a:p>
          <a:p>
            <a:pPr algn="ctr"/>
            <a:r>
              <a:rPr lang="en-US" sz="600" dirty="0"/>
              <a:t>Weekly essays and feedback throughout the term</a:t>
            </a:r>
          </a:p>
        </p:txBody>
      </p:sp>
      <p:sp>
        <p:nvSpPr>
          <p:cNvPr id="181" name="TextBox 180">
            <a:extLst>
              <a:ext uri="{FF2B5EF4-FFF2-40B4-BE49-F238E27FC236}">
                <a16:creationId xmlns:a16="http://schemas.microsoft.com/office/drawing/2014/main" id="{57E4ADCC-0F9E-4753-B58A-249B37F19C88}"/>
              </a:ext>
            </a:extLst>
          </p:cNvPr>
          <p:cNvSpPr txBox="1"/>
          <p:nvPr/>
        </p:nvSpPr>
        <p:spPr>
          <a:xfrm>
            <a:off x="3451130" y="5070019"/>
            <a:ext cx="926288" cy="553998"/>
          </a:xfrm>
          <a:prstGeom prst="rect">
            <a:avLst/>
          </a:prstGeom>
          <a:noFill/>
        </p:spPr>
        <p:txBody>
          <a:bodyPr wrap="square" rtlCol="0">
            <a:spAutoFit/>
          </a:bodyPr>
          <a:lstStyle/>
          <a:p>
            <a:pPr algn="ctr"/>
            <a:r>
              <a:rPr lang="en-US" sz="600" dirty="0"/>
              <a:t>Performance of devised drama influenced by the work and methodologies of chosen </a:t>
            </a:r>
            <a:r>
              <a:rPr lang="en-US" sz="600" dirty="0" smtClean="0"/>
              <a:t>practitioner</a:t>
            </a:r>
            <a:endParaRPr lang="en-US" sz="600" dirty="0"/>
          </a:p>
        </p:txBody>
      </p:sp>
      <p:sp>
        <p:nvSpPr>
          <p:cNvPr id="182" name="TextBox 181">
            <a:extLst>
              <a:ext uri="{FF2B5EF4-FFF2-40B4-BE49-F238E27FC236}">
                <a16:creationId xmlns:a16="http://schemas.microsoft.com/office/drawing/2014/main" id="{57E4ADCC-0F9E-4753-B58A-249B37F19C88}"/>
              </a:ext>
            </a:extLst>
          </p:cNvPr>
          <p:cNvSpPr txBox="1"/>
          <p:nvPr/>
        </p:nvSpPr>
        <p:spPr>
          <a:xfrm>
            <a:off x="2644238" y="5085254"/>
            <a:ext cx="947807" cy="553998"/>
          </a:xfrm>
          <a:prstGeom prst="rect">
            <a:avLst/>
          </a:prstGeom>
          <a:noFill/>
        </p:spPr>
        <p:txBody>
          <a:bodyPr wrap="square" rtlCol="0">
            <a:spAutoFit/>
          </a:bodyPr>
          <a:lstStyle/>
          <a:p>
            <a:pPr algn="ctr"/>
            <a:r>
              <a:rPr lang="en-US" sz="600" dirty="0"/>
              <a:t>Component 2</a:t>
            </a:r>
          </a:p>
          <a:p>
            <a:pPr algn="ctr"/>
            <a:r>
              <a:rPr lang="en-US" sz="600" dirty="0"/>
              <a:t>Practical/Working Notebook.</a:t>
            </a:r>
          </a:p>
          <a:p>
            <a:pPr algn="ctr"/>
            <a:r>
              <a:rPr lang="en-US" sz="600" dirty="0"/>
              <a:t>Marked </a:t>
            </a:r>
            <a:r>
              <a:rPr lang="en-US" sz="600" dirty="0" smtClean="0"/>
              <a:t>by </a:t>
            </a:r>
            <a:r>
              <a:rPr lang="en-US" sz="600" dirty="0"/>
              <a:t>teachers and moderated by </a:t>
            </a:r>
            <a:r>
              <a:rPr lang="en-US" sz="600" dirty="0" smtClean="0"/>
              <a:t>AQA</a:t>
            </a:r>
            <a:endParaRPr lang="en-US" sz="600" dirty="0"/>
          </a:p>
        </p:txBody>
      </p:sp>
      <p:sp>
        <p:nvSpPr>
          <p:cNvPr id="186" name="TextBox 185">
            <a:extLst>
              <a:ext uri="{FF2B5EF4-FFF2-40B4-BE49-F238E27FC236}">
                <a16:creationId xmlns:a16="http://schemas.microsoft.com/office/drawing/2014/main" id="{57E4ADCC-0F9E-4753-B58A-249B37F19C88}"/>
              </a:ext>
            </a:extLst>
          </p:cNvPr>
          <p:cNvSpPr txBox="1"/>
          <p:nvPr/>
        </p:nvSpPr>
        <p:spPr>
          <a:xfrm>
            <a:off x="1685628" y="5012023"/>
            <a:ext cx="1184547" cy="646331"/>
          </a:xfrm>
          <a:prstGeom prst="rect">
            <a:avLst/>
          </a:prstGeom>
          <a:noFill/>
        </p:spPr>
        <p:txBody>
          <a:bodyPr wrap="square" rtlCol="0">
            <a:spAutoFit/>
          </a:bodyPr>
          <a:lstStyle/>
          <a:p>
            <a:pPr algn="ctr"/>
            <a:r>
              <a:rPr lang="en-US" sz="600" dirty="0"/>
              <a:t>Component 1</a:t>
            </a:r>
          </a:p>
          <a:p>
            <a:pPr algn="ctr"/>
            <a:r>
              <a:rPr lang="en-US" sz="600" dirty="0"/>
              <a:t>Weekly essays and feedback throughout the term to continue to develop knowledge and understanding of drama and theatre</a:t>
            </a:r>
          </a:p>
        </p:txBody>
      </p:sp>
      <p:sp>
        <p:nvSpPr>
          <p:cNvPr id="188" name="TextBox 187">
            <a:extLst>
              <a:ext uri="{FF2B5EF4-FFF2-40B4-BE49-F238E27FC236}">
                <a16:creationId xmlns:a16="http://schemas.microsoft.com/office/drawing/2014/main" id="{57E4ADCC-0F9E-4753-B58A-249B37F19C88}"/>
              </a:ext>
            </a:extLst>
          </p:cNvPr>
          <p:cNvSpPr txBox="1"/>
          <p:nvPr/>
        </p:nvSpPr>
        <p:spPr>
          <a:xfrm>
            <a:off x="1637089" y="6179741"/>
            <a:ext cx="854756" cy="461665"/>
          </a:xfrm>
          <a:prstGeom prst="rect">
            <a:avLst/>
          </a:prstGeom>
          <a:noFill/>
        </p:spPr>
        <p:txBody>
          <a:bodyPr wrap="square" rtlCol="0">
            <a:spAutoFit/>
          </a:bodyPr>
          <a:lstStyle/>
          <a:p>
            <a:pPr algn="ctr"/>
            <a:endParaRPr lang="en-US" sz="600" b="1" dirty="0"/>
          </a:p>
          <a:p>
            <a:pPr algn="ctr"/>
            <a:r>
              <a:rPr lang="en-US" sz="600" dirty="0"/>
              <a:t>Continued study of Component 2 practitioners</a:t>
            </a:r>
          </a:p>
        </p:txBody>
      </p:sp>
      <p:sp>
        <p:nvSpPr>
          <p:cNvPr id="190" name="TextBox 189">
            <a:extLst>
              <a:ext uri="{FF2B5EF4-FFF2-40B4-BE49-F238E27FC236}">
                <a16:creationId xmlns:a16="http://schemas.microsoft.com/office/drawing/2014/main" id="{57E4ADCC-0F9E-4753-B58A-249B37F19C88}"/>
              </a:ext>
            </a:extLst>
          </p:cNvPr>
          <p:cNvSpPr txBox="1"/>
          <p:nvPr/>
        </p:nvSpPr>
        <p:spPr>
          <a:xfrm>
            <a:off x="1172958" y="6155452"/>
            <a:ext cx="854756" cy="307777"/>
          </a:xfrm>
          <a:prstGeom prst="rect">
            <a:avLst/>
          </a:prstGeom>
          <a:noFill/>
        </p:spPr>
        <p:txBody>
          <a:bodyPr wrap="square" rtlCol="0">
            <a:spAutoFit/>
          </a:bodyPr>
          <a:lstStyle/>
          <a:p>
            <a:pPr algn="ctr"/>
            <a:endParaRPr lang="en-US" sz="600" b="1" dirty="0"/>
          </a:p>
          <a:p>
            <a:pPr algn="ctr"/>
            <a:endParaRPr lang="en-US" sz="800" dirty="0"/>
          </a:p>
        </p:txBody>
      </p:sp>
      <p:sp>
        <p:nvSpPr>
          <p:cNvPr id="191" name="TextBox 190">
            <a:extLst>
              <a:ext uri="{FF2B5EF4-FFF2-40B4-BE49-F238E27FC236}">
                <a16:creationId xmlns:a16="http://schemas.microsoft.com/office/drawing/2014/main" id="{57E4ADCC-0F9E-4753-B58A-249B37F19C88}"/>
              </a:ext>
            </a:extLst>
          </p:cNvPr>
          <p:cNvSpPr txBox="1"/>
          <p:nvPr/>
        </p:nvSpPr>
        <p:spPr>
          <a:xfrm>
            <a:off x="5079782" y="4947830"/>
            <a:ext cx="854756" cy="738664"/>
          </a:xfrm>
          <a:prstGeom prst="rect">
            <a:avLst/>
          </a:prstGeom>
          <a:noFill/>
        </p:spPr>
        <p:txBody>
          <a:bodyPr wrap="square" rtlCol="0">
            <a:spAutoFit/>
          </a:bodyPr>
          <a:lstStyle/>
          <a:p>
            <a:pPr algn="ctr"/>
            <a:endParaRPr lang="en-US" sz="600" b="1" dirty="0"/>
          </a:p>
          <a:p>
            <a:pPr algn="ctr"/>
            <a:r>
              <a:rPr lang="en-US" sz="600" dirty="0"/>
              <a:t>Practical exploration and interpretation of all 3 Extracts, with focus on performance of Extract 3</a:t>
            </a:r>
          </a:p>
        </p:txBody>
      </p:sp>
      <p:sp>
        <p:nvSpPr>
          <p:cNvPr id="193" name="TextBox 192">
            <a:extLst>
              <a:ext uri="{FF2B5EF4-FFF2-40B4-BE49-F238E27FC236}">
                <a16:creationId xmlns:a16="http://schemas.microsoft.com/office/drawing/2014/main" id="{57E4ADCC-0F9E-4753-B58A-249B37F19C88}"/>
              </a:ext>
            </a:extLst>
          </p:cNvPr>
          <p:cNvSpPr txBox="1"/>
          <p:nvPr/>
        </p:nvSpPr>
        <p:spPr>
          <a:xfrm>
            <a:off x="4844412" y="5850332"/>
            <a:ext cx="840630" cy="738664"/>
          </a:xfrm>
          <a:prstGeom prst="rect">
            <a:avLst/>
          </a:prstGeom>
          <a:noFill/>
        </p:spPr>
        <p:txBody>
          <a:bodyPr wrap="square" rtlCol="0">
            <a:spAutoFit/>
          </a:bodyPr>
          <a:lstStyle/>
          <a:p>
            <a:pPr algn="ctr"/>
            <a:r>
              <a:rPr lang="en-US" sz="600" dirty="0"/>
              <a:t>Devised process for assessment in Year 13. Focus on Component 2 and requirements/AOs/marking criteria ready for September</a:t>
            </a:r>
          </a:p>
        </p:txBody>
      </p:sp>
      <p:sp>
        <p:nvSpPr>
          <p:cNvPr id="196" name="TextBox 195">
            <a:extLst>
              <a:ext uri="{FF2B5EF4-FFF2-40B4-BE49-F238E27FC236}">
                <a16:creationId xmlns:a16="http://schemas.microsoft.com/office/drawing/2014/main" id="{57E4ADCC-0F9E-4753-B58A-249B37F19C88}"/>
              </a:ext>
            </a:extLst>
          </p:cNvPr>
          <p:cNvSpPr txBox="1"/>
          <p:nvPr/>
        </p:nvSpPr>
        <p:spPr>
          <a:xfrm>
            <a:off x="2557717" y="6117642"/>
            <a:ext cx="854756" cy="307777"/>
          </a:xfrm>
          <a:prstGeom prst="rect">
            <a:avLst/>
          </a:prstGeom>
          <a:noFill/>
        </p:spPr>
        <p:txBody>
          <a:bodyPr wrap="square" rtlCol="0">
            <a:spAutoFit/>
          </a:bodyPr>
          <a:lstStyle/>
          <a:p>
            <a:pPr algn="ctr"/>
            <a:endParaRPr lang="en-US" sz="600" b="1" dirty="0"/>
          </a:p>
          <a:p>
            <a:pPr algn="ctr"/>
            <a:endParaRPr lang="en-US" sz="800" dirty="0"/>
          </a:p>
        </p:txBody>
      </p:sp>
      <p:sp>
        <p:nvSpPr>
          <p:cNvPr id="197" name="TextBox 196">
            <a:extLst>
              <a:ext uri="{FF2B5EF4-FFF2-40B4-BE49-F238E27FC236}">
                <a16:creationId xmlns:a16="http://schemas.microsoft.com/office/drawing/2014/main" id="{57E4ADCC-0F9E-4753-B58A-249B37F19C88}"/>
              </a:ext>
            </a:extLst>
          </p:cNvPr>
          <p:cNvSpPr txBox="1"/>
          <p:nvPr/>
        </p:nvSpPr>
        <p:spPr>
          <a:xfrm>
            <a:off x="3158063" y="8327157"/>
            <a:ext cx="854756" cy="646331"/>
          </a:xfrm>
          <a:prstGeom prst="rect">
            <a:avLst/>
          </a:prstGeom>
          <a:noFill/>
        </p:spPr>
        <p:txBody>
          <a:bodyPr wrap="square" rtlCol="0">
            <a:spAutoFit/>
          </a:bodyPr>
          <a:lstStyle/>
          <a:p>
            <a:pPr algn="ctr"/>
            <a:endParaRPr lang="en-US" sz="600" b="1" dirty="0"/>
          </a:p>
          <a:p>
            <a:pPr algn="ctr"/>
            <a:r>
              <a:rPr lang="en-US" sz="600" dirty="0"/>
              <a:t>Set texts practically explored as endorsed by AQA as performer/director/</a:t>
            </a:r>
          </a:p>
          <a:p>
            <a:pPr algn="ctr"/>
            <a:r>
              <a:rPr lang="en-US" sz="600" dirty="0"/>
              <a:t>designer</a:t>
            </a:r>
          </a:p>
        </p:txBody>
      </p:sp>
      <p:sp>
        <p:nvSpPr>
          <p:cNvPr id="198" name="TextBox 197">
            <a:extLst>
              <a:ext uri="{FF2B5EF4-FFF2-40B4-BE49-F238E27FC236}">
                <a16:creationId xmlns:a16="http://schemas.microsoft.com/office/drawing/2014/main" id="{57E4ADCC-0F9E-4753-B58A-249B37F19C88}"/>
              </a:ext>
            </a:extLst>
          </p:cNvPr>
          <p:cNvSpPr txBox="1"/>
          <p:nvPr/>
        </p:nvSpPr>
        <p:spPr>
          <a:xfrm>
            <a:off x="3993882" y="8335944"/>
            <a:ext cx="774477" cy="553998"/>
          </a:xfrm>
          <a:prstGeom prst="rect">
            <a:avLst/>
          </a:prstGeom>
          <a:noFill/>
        </p:spPr>
        <p:txBody>
          <a:bodyPr wrap="square" rtlCol="0">
            <a:spAutoFit/>
          </a:bodyPr>
          <a:lstStyle/>
          <a:p>
            <a:pPr algn="ctr"/>
            <a:endParaRPr lang="en-US" sz="600" b="1" dirty="0"/>
          </a:p>
          <a:p>
            <a:pPr algn="ctr"/>
            <a:r>
              <a:rPr lang="en-US" sz="600" dirty="0"/>
              <a:t>Social/historical/</a:t>
            </a:r>
          </a:p>
          <a:p>
            <a:pPr algn="ctr"/>
            <a:r>
              <a:rPr lang="en-US" sz="600" dirty="0"/>
              <a:t>cultural context introduced for each set text</a:t>
            </a:r>
          </a:p>
        </p:txBody>
      </p:sp>
      <p:sp>
        <p:nvSpPr>
          <p:cNvPr id="199" name="TextBox 198">
            <a:extLst>
              <a:ext uri="{FF2B5EF4-FFF2-40B4-BE49-F238E27FC236}">
                <a16:creationId xmlns:a16="http://schemas.microsoft.com/office/drawing/2014/main" id="{57E4ADCC-0F9E-4753-B58A-249B37F19C88}"/>
              </a:ext>
            </a:extLst>
          </p:cNvPr>
          <p:cNvSpPr txBox="1"/>
          <p:nvPr/>
        </p:nvSpPr>
        <p:spPr>
          <a:xfrm>
            <a:off x="502553" y="6170827"/>
            <a:ext cx="882631" cy="646331"/>
          </a:xfrm>
          <a:prstGeom prst="rect">
            <a:avLst/>
          </a:prstGeom>
          <a:noFill/>
        </p:spPr>
        <p:txBody>
          <a:bodyPr wrap="square" rtlCol="0">
            <a:spAutoFit/>
          </a:bodyPr>
          <a:lstStyle/>
          <a:p>
            <a:pPr algn="ctr"/>
            <a:r>
              <a:rPr lang="en-US" sz="600" dirty="0"/>
              <a:t>Reflective Report considerations to process </a:t>
            </a:r>
            <a:r>
              <a:rPr lang="en-US" sz="600" dirty="0" err="1"/>
              <a:t>analysing</a:t>
            </a:r>
            <a:r>
              <a:rPr lang="en-US" sz="600" dirty="0"/>
              <a:t> and evaluating theatrical interpretation of</a:t>
            </a:r>
          </a:p>
          <a:p>
            <a:pPr algn="ctr"/>
            <a:r>
              <a:rPr lang="en-US" sz="600" dirty="0"/>
              <a:t>Extract 1 and 2</a:t>
            </a:r>
          </a:p>
        </p:txBody>
      </p:sp>
      <p:sp>
        <p:nvSpPr>
          <p:cNvPr id="200" name="TextBox 199">
            <a:extLst>
              <a:ext uri="{FF2B5EF4-FFF2-40B4-BE49-F238E27FC236}">
                <a16:creationId xmlns:a16="http://schemas.microsoft.com/office/drawing/2014/main" id="{57E4ADCC-0F9E-4753-B58A-249B37F19C88}"/>
              </a:ext>
            </a:extLst>
          </p:cNvPr>
          <p:cNvSpPr txBox="1"/>
          <p:nvPr/>
        </p:nvSpPr>
        <p:spPr>
          <a:xfrm>
            <a:off x="4604269" y="8288629"/>
            <a:ext cx="1047880" cy="646331"/>
          </a:xfrm>
          <a:prstGeom prst="rect">
            <a:avLst/>
          </a:prstGeom>
          <a:noFill/>
        </p:spPr>
        <p:txBody>
          <a:bodyPr wrap="square" rtlCol="0">
            <a:spAutoFit/>
          </a:bodyPr>
          <a:lstStyle/>
          <a:p>
            <a:pPr algn="ctr"/>
            <a:endParaRPr lang="en-US" sz="600" b="1" dirty="0"/>
          </a:p>
          <a:p>
            <a:pPr algn="ctr"/>
            <a:r>
              <a:rPr lang="en-US" sz="600" dirty="0"/>
              <a:t>Introduction to the course, practical and theoretical exploration of set texts for Component 1:Drama and Theatre</a:t>
            </a:r>
          </a:p>
        </p:txBody>
      </p:sp>
      <p:sp>
        <p:nvSpPr>
          <p:cNvPr id="202" name="TextBox 201">
            <a:extLst>
              <a:ext uri="{FF2B5EF4-FFF2-40B4-BE49-F238E27FC236}">
                <a16:creationId xmlns:a16="http://schemas.microsoft.com/office/drawing/2014/main" id="{57E4ADCC-0F9E-4753-B58A-249B37F19C88}"/>
              </a:ext>
            </a:extLst>
          </p:cNvPr>
          <p:cNvSpPr txBox="1"/>
          <p:nvPr/>
        </p:nvSpPr>
        <p:spPr>
          <a:xfrm>
            <a:off x="2196740" y="8166552"/>
            <a:ext cx="1308616" cy="954107"/>
          </a:xfrm>
          <a:prstGeom prst="rect">
            <a:avLst/>
          </a:prstGeom>
          <a:noFill/>
        </p:spPr>
        <p:txBody>
          <a:bodyPr wrap="square" rtlCol="0">
            <a:spAutoFit/>
          </a:bodyPr>
          <a:lstStyle/>
          <a:p>
            <a:pPr algn="ctr"/>
            <a:endParaRPr lang="en-US" sz="600" b="1" dirty="0"/>
          </a:p>
          <a:p>
            <a:pPr algn="ctr"/>
            <a:r>
              <a:rPr lang="en-US" sz="600" dirty="0"/>
              <a:t>Introduction of Component 2 practitioners</a:t>
            </a:r>
          </a:p>
          <a:p>
            <a:pPr algn="ctr"/>
            <a:r>
              <a:rPr lang="en-US" sz="600" dirty="0"/>
              <a:t>Frantic Assembly</a:t>
            </a:r>
          </a:p>
          <a:p>
            <a:pPr algn="ctr"/>
            <a:r>
              <a:rPr lang="en-US" sz="600" dirty="0"/>
              <a:t>Kneehigh</a:t>
            </a:r>
          </a:p>
          <a:p>
            <a:pPr algn="ctr"/>
            <a:r>
              <a:rPr lang="en-US" sz="600" dirty="0"/>
              <a:t>The Paper Birds </a:t>
            </a:r>
          </a:p>
          <a:p>
            <a:pPr algn="ctr"/>
            <a:r>
              <a:rPr lang="en-US" sz="600" dirty="0"/>
              <a:t>Mike Leigh</a:t>
            </a:r>
          </a:p>
          <a:p>
            <a:pPr algn="ctr"/>
            <a:r>
              <a:rPr lang="en-US" sz="600" dirty="0"/>
              <a:t>Steven </a:t>
            </a:r>
            <a:r>
              <a:rPr lang="en-US" sz="600" dirty="0" err="1"/>
              <a:t>Berkoff</a:t>
            </a:r>
            <a:endParaRPr lang="en-US" sz="600" dirty="0"/>
          </a:p>
          <a:p>
            <a:pPr marL="171450" indent="-171450" algn="ctr">
              <a:buFont typeface="Arial" panose="020B0604020202020204" pitchFamily="34" charset="0"/>
              <a:buChar char="•"/>
            </a:pPr>
            <a:endParaRPr lang="en-US" sz="800" dirty="0"/>
          </a:p>
        </p:txBody>
      </p:sp>
      <p:sp>
        <p:nvSpPr>
          <p:cNvPr id="203" name="TextBox 202">
            <a:extLst>
              <a:ext uri="{FF2B5EF4-FFF2-40B4-BE49-F238E27FC236}">
                <a16:creationId xmlns:a16="http://schemas.microsoft.com/office/drawing/2014/main" id="{57E4ADCC-0F9E-4753-B58A-249B37F19C88}"/>
              </a:ext>
            </a:extLst>
          </p:cNvPr>
          <p:cNvSpPr txBox="1"/>
          <p:nvPr/>
        </p:nvSpPr>
        <p:spPr>
          <a:xfrm>
            <a:off x="1791185" y="8335680"/>
            <a:ext cx="596854" cy="615553"/>
          </a:xfrm>
          <a:prstGeom prst="rect">
            <a:avLst/>
          </a:prstGeom>
          <a:noFill/>
        </p:spPr>
        <p:txBody>
          <a:bodyPr wrap="square" rtlCol="0">
            <a:spAutoFit/>
          </a:bodyPr>
          <a:lstStyle/>
          <a:p>
            <a:pPr algn="ctr"/>
            <a:r>
              <a:rPr lang="en-US" sz="600" dirty="0"/>
              <a:t>Introduction to Component 3 : Making Theatre</a:t>
            </a:r>
          </a:p>
          <a:p>
            <a:pPr algn="ctr"/>
            <a:endParaRPr lang="en-US" sz="400" b="1" dirty="0"/>
          </a:p>
        </p:txBody>
      </p:sp>
      <p:sp>
        <p:nvSpPr>
          <p:cNvPr id="204" name="TextBox 203">
            <a:extLst>
              <a:ext uri="{FF2B5EF4-FFF2-40B4-BE49-F238E27FC236}">
                <a16:creationId xmlns:a16="http://schemas.microsoft.com/office/drawing/2014/main" id="{57E4ADCC-0F9E-4753-B58A-249B37F19C88}"/>
              </a:ext>
            </a:extLst>
          </p:cNvPr>
          <p:cNvSpPr txBox="1"/>
          <p:nvPr/>
        </p:nvSpPr>
        <p:spPr>
          <a:xfrm>
            <a:off x="831694" y="8212569"/>
            <a:ext cx="854756" cy="738664"/>
          </a:xfrm>
          <a:prstGeom prst="rect">
            <a:avLst/>
          </a:prstGeom>
          <a:noFill/>
        </p:spPr>
        <p:txBody>
          <a:bodyPr wrap="square" rtlCol="0">
            <a:spAutoFit/>
          </a:bodyPr>
          <a:lstStyle/>
          <a:p>
            <a:pPr algn="ctr"/>
            <a:endParaRPr lang="en-US" sz="600" b="1" dirty="0"/>
          </a:p>
          <a:p>
            <a:pPr algn="ctr"/>
            <a:r>
              <a:rPr lang="en-US" sz="600" dirty="0"/>
              <a:t>Introduction of Katie Mitchell and Extracts 1 and 2 for Component 3 practically explored and workshopped</a:t>
            </a:r>
          </a:p>
        </p:txBody>
      </p:sp>
      <p:sp>
        <p:nvSpPr>
          <p:cNvPr id="205" name="TextBox 204">
            <a:extLst>
              <a:ext uri="{FF2B5EF4-FFF2-40B4-BE49-F238E27FC236}">
                <a16:creationId xmlns:a16="http://schemas.microsoft.com/office/drawing/2014/main" id="{57E4ADCC-0F9E-4753-B58A-249B37F19C88}"/>
              </a:ext>
            </a:extLst>
          </p:cNvPr>
          <p:cNvSpPr txBox="1"/>
          <p:nvPr/>
        </p:nvSpPr>
        <p:spPr>
          <a:xfrm>
            <a:off x="2492075" y="7319024"/>
            <a:ext cx="971131" cy="461665"/>
          </a:xfrm>
          <a:prstGeom prst="rect">
            <a:avLst/>
          </a:prstGeom>
          <a:noFill/>
        </p:spPr>
        <p:txBody>
          <a:bodyPr wrap="square" rtlCol="0">
            <a:spAutoFit/>
          </a:bodyPr>
          <a:lstStyle/>
          <a:p>
            <a:pPr algn="ctr"/>
            <a:endParaRPr lang="en-US" sz="600" b="1" dirty="0"/>
          </a:p>
          <a:p>
            <a:pPr algn="ctr"/>
            <a:r>
              <a:rPr lang="en-US" sz="600" dirty="0"/>
              <a:t>To understand the process of creating devised drama</a:t>
            </a:r>
          </a:p>
        </p:txBody>
      </p:sp>
      <p:sp>
        <p:nvSpPr>
          <p:cNvPr id="206" name="TextBox 205">
            <a:extLst>
              <a:ext uri="{FF2B5EF4-FFF2-40B4-BE49-F238E27FC236}">
                <a16:creationId xmlns:a16="http://schemas.microsoft.com/office/drawing/2014/main" id="{57E4ADCC-0F9E-4753-B58A-249B37F19C88}"/>
              </a:ext>
            </a:extLst>
          </p:cNvPr>
          <p:cNvSpPr txBox="1"/>
          <p:nvPr/>
        </p:nvSpPr>
        <p:spPr>
          <a:xfrm>
            <a:off x="2118120" y="7315503"/>
            <a:ext cx="690887" cy="461665"/>
          </a:xfrm>
          <a:prstGeom prst="rect">
            <a:avLst/>
          </a:prstGeom>
          <a:noFill/>
        </p:spPr>
        <p:txBody>
          <a:bodyPr wrap="square" rtlCol="0">
            <a:spAutoFit/>
          </a:bodyPr>
          <a:lstStyle/>
          <a:p>
            <a:pPr algn="ctr"/>
            <a:endParaRPr lang="en-US" sz="600" b="1" dirty="0"/>
          </a:p>
          <a:p>
            <a:pPr algn="ctr"/>
            <a:r>
              <a:rPr lang="en-US" sz="600" dirty="0"/>
              <a:t>Live/digital theatre on-going</a:t>
            </a:r>
          </a:p>
        </p:txBody>
      </p:sp>
      <p:sp>
        <p:nvSpPr>
          <p:cNvPr id="207" name="TextBox 206">
            <a:extLst>
              <a:ext uri="{FF2B5EF4-FFF2-40B4-BE49-F238E27FC236}">
                <a16:creationId xmlns:a16="http://schemas.microsoft.com/office/drawing/2014/main" id="{57E4ADCC-0F9E-4753-B58A-249B37F19C88}"/>
              </a:ext>
            </a:extLst>
          </p:cNvPr>
          <p:cNvSpPr txBox="1"/>
          <p:nvPr/>
        </p:nvSpPr>
        <p:spPr>
          <a:xfrm>
            <a:off x="4678425" y="7168981"/>
            <a:ext cx="854756" cy="307777"/>
          </a:xfrm>
          <a:prstGeom prst="rect">
            <a:avLst/>
          </a:prstGeom>
          <a:noFill/>
        </p:spPr>
        <p:txBody>
          <a:bodyPr wrap="square" rtlCol="0">
            <a:spAutoFit/>
          </a:bodyPr>
          <a:lstStyle/>
          <a:p>
            <a:pPr algn="ctr"/>
            <a:endParaRPr lang="en-US" sz="600" b="1" dirty="0"/>
          </a:p>
          <a:p>
            <a:pPr algn="ctr"/>
            <a:endParaRPr lang="en-US" sz="800" dirty="0"/>
          </a:p>
        </p:txBody>
      </p:sp>
      <p:sp>
        <p:nvSpPr>
          <p:cNvPr id="208" name="TextBox 207">
            <a:extLst>
              <a:ext uri="{FF2B5EF4-FFF2-40B4-BE49-F238E27FC236}">
                <a16:creationId xmlns:a16="http://schemas.microsoft.com/office/drawing/2014/main" id="{57E4ADCC-0F9E-4753-B58A-249B37F19C88}"/>
              </a:ext>
            </a:extLst>
          </p:cNvPr>
          <p:cNvSpPr txBox="1"/>
          <p:nvPr/>
        </p:nvSpPr>
        <p:spPr>
          <a:xfrm>
            <a:off x="4712092" y="7215407"/>
            <a:ext cx="774632" cy="677108"/>
          </a:xfrm>
          <a:prstGeom prst="rect">
            <a:avLst/>
          </a:prstGeom>
          <a:noFill/>
        </p:spPr>
        <p:txBody>
          <a:bodyPr wrap="square" rtlCol="0">
            <a:spAutoFit/>
          </a:bodyPr>
          <a:lstStyle/>
          <a:p>
            <a:pPr algn="ctr"/>
            <a:r>
              <a:rPr lang="en-US" sz="600" dirty="0"/>
              <a:t>To develop knowledge of drama and theatre, in-depth study of set texts</a:t>
            </a:r>
          </a:p>
          <a:p>
            <a:pPr algn="ctr"/>
            <a:endParaRPr lang="en-US" sz="800" dirty="0"/>
          </a:p>
        </p:txBody>
      </p:sp>
      <p:sp>
        <p:nvSpPr>
          <p:cNvPr id="209" name="TextBox 208">
            <a:extLst>
              <a:ext uri="{FF2B5EF4-FFF2-40B4-BE49-F238E27FC236}">
                <a16:creationId xmlns:a16="http://schemas.microsoft.com/office/drawing/2014/main" id="{57E4ADCC-0F9E-4753-B58A-249B37F19C88}"/>
              </a:ext>
            </a:extLst>
          </p:cNvPr>
          <p:cNvSpPr txBox="1"/>
          <p:nvPr/>
        </p:nvSpPr>
        <p:spPr>
          <a:xfrm>
            <a:off x="4043281" y="7218166"/>
            <a:ext cx="834095" cy="553998"/>
          </a:xfrm>
          <a:prstGeom prst="rect">
            <a:avLst/>
          </a:prstGeom>
          <a:noFill/>
        </p:spPr>
        <p:txBody>
          <a:bodyPr wrap="square" rtlCol="0">
            <a:spAutoFit/>
          </a:bodyPr>
          <a:lstStyle/>
          <a:p>
            <a:pPr algn="ctr"/>
            <a:endParaRPr lang="en-US" sz="600" b="1" dirty="0"/>
          </a:p>
          <a:p>
            <a:pPr algn="ctr"/>
            <a:r>
              <a:rPr lang="en-US" sz="600" dirty="0"/>
              <a:t>Analysis and evaluation of the work of live theatre makers</a:t>
            </a:r>
          </a:p>
        </p:txBody>
      </p:sp>
      <p:sp>
        <p:nvSpPr>
          <p:cNvPr id="210" name="TextBox 209">
            <a:extLst>
              <a:ext uri="{FF2B5EF4-FFF2-40B4-BE49-F238E27FC236}">
                <a16:creationId xmlns:a16="http://schemas.microsoft.com/office/drawing/2014/main" id="{57E4ADCC-0F9E-4753-B58A-249B37F19C88}"/>
              </a:ext>
            </a:extLst>
          </p:cNvPr>
          <p:cNvSpPr txBox="1"/>
          <p:nvPr/>
        </p:nvSpPr>
        <p:spPr>
          <a:xfrm>
            <a:off x="3249742" y="7143199"/>
            <a:ext cx="917526" cy="738664"/>
          </a:xfrm>
          <a:prstGeom prst="rect">
            <a:avLst/>
          </a:prstGeom>
          <a:noFill/>
        </p:spPr>
        <p:txBody>
          <a:bodyPr wrap="square" rtlCol="0">
            <a:spAutoFit/>
          </a:bodyPr>
          <a:lstStyle/>
          <a:p>
            <a:pPr algn="ctr"/>
            <a:r>
              <a:rPr lang="en-US" sz="600" dirty="0" smtClean="0"/>
              <a:t>To </a:t>
            </a:r>
            <a:r>
              <a:rPr lang="en-US" sz="600" dirty="0"/>
              <a:t>develop knowledge and understanding of drama and theatre, in-depth study of set texts and evaluation of the work of live theatre makers</a:t>
            </a:r>
          </a:p>
        </p:txBody>
      </p:sp>
      <p:sp>
        <p:nvSpPr>
          <p:cNvPr id="211" name="TextBox 210">
            <a:extLst>
              <a:ext uri="{FF2B5EF4-FFF2-40B4-BE49-F238E27FC236}">
                <a16:creationId xmlns:a16="http://schemas.microsoft.com/office/drawing/2014/main" id="{57E4ADCC-0F9E-4753-B58A-249B37F19C88}"/>
              </a:ext>
            </a:extLst>
          </p:cNvPr>
          <p:cNvSpPr txBox="1"/>
          <p:nvPr/>
        </p:nvSpPr>
        <p:spPr>
          <a:xfrm>
            <a:off x="3974947" y="7320286"/>
            <a:ext cx="803256" cy="313401"/>
          </a:xfrm>
          <a:prstGeom prst="rect">
            <a:avLst/>
          </a:prstGeom>
          <a:noFill/>
        </p:spPr>
        <p:txBody>
          <a:bodyPr wrap="square" rtlCol="0">
            <a:spAutoFit/>
          </a:bodyPr>
          <a:lstStyle/>
          <a:p>
            <a:pPr algn="ctr"/>
            <a:endParaRPr lang="en-US" sz="600" b="1" dirty="0"/>
          </a:p>
          <a:p>
            <a:pPr algn="ctr"/>
            <a:endParaRPr lang="en-US" sz="800" dirty="0"/>
          </a:p>
        </p:txBody>
      </p:sp>
      <p:sp>
        <p:nvSpPr>
          <p:cNvPr id="216" name="TextBox 215">
            <a:extLst>
              <a:ext uri="{FF2B5EF4-FFF2-40B4-BE49-F238E27FC236}">
                <a16:creationId xmlns:a16="http://schemas.microsoft.com/office/drawing/2014/main" id="{57E4ADCC-0F9E-4753-B58A-249B37F19C88}"/>
              </a:ext>
            </a:extLst>
          </p:cNvPr>
          <p:cNvSpPr txBox="1"/>
          <p:nvPr/>
        </p:nvSpPr>
        <p:spPr>
          <a:xfrm>
            <a:off x="1575770" y="7066590"/>
            <a:ext cx="723453" cy="738664"/>
          </a:xfrm>
          <a:prstGeom prst="rect">
            <a:avLst/>
          </a:prstGeom>
          <a:noFill/>
        </p:spPr>
        <p:txBody>
          <a:bodyPr wrap="square" rtlCol="0">
            <a:spAutoFit/>
          </a:bodyPr>
          <a:lstStyle/>
          <a:p>
            <a:pPr algn="ctr"/>
            <a:endParaRPr lang="en-US" sz="600" b="1" dirty="0"/>
          </a:p>
          <a:p>
            <a:pPr algn="ctr"/>
            <a:r>
              <a:rPr lang="en-US" sz="600" dirty="0"/>
              <a:t>Continued practical work on Extract 1 and 2 for C3 practically explored and workshopped</a:t>
            </a:r>
          </a:p>
        </p:txBody>
      </p:sp>
      <p:sp>
        <p:nvSpPr>
          <p:cNvPr id="217" name="TextBox 216">
            <a:extLst>
              <a:ext uri="{FF2B5EF4-FFF2-40B4-BE49-F238E27FC236}">
                <a16:creationId xmlns:a16="http://schemas.microsoft.com/office/drawing/2014/main" id="{57E4ADCC-0F9E-4753-B58A-249B37F19C88}"/>
              </a:ext>
            </a:extLst>
          </p:cNvPr>
          <p:cNvSpPr txBox="1"/>
          <p:nvPr/>
        </p:nvSpPr>
        <p:spPr>
          <a:xfrm>
            <a:off x="2558479" y="7184101"/>
            <a:ext cx="854756" cy="307777"/>
          </a:xfrm>
          <a:prstGeom prst="rect">
            <a:avLst/>
          </a:prstGeom>
          <a:noFill/>
        </p:spPr>
        <p:txBody>
          <a:bodyPr wrap="square" rtlCol="0">
            <a:spAutoFit/>
          </a:bodyPr>
          <a:lstStyle/>
          <a:p>
            <a:pPr algn="ctr"/>
            <a:endParaRPr lang="en-US" sz="600" b="1" dirty="0"/>
          </a:p>
          <a:p>
            <a:pPr algn="ctr"/>
            <a:endParaRPr lang="en-US" sz="800" dirty="0"/>
          </a:p>
        </p:txBody>
      </p:sp>
      <p:sp>
        <p:nvSpPr>
          <p:cNvPr id="219" name="TextBox 218">
            <a:extLst>
              <a:ext uri="{FF2B5EF4-FFF2-40B4-BE49-F238E27FC236}">
                <a16:creationId xmlns:a16="http://schemas.microsoft.com/office/drawing/2014/main" id="{57E4ADCC-0F9E-4753-B58A-249B37F19C88}"/>
              </a:ext>
            </a:extLst>
          </p:cNvPr>
          <p:cNvSpPr txBox="1"/>
          <p:nvPr/>
        </p:nvSpPr>
        <p:spPr>
          <a:xfrm>
            <a:off x="4173688" y="5781383"/>
            <a:ext cx="725010" cy="830997"/>
          </a:xfrm>
          <a:prstGeom prst="rect">
            <a:avLst/>
          </a:prstGeom>
          <a:noFill/>
        </p:spPr>
        <p:txBody>
          <a:bodyPr wrap="square" rtlCol="0">
            <a:spAutoFit/>
          </a:bodyPr>
          <a:lstStyle/>
          <a:p>
            <a:pPr algn="ctr"/>
            <a:endParaRPr lang="en-US" sz="600" b="1" dirty="0"/>
          </a:p>
          <a:p>
            <a:pPr algn="ctr"/>
            <a:r>
              <a:rPr lang="en-US" sz="600" dirty="0"/>
              <a:t>Component 2: Creating Original Drama</a:t>
            </a:r>
          </a:p>
          <a:p>
            <a:pPr algn="ctr"/>
            <a:r>
              <a:rPr lang="en-US" sz="600" dirty="0"/>
              <a:t>Practical and Working Notebook introduced</a:t>
            </a:r>
          </a:p>
        </p:txBody>
      </p:sp>
      <p:sp>
        <p:nvSpPr>
          <p:cNvPr id="220" name="TextBox 219">
            <a:extLst>
              <a:ext uri="{FF2B5EF4-FFF2-40B4-BE49-F238E27FC236}">
                <a16:creationId xmlns:a16="http://schemas.microsoft.com/office/drawing/2014/main" id="{57E4ADCC-0F9E-4753-B58A-249B37F19C88}"/>
              </a:ext>
            </a:extLst>
          </p:cNvPr>
          <p:cNvSpPr txBox="1"/>
          <p:nvPr/>
        </p:nvSpPr>
        <p:spPr>
          <a:xfrm>
            <a:off x="3329937" y="5792917"/>
            <a:ext cx="926288" cy="830997"/>
          </a:xfrm>
          <a:prstGeom prst="rect">
            <a:avLst/>
          </a:prstGeom>
          <a:noFill/>
        </p:spPr>
        <p:txBody>
          <a:bodyPr wrap="square" rtlCol="0">
            <a:spAutoFit/>
          </a:bodyPr>
          <a:lstStyle/>
          <a:p>
            <a:r>
              <a:rPr lang="en-US" sz="600" dirty="0"/>
              <a:t>To continue to develop knowledge and understanding of drama and theatre with in-depth study of set texts and analysis and evaluation of the work of live theatre makers</a:t>
            </a:r>
          </a:p>
        </p:txBody>
      </p:sp>
      <p:sp>
        <p:nvSpPr>
          <p:cNvPr id="222" name="TextBox 221">
            <a:extLst>
              <a:ext uri="{FF2B5EF4-FFF2-40B4-BE49-F238E27FC236}">
                <a16:creationId xmlns:a16="http://schemas.microsoft.com/office/drawing/2014/main" id="{57E4ADCC-0F9E-4753-B58A-249B37F19C88}"/>
              </a:ext>
            </a:extLst>
          </p:cNvPr>
          <p:cNvSpPr txBox="1"/>
          <p:nvPr/>
        </p:nvSpPr>
        <p:spPr>
          <a:xfrm>
            <a:off x="2507594" y="6230609"/>
            <a:ext cx="854756" cy="461665"/>
          </a:xfrm>
          <a:prstGeom prst="rect">
            <a:avLst/>
          </a:prstGeom>
          <a:noFill/>
        </p:spPr>
        <p:txBody>
          <a:bodyPr wrap="square" rtlCol="0">
            <a:spAutoFit/>
          </a:bodyPr>
          <a:lstStyle/>
          <a:p>
            <a:pPr algn="ctr"/>
            <a:r>
              <a:rPr lang="en-US" sz="600" dirty="0"/>
              <a:t>Component 1:Drama and Theatre</a:t>
            </a:r>
          </a:p>
          <a:p>
            <a:pPr algn="ctr"/>
            <a:r>
              <a:rPr lang="en-US" sz="600" dirty="0"/>
              <a:t>Set texts continued and live theatre</a:t>
            </a:r>
          </a:p>
        </p:txBody>
      </p:sp>
      <p:sp>
        <p:nvSpPr>
          <p:cNvPr id="2" name="TextBox 1"/>
          <p:cNvSpPr txBox="1"/>
          <p:nvPr/>
        </p:nvSpPr>
        <p:spPr>
          <a:xfrm>
            <a:off x="810269" y="7197589"/>
            <a:ext cx="926129" cy="646331"/>
          </a:xfrm>
          <a:prstGeom prst="rect">
            <a:avLst/>
          </a:prstGeom>
          <a:noFill/>
        </p:spPr>
        <p:txBody>
          <a:bodyPr wrap="square" rtlCol="0">
            <a:spAutoFit/>
          </a:bodyPr>
          <a:lstStyle/>
          <a:p>
            <a:r>
              <a:rPr lang="en-GB" sz="600" dirty="0"/>
              <a:t>Practical exploration and interpretation of three extracts taken from different plays. Extract 1 and 2 explored in Year 12</a:t>
            </a:r>
          </a:p>
        </p:txBody>
      </p:sp>
      <p:sp>
        <p:nvSpPr>
          <p:cNvPr id="14" name="TextBox 13"/>
          <p:cNvSpPr txBox="1"/>
          <p:nvPr/>
        </p:nvSpPr>
        <p:spPr>
          <a:xfrm>
            <a:off x="1291160" y="3475360"/>
            <a:ext cx="4154727" cy="461665"/>
          </a:xfrm>
          <a:prstGeom prst="rect">
            <a:avLst/>
          </a:prstGeom>
          <a:solidFill>
            <a:srgbClr val="BDD7EF"/>
          </a:solidFill>
        </p:spPr>
        <p:txBody>
          <a:bodyPr wrap="square" rtlCol="0">
            <a:spAutoFit/>
          </a:bodyPr>
          <a:lstStyle/>
          <a:p>
            <a:r>
              <a:rPr lang="en-GB" sz="800" b="1" dirty="0"/>
              <a:t>All A- level Drama and Theatre Studies students have free online access to Digital Theatre, National Theatre online, recommended reading lists, glossaries, podcasts with many available resources/ materials in our Learning Resource Centre for wider reading</a:t>
            </a:r>
          </a:p>
        </p:txBody>
      </p:sp>
      <p:sp>
        <p:nvSpPr>
          <p:cNvPr id="18" name="TextBox 17"/>
          <p:cNvSpPr txBox="1"/>
          <p:nvPr/>
        </p:nvSpPr>
        <p:spPr>
          <a:xfrm>
            <a:off x="3381062" y="4171886"/>
            <a:ext cx="631757" cy="369332"/>
          </a:xfrm>
          <a:prstGeom prst="rect">
            <a:avLst/>
          </a:prstGeom>
          <a:noFill/>
        </p:spPr>
        <p:txBody>
          <a:bodyPr wrap="square" rtlCol="0">
            <a:spAutoFit/>
          </a:bodyPr>
          <a:lstStyle/>
          <a:p>
            <a:r>
              <a:rPr lang="en-GB" sz="600" dirty="0"/>
              <a:t>Live/digital theatre on-going</a:t>
            </a:r>
          </a:p>
        </p:txBody>
      </p:sp>
      <p:sp>
        <p:nvSpPr>
          <p:cNvPr id="19" name="TextBox 18"/>
          <p:cNvSpPr txBox="1"/>
          <p:nvPr/>
        </p:nvSpPr>
        <p:spPr>
          <a:xfrm>
            <a:off x="2468713" y="4169808"/>
            <a:ext cx="906027" cy="369332"/>
          </a:xfrm>
          <a:prstGeom prst="rect">
            <a:avLst/>
          </a:prstGeom>
          <a:noFill/>
        </p:spPr>
        <p:txBody>
          <a:bodyPr wrap="square" rtlCol="0">
            <a:spAutoFit/>
          </a:bodyPr>
          <a:lstStyle/>
          <a:p>
            <a:r>
              <a:rPr lang="en-GB" sz="600" dirty="0"/>
              <a:t>To continue to develop the process of creating devised drama</a:t>
            </a:r>
          </a:p>
        </p:txBody>
      </p:sp>
      <p:sp>
        <p:nvSpPr>
          <p:cNvPr id="22" name="TextBox 21"/>
          <p:cNvSpPr txBox="1"/>
          <p:nvPr/>
        </p:nvSpPr>
        <p:spPr>
          <a:xfrm>
            <a:off x="3878679" y="4045761"/>
            <a:ext cx="926287" cy="461665"/>
          </a:xfrm>
          <a:prstGeom prst="rect">
            <a:avLst/>
          </a:prstGeom>
          <a:noFill/>
        </p:spPr>
        <p:txBody>
          <a:bodyPr wrap="square" rtlCol="0">
            <a:spAutoFit/>
          </a:bodyPr>
          <a:lstStyle/>
          <a:p>
            <a:r>
              <a:rPr lang="en-GB" sz="600" dirty="0"/>
              <a:t>Methodology of prescribed practitioner (different one to Component 2 required)</a:t>
            </a:r>
          </a:p>
        </p:txBody>
      </p:sp>
      <p:sp>
        <p:nvSpPr>
          <p:cNvPr id="23" name="TextBox 22"/>
          <p:cNvSpPr txBox="1"/>
          <p:nvPr/>
        </p:nvSpPr>
        <p:spPr>
          <a:xfrm>
            <a:off x="4689735" y="3957943"/>
            <a:ext cx="995308" cy="553998"/>
          </a:xfrm>
          <a:prstGeom prst="rect">
            <a:avLst/>
          </a:prstGeom>
          <a:noFill/>
        </p:spPr>
        <p:txBody>
          <a:bodyPr wrap="square" rtlCol="0">
            <a:spAutoFit/>
          </a:bodyPr>
          <a:lstStyle/>
          <a:p>
            <a:r>
              <a:rPr lang="en-GB" sz="600" dirty="0"/>
              <a:t>Component 3</a:t>
            </a:r>
          </a:p>
          <a:p>
            <a:r>
              <a:rPr lang="en-GB" sz="600" dirty="0"/>
              <a:t>Extract 3 performance and Reflective Report analysing and evaluating theatrical interpretation</a:t>
            </a:r>
          </a:p>
        </p:txBody>
      </p:sp>
      <p:sp>
        <p:nvSpPr>
          <p:cNvPr id="36" name="TextBox 35"/>
          <p:cNvSpPr txBox="1"/>
          <p:nvPr/>
        </p:nvSpPr>
        <p:spPr>
          <a:xfrm>
            <a:off x="2531799" y="3010606"/>
            <a:ext cx="827039" cy="369332"/>
          </a:xfrm>
          <a:prstGeom prst="rect">
            <a:avLst/>
          </a:prstGeom>
          <a:noFill/>
        </p:spPr>
        <p:txBody>
          <a:bodyPr wrap="square" rtlCol="0">
            <a:spAutoFit/>
          </a:bodyPr>
          <a:lstStyle/>
          <a:p>
            <a:r>
              <a:rPr lang="en-GB" sz="600" dirty="0"/>
              <a:t>Written exam skills on Set texts and Live Theatre continued</a:t>
            </a:r>
          </a:p>
        </p:txBody>
      </p:sp>
      <p:sp>
        <p:nvSpPr>
          <p:cNvPr id="38" name="TextBox 37"/>
          <p:cNvSpPr txBox="1"/>
          <p:nvPr/>
        </p:nvSpPr>
        <p:spPr>
          <a:xfrm>
            <a:off x="2715628" y="2010225"/>
            <a:ext cx="560916" cy="369332"/>
          </a:xfrm>
          <a:prstGeom prst="rect">
            <a:avLst/>
          </a:prstGeom>
          <a:noFill/>
        </p:spPr>
        <p:txBody>
          <a:bodyPr wrap="square" rtlCol="0">
            <a:spAutoFit/>
          </a:bodyPr>
          <a:lstStyle/>
          <a:p>
            <a:r>
              <a:rPr lang="en-GB" sz="600" dirty="0"/>
              <a:t>Revision sessions after school</a:t>
            </a:r>
          </a:p>
        </p:txBody>
      </p:sp>
      <p:sp>
        <p:nvSpPr>
          <p:cNvPr id="41" name="TextBox 40"/>
          <p:cNvSpPr txBox="1"/>
          <p:nvPr/>
        </p:nvSpPr>
        <p:spPr>
          <a:xfrm>
            <a:off x="4116018" y="2989812"/>
            <a:ext cx="472843" cy="369332"/>
          </a:xfrm>
          <a:prstGeom prst="rect">
            <a:avLst/>
          </a:prstGeom>
          <a:noFill/>
        </p:spPr>
        <p:txBody>
          <a:bodyPr wrap="square" rtlCol="0">
            <a:spAutoFit/>
          </a:bodyPr>
          <a:lstStyle/>
          <a:p>
            <a:r>
              <a:rPr lang="en-GB" sz="600" dirty="0"/>
              <a:t>Revision sessions available</a:t>
            </a:r>
          </a:p>
        </p:txBody>
      </p:sp>
      <p:sp>
        <p:nvSpPr>
          <p:cNvPr id="9" name="TextBox 8"/>
          <p:cNvSpPr txBox="1"/>
          <p:nvPr/>
        </p:nvSpPr>
        <p:spPr>
          <a:xfrm>
            <a:off x="6067734" y="2910423"/>
            <a:ext cx="818768" cy="553998"/>
          </a:xfrm>
          <a:prstGeom prst="rect">
            <a:avLst/>
          </a:prstGeom>
          <a:noFill/>
        </p:spPr>
        <p:txBody>
          <a:bodyPr wrap="square" rtlCol="0">
            <a:spAutoFit/>
          </a:bodyPr>
          <a:lstStyle/>
          <a:p>
            <a:r>
              <a:rPr lang="en-GB" sz="600" b="1" dirty="0"/>
              <a:t>Individual  student evaluation consultations given throughout the course</a:t>
            </a:r>
          </a:p>
        </p:txBody>
      </p:sp>
      <p:sp>
        <p:nvSpPr>
          <p:cNvPr id="10" name="TextBox 9"/>
          <p:cNvSpPr txBox="1"/>
          <p:nvPr/>
        </p:nvSpPr>
        <p:spPr>
          <a:xfrm>
            <a:off x="6084559" y="5387035"/>
            <a:ext cx="712380" cy="553998"/>
          </a:xfrm>
          <a:prstGeom prst="rect">
            <a:avLst/>
          </a:prstGeom>
          <a:noFill/>
        </p:spPr>
        <p:txBody>
          <a:bodyPr wrap="square" rtlCol="0">
            <a:spAutoFit/>
          </a:bodyPr>
          <a:lstStyle/>
          <a:p>
            <a:r>
              <a:rPr lang="en-GB" sz="600" b="1" dirty="0"/>
              <a:t>Drama school auditions and guidance given for University applications</a:t>
            </a:r>
          </a:p>
        </p:txBody>
      </p:sp>
      <p:sp>
        <p:nvSpPr>
          <p:cNvPr id="11" name="TextBox 10"/>
          <p:cNvSpPr txBox="1"/>
          <p:nvPr/>
        </p:nvSpPr>
        <p:spPr>
          <a:xfrm>
            <a:off x="6129533" y="7027973"/>
            <a:ext cx="627077" cy="646331"/>
          </a:xfrm>
          <a:prstGeom prst="rect">
            <a:avLst/>
          </a:prstGeom>
          <a:noFill/>
        </p:spPr>
        <p:txBody>
          <a:bodyPr wrap="square" rtlCol="0">
            <a:spAutoFit/>
          </a:bodyPr>
          <a:lstStyle/>
          <a:p>
            <a:r>
              <a:rPr lang="en-GB" sz="600" b="1" dirty="0"/>
              <a:t>School productions and extra-curricular opportunities available</a:t>
            </a:r>
          </a:p>
        </p:txBody>
      </p:sp>
      <p:sp>
        <p:nvSpPr>
          <p:cNvPr id="12" name="TextBox 11"/>
          <p:cNvSpPr txBox="1"/>
          <p:nvPr/>
        </p:nvSpPr>
        <p:spPr>
          <a:xfrm>
            <a:off x="6272479" y="8998760"/>
            <a:ext cx="585521" cy="738664"/>
          </a:xfrm>
          <a:prstGeom prst="rect">
            <a:avLst/>
          </a:prstGeom>
          <a:noFill/>
        </p:spPr>
        <p:txBody>
          <a:bodyPr wrap="square" rtlCol="0">
            <a:spAutoFit/>
          </a:bodyPr>
          <a:lstStyle/>
          <a:p>
            <a:r>
              <a:rPr lang="en-GB" sz="600" b="1" dirty="0"/>
              <a:t>Theatre trips and Digital streaming available throughout the course</a:t>
            </a:r>
          </a:p>
        </p:txBody>
      </p:sp>
      <p:sp>
        <p:nvSpPr>
          <p:cNvPr id="3" name="TextBox 2"/>
          <p:cNvSpPr txBox="1"/>
          <p:nvPr/>
        </p:nvSpPr>
        <p:spPr>
          <a:xfrm>
            <a:off x="166977" y="1049572"/>
            <a:ext cx="1107083" cy="338554"/>
          </a:xfrm>
          <a:prstGeom prst="rect">
            <a:avLst/>
          </a:prstGeom>
          <a:noFill/>
        </p:spPr>
        <p:txBody>
          <a:bodyPr wrap="square" rtlCol="0">
            <a:spAutoFit/>
          </a:bodyPr>
          <a:lstStyle/>
          <a:p>
            <a:r>
              <a:rPr lang="en-GB" sz="800" b="1" dirty="0"/>
              <a:t>Component 1: Drama and Theatre</a:t>
            </a:r>
          </a:p>
        </p:txBody>
      </p:sp>
      <p:sp>
        <p:nvSpPr>
          <p:cNvPr id="4" name="TextBox 3"/>
          <p:cNvSpPr txBox="1"/>
          <p:nvPr/>
        </p:nvSpPr>
        <p:spPr>
          <a:xfrm>
            <a:off x="172311" y="1365930"/>
            <a:ext cx="1258757" cy="338554"/>
          </a:xfrm>
          <a:prstGeom prst="rect">
            <a:avLst/>
          </a:prstGeom>
          <a:noFill/>
        </p:spPr>
        <p:txBody>
          <a:bodyPr wrap="square" rtlCol="0">
            <a:spAutoFit/>
          </a:bodyPr>
          <a:lstStyle/>
          <a:p>
            <a:r>
              <a:rPr lang="en-GB" sz="800" b="1" dirty="0"/>
              <a:t>Component 2: Creating Original Drama</a:t>
            </a:r>
          </a:p>
        </p:txBody>
      </p:sp>
      <p:sp>
        <p:nvSpPr>
          <p:cNvPr id="6" name="TextBox 5"/>
          <p:cNvSpPr txBox="1"/>
          <p:nvPr/>
        </p:nvSpPr>
        <p:spPr>
          <a:xfrm>
            <a:off x="180766" y="1673336"/>
            <a:ext cx="891057" cy="338554"/>
          </a:xfrm>
          <a:prstGeom prst="rect">
            <a:avLst/>
          </a:prstGeom>
          <a:noFill/>
        </p:spPr>
        <p:txBody>
          <a:bodyPr wrap="square" rtlCol="0">
            <a:spAutoFit/>
          </a:bodyPr>
          <a:lstStyle/>
          <a:p>
            <a:r>
              <a:rPr lang="en-GB" sz="800" b="1" dirty="0"/>
              <a:t>Component  3:</a:t>
            </a:r>
          </a:p>
          <a:p>
            <a:r>
              <a:rPr lang="en-GB" sz="800" b="1" dirty="0"/>
              <a:t>Making Theatre</a:t>
            </a:r>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17103" y="180649"/>
            <a:ext cx="1392389" cy="983898"/>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293" y="139064"/>
            <a:ext cx="1295456" cy="837553"/>
          </a:xfrm>
          <a:prstGeom prst="rect">
            <a:avLst/>
          </a:prstGeom>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808514">
            <a:off x="5681122" y="6142800"/>
            <a:ext cx="1065014" cy="624070"/>
          </a:xfrm>
          <a:prstGeom prst="rect">
            <a:avLst/>
          </a:prstGeom>
        </p:spPr>
      </p:pic>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85591">
            <a:off x="5656911" y="3802277"/>
            <a:ext cx="1063887" cy="709258"/>
          </a:xfrm>
          <a:prstGeom prst="rect">
            <a:avLst/>
          </a:prstGeom>
        </p:spPr>
      </p:pic>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948580">
            <a:off x="124917" y="2804001"/>
            <a:ext cx="1053312" cy="702208"/>
          </a:xfrm>
          <a:prstGeom prst="rect">
            <a:avLst/>
          </a:prstGeom>
        </p:spPr>
      </p:pic>
      <p:sp>
        <p:nvSpPr>
          <p:cNvPr id="145" name="Triangle 45">
            <a:extLst>
              <a:ext uri="{FF2B5EF4-FFF2-40B4-BE49-F238E27FC236}">
                <a16:creationId xmlns:a16="http://schemas.microsoft.com/office/drawing/2014/main" id="{B85D31BE-9BE0-3341-86C3-0BFD563EAA1B}"/>
              </a:ext>
            </a:extLst>
          </p:cNvPr>
          <p:cNvSpPr/>
          <p:nvPr/>
        </p:nvSpPr>
        <p:spPr>
          <a:xfrm>
            <a:off x="5391113" y="8321412"/>
            <a:ext cx="952780" cy="669618"/>
          </a:xfrm>
          <a:prstGeom prst="triangle">
            <a:avLst>
              <a:gd name="adj" fmla="val 4536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1" dirty="0"/>
          </a:p>
        </p:txBody>
      </p:sp>
      <p:sp>
        <p:nvSpPr>
          <p:cNvPr id="147" name="Block Arc 146">
            <a:extLst>
              <a:ext uri="{FF2B5EF4-FFF2-40B4-BE49-F238E27FC236}">
                <a16:creationId xmlns:a16="http://schemas.microsoft.com/office/drawing/2014/main" id="{D2F97453-494C-5746-8E17-4A67EE1BF309}"/>
              </a:ext>
            </a:extLst>
          </p:cNvPr>
          <p:cNvSpPr/>
          <p:nvPr/>
        </p:nvSpPr>
        <p:spPr>
          <a:xfrm rot="5400000">
            <a:off x="4371024" y="7935836"/>
            <a:ext cx="1748262" cy="1763554"/>
          </a:xfrm>
          <a:prstGeom prst="blockArc">
            <a:avLst>
              <a:gd name="adj1" fmla="val 16097226"/>
              <a:gd name="adj2" fmla="val 16700"/>
              <a:gd name="adj3" fmla="val 2767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156" name="Oval 155">
            <a:extLst>
              <a:ext uri="{FF2B5EF4-FFF2-40B4-BE49-F238E27FC236}">
                <a16:creationId xmlns:a16="http://schemas.microsoft.com/office/drawing/2014/main" id="{F392CEB9-0CDA-4E4D-8C9D-4D77BAB73103}"/>
              </a:ext>
            </a:extLst>
          </p:cNvPr>
          <p:cNvSpPr/>
          <p:nvPr/>
        </p:nvSpPr>
        <p:spPr>
          <a:xfrm>
            <a:off x="1304580" y="8857239"/>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36000" rIns="36000" rtlCol="0" anchor="ctr"/>
          <a:lstStyle/>
          <a:p>
            <a:pPr algn="ctr"/>
            <a:r>
              <a:rPr lang="en-US" sz="1000" b="1" dirty="0" smtClean="0">
                <a:solidFill>
                  <a:schemeClr val="tx1"/>
                </a:solidFill>
              </a:rPr>
              <a:t>YEARS</a:t>
            </a:r>
            <a:endParaRPr lang="en-US" sz="2200" b="1" dirty="0">
              <a:solidFill>
                <a:schemeClr val="tx1"/>
              </a:solidFill>
            </a:endParaRPr>
          </a:p>
          <a:p>
            <a:pPr algn="ctr"/>
            <a:r>
              <a:rPr lang="en-US" sz="2200" b="1" dirty="0" smtClean="0">
                <a:solidFill>
                  <a:schemeClr val="tx1"/>
                </a:solidFill>
              </a:rPr>
              <a:t>10/11</a:t>
            </a:r>
            <a:endParaRPr lang="en-US" sz="1000" b="1" dirty="0" smtClean="0">
              <a:solidFill>
                <a:schemeClr val="tx1"/>
              </a:solidFill>
            </a:endParaRPr>
          </a:p>
        </p:txBody>
      </p:sp>
    </p:spTree>
    <p:extLst>
      <p:ext uri="{BB962C8B-B14F-4D97-AF65-F5344CB8AC3E}">
        <p14:creationId xmlns:p14="http://schemas.microsoft.com/office/powerpoint/2010/main" val="233576482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3095</TotalTime>
  <Words>716</Words>
  <Application>Microsoft Office PowerPoint</Application>
  <PresentationFormat>A4 Paper (210x297 mm)</PresentationFormat>
  <Paragraphs>125</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Wadebridge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CLF@princehenrys.worcs.sch.uk</dc:creator>
  <cp:lastModifiedBy>Miss T Marcham</cp:lastModifiedBy>
  <cp:revision>382</cp:revision>
  <cp:lastPrinted>2022-06-16T09:27:10Z</cp:lastPrinted>
  <dcterms:created xsi:type="dcterms:W3CDTF">2019-10-28T16:02:33Z</dcterms:created>
  <dcterms:modified xsi:type="dcterms:W3CDTF">2022-10-06T20:58:25Z</dcterms:modified>
</cp:coreProperties>
</file>