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41773A-7D17-5A78-A355-521197B18507}" v="33" dt="2022-06-20T13:40:15.9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405" y="5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microsoft.com/office/2015/10/relationships/revisionInfo" Target="revisionInfo.xml"/><Relationship Id="rId4" Type="http://schemas.openxmlformats.org/officeDocument/2006/relationships/presProps" Target="presProp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 B Bornoff" userId="S::bb@princehenrys.worcs.sch.uk::977bac7b-a60b-410f-92e4-09c14283833e" providerId="AD" clId="Web-{7A41773A-7D17-5A78-A355-521197B18507}"/>
    <pc:docChg chg="modSld">
      <pc:chgData name="Mr B Bornoff" userId="S::bb@princehenrys.worcs.sch.uk::977bac7b-a60b-410f-92e4-09c14283833e" providerId="AD" clId="Web-{7A41773A-7D17-5A78-A355-521197B18507}" dt="2022-06-20T13:40:15.907" v="30" actId="20577"/>
      <pc:docMkLst>
        <pc:docMk/>
      </pc:docMkLst>
      <pc:sldChg chg="delSp modSp">
        <pc:chgData name="Mr B Bornoff" userId="S::bb@princehenrys.worcs.sch.uk::977bac7b-a60b-410f-92e4-09c14283833e" providerId="AD" clId="Web-{7A41773A-7D17-5A78-A355-521197B18507}" dt="2022-06-20T13:40:15.907" v="30" actId="20577"/>
        <pc:sldMkLst>
          <pc:docMk/>
          <pc:sldMk cId="2335764824" sldId="264"/>
        </pc:sldMkLst>
        <pc:spChg chg="mod">
          <ac:chgData name="Mr B Bornoff" userId="S::bb@princehenrys.worcs.sch.uk::977bac7b-a60b-410f-92e4-09c14283833e" providerId="AD" clId="Web-{7A41773A-7D17-5A78-A355-521197B18507}" dt="2022-06-20T13:40:15.907" v="30" actId="20577"/>
          <ac:spMkLst>
            <pc:docMk/>
            <pc:sldMk cId="2335764824" sldId="264"/>
            <ac:spMk id="56" creationId="{361D24CC-941E-4C47-B0EC-E144352A4A74}"/>
          </ac:spMkLst>
        </pc:spChg>
        <pc:spChg chg="del">
          <ac:chgData name="Mr B Bornoff" userId="S::bb@princehenrys.worcs.sch.uk::977bac7b-a60b-410f-92e4-09c14283833e" providerId="AD" clId="Web-{7A41773A-7D17-5A78-A355-521197B18507}" dt="2022-06-20T13:40:04.751" v="16"/>
          <ac:spMkLst>
            <pc:docMk/>
            <pc:sldMk cId="2335764824" sldId="264"/>
            <ac:spMk id="57" creationId="{361D24CC-941E-4C47-B0EC-E144352A4A74}"/>
          </ac:spMkLst>
        </pc:spChg>
        <pc:spChg chg="del">
          <ac:chgData name="Mr B Bornoff" userId="S::bb@princehenrys.worcs.sch.uk::977bac7b-a60b-410f-92e4-09c14283833e" providerId="AD" clId="Web-{7A41773A-7D17-5A78-A355-521197B18507}" dt="2022-06-20T13:40:06.501" v="17"/>
          <ac:spMkLst>
            <pc:docMk/>
            <pc:sldMk cId="2335764824" sldId="264"/>
            <ac:spMk id="58" creationId="{361D24CC-941E-4C47-B0EC-E144352A4A74}"/>
          </ac:spMkLst>
        </pc:spChg>
        <pc:spChg chg="mod">
          <ac:chgData name="Mr B Bornoff" userId="S::bb@princehenrys.worcs.sch.uk::977bac7b-a60b-410f-92e4-09c14283833e" providerId="AD" clId="Web-{7A41773A-7D17-5A78-A355-521197B18507}" dt="2022-06-20T13:39:51.938" v="15" actId="20577"/>
          <ac:spMkLst>
            <pc:docMk/>
            <pc:sldMk cId="2335764824" sldId="264"/>
            <ac:spMk id="72" creationId="{361D24CC-941E-4C47-B0EC-E144352A4A74}"/>
          </ac:spMkLst>
        </pc:spChg>
        <pc:spChg chg="mod">
          <ac:chgData name="Mr B Bornoff" userId="S::bb@princehenrys.worcs.sch.uk::977bac7b-a60b-410f-92e4-09c14283833e" providerId="AD" clId="Web-{7A41773A-7D17-5A78-A355-521197B18507}" dt="2022-06-20T13:39:21.547" v="2" actId="20577"/>
          <ac:spMkLst>
            <pc:docMk/>
            <pc:sldMk cId="2335764824" sldId="264"/>
            <ac:spMk id="73" creationId="{361D24CC-941E-4C47-B0EC-E144352A4A7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8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04619" y="7835184"/>
            <a:ext cx="2581980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Law Making  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68360" y="1356968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 </a:t>
            </a: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2" y="-134792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9675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458705" y="18242"/>
            <a:ext cx="378398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</a:rPr>
              <a:t>Law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</a:rPr>
              <a:t>Level</a:t>
            </a:r>
          </a:p>
          <a:p>
            <a:pPr algn="ctr"/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1670568" y="8971708"/>
            <a:ext cx="360048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dirty="0" smtClean="0"/>
              <a:t>Links to GCSE: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/>
              <a:t>Citizenship – Citizen’s rights and responsibilities within the legal system/development of the law </a:t>
            </a:r>
            <a:r>
              <a:rPr lang="en-GB" sz="800" dirty="0"/>
              <a:t>over time/how </a:t>
            </a:r>
            <a:r>
              <a:rPr lang="en-GB" sz="800" dirty="0" smtClean="0"/>
              <a:t>the </a:t>
            </a:r>
            <a:r>
              <a:rPr lang="en-GB" sz="800" dirty="0"/>
              <a:t>law </a:t>
            </a:r>
            <a:r>
              <a:rPr lang="en-GB" sz="800" dirty="0" smtClean="0"/>
              <a:t>protects </a:t>
            </a:r>
            <a:r>
              <a:rPr lang="en-GB" sz="800" dirty="0"/>
              <a:t>the citizen and </a:t>
            </a:r>
            <a:r>
              <a:rPr lang="en-GB" sz="800" dirty="0" smtClean="0"/>
              <a:t>deals </a:t>
            </a:r>
            <a:r>
              <a:rPr lang="en-GB" sz="800" dirty="0"/>
              <a:t>with criminals</a:t>
            </a:r>
            <a:endParaRPr lang="en-GB" sz="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/>
              <a:t>History – Magna Carta and the foundation of parliamentary democracy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/>
              <a:t>Religious Studies – Just War theory/crime and punishment/human rights</a:t>
            </a:r>
            <a:endParaRPr lang="en-US" sz="800" dirty="0"/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0422" y="6651472"/>
            <a:ext cx="1546120" cy="1725176"/>
          </a:xfrm>
          <a:prstGeom prst="blockArc">
            <a:avLst>
              <a:gd name="adj1" fmla="val 10794187"/>
              <a:gd name="adj2" fmla="val 156496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20412" y="5564105"/>
            <a:ext cx="1486801" cy="1730854"/>
          </a:xfrm>
          <a:prstGeom prst="blockArc">
            <a:avLst>
              <a:gd name="adj1" fmla="val 10723437"/>
              <a:gd name="adj2" fmla="val 25059"/>
              <a:gd name="adj3" fmla="val 29923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4" y="5685541"/>
            <a:ext cx="3942604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Criminal law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7928" y="4493044"/>
            <a:ext cx="1503560" cy="1732059"/>
          </a:xfrm>
          <a:prstGeom prst="blockArc">
            <a:avLst>
              <a:gd name="adj1" fmla="val 10794187"/>
              <a:gd name="adj2" fmla="val 27129"/>
              <a:gd name="adj3" fmla="val 2990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4" y="4604047"/>
            <a:ext cx="3942604" cy="4536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Contract law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583582" y="3417121"/>
            <a:ext cx="1503560" cy="1732059"/>
          </a:xfrm>
          <a:prstGeom prst="blockArc">
            <a:avLst>
              <a:gd name="adj1" fmla="val 10794187"/>
              <a:gd name="adj2" fmla="val 25053"/>
              <a:gd name="adj3" fmla="val 2823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32926" y="487926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3512722"/>
            <a:ext cx="3974978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Contract law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60827" y="2315777"/>
            <a:ext cx="1481865" cy="1755427"/>
          </a:xfrm>
          <a:prstGeom prst="blockArc">
            <a:avLst>
              <a:gd name="adj1" fmla="val 10794290"/>
              <a:gd name="adj2" fmla="val 24129"/>
              <a:gd name="adj3" fmla="val 2740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3974978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Nature of law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576969" y="124545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3" y="7841137"/>
            <a:ext cx="1320823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The legal system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25170" y="6743735"/>
            <a:ext cx="2561429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Law of tort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3" y="6739479"/>
            <a:ext cx="1318143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The legal system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189900" y="773455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041668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94003" y="664265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24865" y="557127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07661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687390" y="555989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536439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556326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90197" y="452687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034940" y="450127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45149" y="449269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98773" y="340329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871847" y="448093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870216" y="340991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440632" y="341608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704619" y="236509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826543" y="235466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238616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877387" y="236670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68140" y="821128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967617" y="822454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226672" y="821699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30252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02380" y="819130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87986" y="711747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83470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81816" y="709767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83383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75619" y="2059779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Introduction to the nature of law</a:t>
            </a:r>
            <a:endParaRPr lang="en-US" sz="6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27759" y="2092260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Law and justice</a:t>
            </a:r>
            <a:endParaRPr lang="en-US" sz="6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50009" y="2112973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Law and society</a:t>
            </a:r>
            <a:endParaRPr lang="en-US" sz="6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01689" y="2109162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Law and morality</a:t>
            </a:r>
            <a:endParaRPr lang="en-US" sz="6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08965" y="3258935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" dirty="0"/>
              <a:t>Remedies</a:t>
            </a:r>
            <a:endParaRPr lang="en-US" sz="6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47443" y="3164815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Discharge</a:t>
            </a:r>
            <a:endParaRPr lang="en-US" sz="6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80683" y="3156841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Evaluation</a:t>
            </a:r>
            <a:endParaRPr lang="en-US" sz="6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16972" y="4247561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 smtClean="0"/>
              <a:t>Terms</a:t>
            </a:r>
            <a:endParaRPr lang="en-US" sz="6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31827" y="4268049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 smtClean="0"/>
              <a:t>Formation</a:t>
            </a:r>
            <a:endParaRPr lang="en-US" sz="6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09756" y="4273142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 smtClean="0"/>
              <a:t>Rules and theory</a:t>
            </a:r>
            <a:endParaRPr lang="en-US" sz="6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47443" y="4328121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" dirty="0" smtClean="0"/>
              <a:t>Vitiating factors</a:t>
            </a:r>
            <a:endParaRPr lang="en-US" sz="6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86285" y="6204896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Fatal offences against the person</a:t>
            </a:r>
            <a:endParaRPr lang="en-US" sz="6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01775" y="5204672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Non-fatal offences against the person</a:t>
            </a:r>
            <a:endParaRPr lang="en-US" sz="6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17637" y="5233364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Offences against property</a:t>
            </a:r>
            <a:endParaRPr lang="en-US" sz="6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96471" y="6153532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smtClean="0"/>
          </a:p>
          <a:p>
            <a:pPr algn="ctr"/>
            <a:r>
              <a:rPr lang="en-GB" sz="600" smtClean="0"/>
              <a:t>Mental capacity defences</a:t>
            </a:r>
            <a:endParaRPr lang="en-US" sz="6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6314" y="6284330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" dirty="0"/>
              <a:t>Rules and theory</a:t>
            </a:r>
            <a:endParaRPr lang="en-US" sz="6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77737" y="5229447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General elements of criminal liability</a:t>
            </a:r>
            <a:endParaRPr lang="en-US" sz="6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09774" y="8345685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Law reform</a:t>
            </a:r>
            <a:endParaRPr lang="en-US" sz="6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41491" y="8329221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Statutory interpretation</a:t>
            </a:r>
            <a:endParaRPr lang="en-US" sz="6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40762" y="8327158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Parliamentary law making</a:t>
            </a:r>
            <a:endParaRPr lang="en-US" sz="6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82989" y="8330254"/>
            <a:ext cx="132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Civil courts and other forms of dispute resolution</a:t>
            </a:r>
            <a:endParaRPr lang="en-US" sz="6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8829" y="8291451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Criminal courts and lay people</a:t>
            </a:r>
            <a:endParaRPr lang="en-US" sz="600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82627" y="7484705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 smtClean="0"/>
              <a:t>Delegated </a:t>
            </a:r>
            <a:r>
              <a:rPr lang="en-GB" sz="600" dirty="0"/>
              <a:t>legislation</a:t>
            </a:r>
            <a:endParaRPr lang="en-US" sz="6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42120" y="7484705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Judicial precedent</a:t>
            </a:r>
            <a:endParaRPr lang="en-US" sz="6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35640" y="7487558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GB" sz="600" dirty="0"/>
              <a:t>European Union law</a:t>
            </a:r>
            <a:endParaRPr lang="en-US" sz="600" dirty="0"/>
          </a:p>
        </p:txBody>
      </p:sp>
      <p:sp>
        <p:nvSpPr>
          <p:cNvPr id="3" name="Rectangle 2"/>
          <p:cNvSpPr/>
          <p:nvPr/>
        </p:nvSpPr>
        <p:spPr>
          <a:xfrm>
            <a:off x="2355195" y="5394880"/>
            <a:ext cx="73129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/>
              <a:t>General defences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1301491" y="5404201"/>
            <a:ext cx="511679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/>
              <a:t>Evaluation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29825" y="1307981"/>
            <a:ext cx="376614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GB" sz="800" dirty="0"/>
              <a:t>Students wishing to continue their legal studies after A Levels can opt for a university degree or work-based apprenticeship. Both of these routes can lead to the qualifications required to become a solicitor, barrister or legal executive</a:t>
            </a:r>
            <a:r>
              <a:rPr lang="en-GB" sz="800" dirty="0" smtClean="0"/>
              <a:t>. </a:t>
            </a:r>
            <a:r>
              <a:rPr lang="en-GB" sz="800" dirty="0"/>
              <a:t>Other popular careers include the police, teaching, social work, business and accounting</a:t>
            </a:r>
            <a:r>
              <a:rPr lang="en-GB" sz="800" dirty="0" smtClean="0"/>
              <a:t>.</a:t>
            </a:r>
            <a:endParaRPr lang="en-GB" sz="800" dirty="0"/>
          </a:p>
        </p:txBody>
      </p:sp>
      <p:cxnSp>
        <p:nvCxnSpPr>
          <p:cNvPr id="226" name="Straight Connector 2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07192" y="607420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419772" y="608971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27070" y="605374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55195" y="607035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Rectangle 229"/>
          <p:cNvSpPr/>
          <p:nvPr/>
        </p:nvSpPr>
        <p:spPr>
          <a:xfrm>
            <a:off x="1974273" y="6253181"/>
            <a:ext cx="82907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/>
              <a:t>Preliminary offences</a:t>
            </a:r>
          </a:p>
        </p:txBody>
      </p: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05030F6B-2AAA-46EF-9ED5-66CDB2CBED97}"/>
              </a:ext>
            </a:extLst>
          </p:cNvPr>
          <p:cNvGrpSpPr/>
          <p:nvPr/>
        </p:nvGrpSpPr>
        <p:grpSpPr>
          <a:xfrm>
            <a:off x="1323534" y="375283"/>
            <a:ext cx="4187228" cy="887655"/>
            <a:chOff x="1407998" y="1319916"/>
            <a:chExt cx="7456487" cy="1580709"/>
          </a:xfrm>
        </p:grpSpPr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6CF881C3-73C4-46D5-871A-BCDD33B3ACC5}"/>
                </a:ext>
              </a:extLst>
            </p:cNvPr>
            <p:cNvSpPr/>
            <p:nvPr/>
          </p:nvSpPr>
          <p:spPr>
            <a:xfrm>
              <a:off x="2128723" y="1953414"/>
              <a:ext cx="6024562" cy="63023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14657">
                <a:defRPr/>
              </a:pPr>
              <a:endParaRPr lang="en-US" sz="1210"/>
            </a:p>
          </p:txBody>
        </p:sp>
        <p:sp>
          <p:nvSpPr>
            <p:cNvPr id="268" name="Triangle 45">
              <a:extLst>
                <a:ext uri="{FF2B5EF4-FFF2-40B4-BE49-F238E27FC236}">
                  <a16:creationId xmlns:a16="http://schemas.microsoft.com/office/drawing/2014/main" id="{50E7BA78-14E8-4F78-A332-A40282EE6B54}"/>
                </a:ext>
              </a:extLst>
            </p:cNvPr>
            <p:cNvSpPr/>
            <p:nvPr/>
          </p:nvSpPr>
          <p:spPr>
            <a:xfrm rot="16200000">
              <a:off x="1307985" y="1874041"/>
              <a:ext cx="936625" cy="736600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14657">
                <a:defRPr/>
              </a:pPr>
              <a:endParaRPr lang="en-US" sz="1210" dirty="0"/>
            </a:p>
          </p:txBody>
        </p:sp>
        <p:sp>
          <p:nvSpPr>
            <p:cNvPr id="269" name="TextBox 292">
              <a:extLst>
                <a:ext uri="{FF2B5EF4-FFF2-40B4-BE49-F238E27FC236}">
                  <a16:creationId xmlns:a16="http://schemas.microsoft.com/office/drawing/2014/main" id="{9FAA64F0-BF84-4C16-82AA-15A707C103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4979" y="1319916"/>
              <a:ext cx="1763669" cy="493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GB" sz="400" dirty="0" smtClean="0"/>
                <a:t>Applying </a:t>
              </a:r>
              <a:r>
                <a:rPr lang="en-GB" sz="400" dirty="0"/>
                <a:t>the techniques of legal method and reasoning to analyse and offer answers to problems</a:t>
              </a:r>
              <a:endParaRPr lang="en-US" altLang="en-US" sz="400" dirty="0"/>
            </a:p>
          </p:txBody>
        </p:sp>
        <p:sp>
          <p:nvSpPr>
            <p:cNvPr id="270" name="TextBox 321">
              <a:extLst>
                <a:ext uri="{FF2B5EF4-FFF2-40B4-BE49-F238E27FC236}">
                  <a16:creationId xmlns:a16="http://schemas.microsoft.com/office/drawing/2014/main" id="{DAF84783-277B-40F9-9E2A-74B09FFD40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89621" y="1362268"/>
              <a:ext cx="1331004" cy="493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GB" sz="400" dirty="0" smtClean="0"/>
                <a:t>Developing </a:t>
              </a:r>
              <a:r>
                <a:rPr lang="en-GB" sz="400" dirty="0"/>
                <a:t>the ability to communicate persuasive legal arguments</a:t>
              </a:r>
              <a:endParaRPr lang="en-US" altLang="en-US" sz="100" dirty="0"/>
            </a:p>
          </p:txBody>
        </p:sp>
        <p:sp>
          <p:nvSpPr>
            <p:cNvPr id="273" name="TextBox 368">
              <a:extLst>
                <a:ext uri="{FF2B5EF4-FFF2-40B4-BE49-F238E27FC236}">
                  <a16:creationId xmlns:a16="http://schemas.microsoft.com/office/drawing/2014/main" id="{60D6B72F-E4CB-4C7E-B67B-946363CAD6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7927" y="1319916"/>
              <a:ext cx="1633925" cy="493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GB" sz="400" dirty="0" smtClean="0"/>
                <a:t>Being </a:t>
              </a:r>
              <a:r>
                <a:rPr lang="en-GB" sz="400" dirty="0"/>
                <a:t>able to demonstrate critical awareness of the influence and operation of the law in society</a:t>
              </a:r>
              <a:endParaRPr lang="en-US" altLang="en-US" sz="100" dirty="0"/>
            </a:p>
          </p:txBody>
        </p:sp>
        <p:sp>
          <p:nvSpPr>
            <p:cNvPr id="278" name="Triangle 45">
              <a:extLst>
                <a:ext uri="{FF2B5EF4-FFF2-40B4-BE49-F238E27FC236}">
                  <a16:creationId xmlns:a16="http://schemas.microsoft.com/office/drawing/2014/main" id="{28BA0F6E-1533-46E7-AD26-64EF81AEEA91}"/>
                </a:ext>
              </a:extLst>
            </p:cNvPr>
            <p:cNvSpPr/>
            <p:nvPr/>
          </p:nvSpPr>
          <p:spPr>
            <a:xfrm rot="5400000">
              <a:off x="8027079" y="1944683"/>
              <a:ext cx="938212" cy="736600"/>
            </a:xfrm>
            <a:prstGeom prst="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14657">
                <a:defRPr/>
              </a:pPr>
              <a:endParaRPr lang="en-US" sz="1210" dirty="0"/>
            </a:p>
          </p:txBody>
        </p:sp>
        <p:sp>
          <p:nvSpPr>
            <p:cNvPr id="280" name="TextBox 394">
              <a:extLst>
                <a:ext uri="{FF2B5EF4-FFF2-40B4-BE49-F238E27FC236}">
                  <a16:creationId xmlns:a16="http://schemas.microsoft.com/office/drawing/2014/main" id="{05BDB31B-146B-4AC7-9078-03069A7C85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62178" y="1337859"/>
              <a:ext cx="1498599" cy="493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GB" sz="400" dirty="0" smtClean="0"/>
                <a:t>Developing </a:t>
              </a:r>
              <a:r>
                <a:rPr lang="en-GB" sz="400" dirty="0"/>
                <a:t>the ability to construct conclusions and communicate legal arguments</a:t>
              </a:r>
              <a:endParaRPr lang="en-US" altLang="en-US" sz="100" dirty="0"/>
            </a:p>
          </p:txBody>
        </p:sp>
        <p:sp>
          <p:nvSpPr>
            <p:cNvPr id="281" name="TextBox 2">
              <a:extLst>
                <a:ext uri="{FF2B5EF4-FFF2-40B4-BE49-F238E27FC236}">
                  <a16:creationId xmlns:a16="http://schemas.microsoft.com/office/drawing/2014/main" id="{BA673B71-0F51-4051-8701-BEAEC3A9B8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8882" y="2047070"/>
              <a:ext cx="971686" cy="441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GB" altLang="en-US" sz="1011" dirty="0">
                  <a:solidFill>
                    <a:schemeClr val="bg1"/>
                  </a:solidFill>
                </a:rPr>
                <a:t>Skills  </a:t>
              </a:r>
            </a:p>
          </p:txBody>
        </p:sp>
        <p:sp>
          <p:nvSpPr>
            <p:cNvPr id="282" name="TextBox 4">
              <a:extLst>
                <a:ext uri="{FF2B5EF4-FFF2-40B4-BE49-F238E27FC236}">
                  <a16:creationId xmlns:a16="http://schemas.microsoft.com/office/drawing/2014/main" id="{EF320DD9-2BD6-4B8A-9FCF-67AE2F6A77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1491342" y="2128207"/>
              <a:ext cx="998537" cy="410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GB" altLang="en-US" sz="899" dirty="0">
                  <a:solidFill>
                    <a:schemeClr val="bg1"/>
                  </a:solidFill>
                </a:rPr>
                <a:t>Year 12</a:t>
              </a:r>
            </a:p>
          </p:txBody>
        </p:sp>
        <p:sp>
          <p:nvSpPr>
            <p:cNvPr id="283" name="TextBox 439">
              <a:extLst>
                <a:ext uri="{FF2B5EF4-FFF2-40B4-BE49-F238E27FC236}">
                  <a16:creationId xmlns:a16="http://schemas.microsoft.com/office/drawing/2014/main" id="{635C0196-65EA-4CFB-80F3-1933AF732E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7766146" y="2195941"/>
              <a:ext cx="998537" cy="410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GB" altLang="en-US" sz="899" dirty="0">
                  <a:solidFill>
                    <a:schemeClr val="bg1"/>
                  </a:solidFill>
                </a:rPr>
                <a:t>Year 13</a:t>
              </a:r>
            </a:p>
          </p:txBody>
        </p:sp>
        <p:cxnSp>
          <p:nvCxnSpPr>
            <p:cNvPr id="286" name="Straight Connector 285">
              <a:extLst>
                <a:ext uri="{FF2B5EF4-FFF2-40B4-BE49-F238E27FC236}">
                  <a16:creationId xmlns:a16="http://schemas.microsoft.com/office/drawing/2014/main" id="{8FC68C7C-811C-4F61-8C82-1481719D0FE4}"/>
                </a:ext>
              </a:extLst>
            </p:cNvPr>
            <p:cNvCxnSpPr>
              <a:cxnSpLocks/>
            </p:cNvCxnSpPr>
            <p:nvPr/>
          </p:nvCxnSpPr>
          <p:spPr>
            <a:xfrm>
              <a:off x="2613848" y="1786027"/>
              <a:ext cx="0" cy="29271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Connector 289">
              <a:extLst>
                <a:ext uri="{FF2B5EF4-FFF2-40B4-BE49-F238E27FC236}">
                  <a16:creationId xmlns:a16="http://schemas.microsoft.com/office/drawing/2014/main" id="{2EE4FEEE-8D59-48E5-B92F-361D0A01C088}"/>
                </a:ext>
              </a:extLst>
            </p:cNvPr>
            <p:cNvCxnSpPr>
              <a:cxnSpLocks/>
            </p:cNvCxnSpPr>
            <p:nvPr/>
          </p:nvCxnSpPr>
          <p:spPr>
            <a:xfrm>
              <a:off x="4139869" y="1784839"/>
              <a:ext cx="0" cy="29271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>
              <a:extLst>
                <a:ext uri="{FF2B5EF4-FFF2-40B4-BE49-F238E27FC236}">
                  <a16:creationId xmlns:a16="http://schemas.microsoft.com/office/drawing/2014/main" id="{EEDA98A0-537F-419C-90BA-85A570117465}"/>
                </a:ext>
              </a:extLst>
            </p:cNvPr>
            <p:cNvCxnSpPr>
              <a:cxnSpLocks/>
            </p:cNvCxnSpPr>
            <p:nvPr/>
          </p:nvCxnSpPr>
          <p:spPr>
            <a:xfrm>
              <a:off x="6163272" y="1786362"/>
              <a:ext cx="0" cy="29271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Straight Connector 294">
              <a:extLst>
                <a:ext uri="{FF2B5EF4-FFF2-40B4-BE49-F238E27FC236}">
                  <a16:creationId xmlns:a16="http://schemas.microsoft.com/office/drawing/2014/main" id="{A58F9783-6665-4C17-B8C1-9DD59D63599E}"/>
                </a:ext>
              </a:extLst>
            </p:cNvPr>
            <p:cNvCxnSpPr>
              <a:cxnSpLocks/>
            </p:cNvCxnSpPr>
            <p:nvPr/>
          </p:nvCxnSpPr>
          <p:spPr>
            <a:xfrm>
              <a:off x="7723820" y="1785253"/>
              <a:ext cx="0" cy="292719"/>
            </a:xfrm>
            <a:prstGeom prst="line">
              <a:avLst/>
            </a:prstGeom>
            <a:ln w="19050">
              <a:solidFill>
                <a:srgbClr val="00FFC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1234395" y="7305792"/>
            <a:ext cx="67678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/>
              <a:t>Legal personnel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60325" y="7303115"/>
            <a:ext cx="69602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/>
              <a:t>Access to justice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66595" y="6454797"/>
            <a:ext cx="71205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/>
              <a:t>Rules and </a:t>
            </a:r>
            <a:r>
              <a:rPr lang="en-GB" sz="600" dirty="0" smtClean="0"/>
              <a:t>theory</a:t>
            </a:r>
            <a:endParaRPr lang="en-GB" sz="600" dirty="0"/>
          </a:p>
        </p:txBody>
      </p:sp>
      <p:sp>
        <p:nvSpPr>
          <p:cNvPr id="14" name="Rectangle 13"/>
          <p:cNvSpPr/>
          <p:nvPr/>
        </p:nvSpPr>
        <p:spPr>
          <a:xfrm>
            <a:off x="2769110" y="7281140"/>
            <a:ext cx="85472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/>
              <a:t>Liability in negligence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02102" y="7320934"/>
            <a:ext cx="75693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/>
              <a:t>Occupiers’ liability</a:t>
            </a:r>
          </a:p>
        </p:txBody>
      </p: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99370" y="663946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248782" y="6476705"/>
            <a:ext cx="92525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/>
              <a:t>Torts connected to land</a:t>
            </a:r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540641" y="711083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226627" y="7312402"/>
            <a:ext cx="713657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/>
              <a:t>Vicarious liability</a:t>
            </a:r>
          </a:p>
        </p:txBody>
      </p:sp>
      <p:cxnSp>
        <p:nvCxnSpPr>
          <p:cNvPr id="303" name="Straight Connector 3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40967" y="66299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39134" y="705177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955387" y="7242867"/>
            <a:ext cx="511679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 smtClean="0"/>
              <a:t>Evaluation</a:t>
            </a:r>
            <a:endParaRPr lang="en-GB" sz="600" dirty="0"/>
          </a:p>
        </p:txBody>
      </p:sp>
      <p:sp>
        <p:nvSpPr>
          <p:cNvPr id="20" name="Rectangle 19"/>
          <p:cNvSpPr/>
          <p:nvPr/>
        </p:nvSpPr>
        <p:spPr>
          <a:xfrm>
            <a:off x="4733414" y="6476278"/>
            <a:ext cx="81144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dirty="0" smtClean="0"/>
              <a:t>Defences/Remedies</a:t>
            </a:r>
            <a:endParaRPr lang="en-GB" sz="600" dirty="0"/>
          </a:p>
        </p:txBody>
      </p:sp>
      <p:sp>
        <p:nvSpPr>
          <p:cNvPr id="120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413898" y="8362438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21" name="Block Arc 120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93809" y="7976862"/>
            <a:ext cx="1748262" cy="1763554"/>
          </a:xfrm>
          <a:prstGeom prst="blockArc">
            <a:avLst>
              <a:gd name="adj1" fmla="val 16097226"/>
              <a:gd name="adj2" fmla="val 16700"/>
              <a:gd name="adj3" fmla="val 276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693735" y="8858639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335764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2982</TotalTime>
  <Words>305</Words>
  <Application>Microsoft Office PowerPoint</Application>
  <PresentationFormat>A4 Paper (210x297 mm)</PresentationFormat>
  <Paragraphs>90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360</cp:revision>
  <cp:lastPrinted>2020-01-13T16:07:20Z</cp:lastPrinted>
  <dcterms:created xsi:type="dcterms:W3CDTF">2019-10-28T16:02:33Z</dcterms:created>
  <dcterms:modified xsi:type="dcterms:W3CDTF">2022-10-05T20:28:26Z</dcterms:modified>
</cp:coreProperties>
</file>