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>
        <p:scale>
          <a:sx n="110" d="100"/>
          <a:sy n="110" d="100"/>
        </p:scale>
        <p:origin x="1718" y="-24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58997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1" y="-1393484"/>
            <a:ext cx="6859221" cy="2137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372100" y="46166"/>
            <a:ext cx="443478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</a:rPr>
              <a:t>A Level English Literature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62142" y="1094542"/>
            <a:ext cx="3924571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chemeClr val="bg1"/>
                </a:solidFill>
              </a:rPr>
              <a:t>Degree Courses: </a:t>
            </a:r>
            <a:r>
              <a:rPr lang="en-GB" sz="900" dirty="0" smtClean="0">
                <a:solidFill>
                  <a:schemeClr val="bg1"/>
                </a:solidFill>
              </a:rPr>
              <a:t>English Literature, Creative Writing, Journalism, Broadcasting, Law, Psychology, Linguistics, Liberal Arts, Drama, Librarianship</a:t>
            </a:r>
          </a:p>
          <a:p>
            <a:r>
              <a:rPr lang="en-GB" sz="900" b="1" dirty="0" smtClean="0">
                <a:solidFill>
                  <a:schemeClr val="bg1"/>
                </a:solidFill>
              </a:rPr>
              <a:t>Apprenticeships: </a:t>
            </a:r>
            <a:r>
              <a:rPr lang="en-GB" sz="900" dirty="0" smtClean="0">
                <a:solidFill>
                  <a:schemeClr val="bg1"/>
                </a:solidFill>
              </a:rPr>
              <a:t>Law, media, creative arts, journalism. </a:t>
            </a:r>
            <a:endParaRPr lang="en-GB" sz="900" b="1" dirty="0">
              <a:solidFill>
                <a:schemeClr val="bg1"/>
              </a:solidFill>
            </a:endParaRPr>
          </a:p>
          <a:p>
            <a:r>
              <a:rPr lang="en-GB" sz="900" b="1" dirty="0" smtClean="0">
                <a:solidFill>
                  <a:schemeClr val="bg1"/>
                </a:solidFill>
              </a:rPr>
              <a:t>Careers</a:t>
            </a:r>
            <a:r>
              <a:rPr lang="en-GB" sz="900" dirty="0" smtClean="0">
                <a:solidFill>
                  <a:schemeClr val="bg1"/>
                </a:solidFill>
              </a:rPr>
              <a:t>: </a:t>
            </a:r>
            <a:r>
              <a:rPr lang="en-GB" sz="900" dirty="0">
                <a:solidFill>
                  <a:schemeClr val="bg1"/>
                </a:solidFill>
              </a:rPr>
              <a:t>Marketing, the media, the arts, law, teaching, public relations, </a:t>
            </a:r>
            <a:r>
              <a:rPr lang="en-GB" sz="900" dirty="0" smtClean="0">
                <a:solidFill>
                  <a:schemeClr val="bg1"/>
                </a:solidFill>
              </a:rPr>
              <a:t>journalism, editing, broadcasting, public relations, human resources, publishing, theatre education, arts administration, curating, writing.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3466828" y="8613715"/>
            <a:ext cx="1815333" cy="46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 GCSEs</a:t>
            </a:r>
            <a:endParaRPr lang="en-US" sz="1600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33809" y="6928209"/>
            <a:ext cx="2193984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Introduction to skills. Othello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48513" y="5497194"/>
            <a:ext cx="2011632" cy="2057482"/>
          </a:xfrm>
          <a:prstGeom prst="blockArc">
            <a:avLst>
              <a:gd name="adj1" fmla="val 10794187"/>
              <a:gd name="adj2" fmla="val 2395"/>
              <a:gd name="adj3" fmla="val 2995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87760" y="1217587"/>
            <a:ext cx="1992440" cy="2146180"/>
          </a:xfrm>
          <a:prstGeom prst="blockArc">
            <a:avLst>
              <a:gd name="adj1" fmla="val 10794187"/>
              <a:gd name="adj2" fmla="val 14777"/>
              <a:gd name="adj3" fmla="val 3162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89379" y="122684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227984" y="6781096"/>
            <a:ext cx="89119" cy="2061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23956" y="6511366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Core elements of dramatic form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43024" y="6619945"/>
            <a:ext cx="6204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terminology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15781" y="7670932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Core elements of narrative form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83700" y="7565690"/>
            <a:ext cx="854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" b="1" dirty="0"/>
          </a:p>
          <a:p>
            <a:pPr algn="ctr"/>
            <a:r>
              <a:rPr lang="en-US" sz="600" b="1" dirty="0" smtClean="0"/>
              <a:t>Context</a:t>
            </a:r>
            <a:endParaRPr lang="en-US" sz="600" b="1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8193" y="6925969"/>
            <a:ext cx="1984135" cy="2898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Unseen Poetry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89566" y="6786167"/>
            <a:ext cx="5195" cy="2080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8193" y="5507723"/>
            <a:ext cx="4106785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Revision of Othello / Mock Exam Preparation / Regeneration 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50579" y="540065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84144" y="535284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TextBox 2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5073" y="3444457"/>
            <a:ext cx="102153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err="1" smtClean="0"/>
              <a:t>Analysing</a:t>
            </a:r>
            <a:r>
              <a:rPr lang="en-US" sz="600" b="1" dirty="0" smtClean="0"/>
              <a:t> unseen texts</a:t>
            </a:r>
            <a:endParaRPr lang="en-US" sz="800" dirty="0"/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57402" y="3714830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Screenwriting / production</a:t>
            </a:r>
            <a:endParaRPr lang="en-US" sz="800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8193" y="5835597"/>
            <a:ext cx="4106785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Love Through the Ages Anthology / Mock Exam Preparation / Tennyson’s Poetry for NEA and Introduction of prose texts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16396" y="6057923"/>
            <a:ext cx="6498" cy="18144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696408" y="6105434"/>
            <a:ext cx="110700" cy="2056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271231" y="59694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Rectangle 29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563736" y="4106298"/>
            <a:ext cx="1871035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Continue ‘Regeneration’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705476" y="3981105"/>
            <a:ext cx="350192" cy="1796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9683" y="2697713"/>
            <a:ext cx="1629199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The Wipers Times &amp; Wilfred Owen’s War Poetry</a:t>
            </a:r>
            <a:endParaRPr lang="en-US" sz="800" b="1" dirty="0">
              <a:solidFill>
                <a:schemeClr val="tx1"/>
              </a:solidFill>
            </a:endParaRPr>
          </a:p>
        </p:txBody>
      </p: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372" idx="2"/>
          </p:cNvCxnSpPr>
          <p:nvPr/>
        </p:nvCxnSpPr>
        <p:spPr>
          <a:xfrm flipH="1">
            <a:off x="1467790" y="2545939"/>
            <a:ext cx="595738" cy="2094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06366" y="252452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Rectangle 31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8700" y="3010300"/>
            <a:ext cx="1631164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NEA Continued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59337" y="316252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38313" y="6773962"/>
            <a:ext cx="93520" cy="1823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3" name="TextBox 3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0965" y="7622524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terminology</a:t>
            </a:r>
            <a:endParaRPr lang="en-US" sz="800" dirty="0"/>
          </a:p>
        </p:txBody>
      </p: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22743" y="6804611"/>
            <a:ext cx="18340" cy="1680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TextBox 3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05218" y="6596430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context</a:t>
            </a:r>
            <a:endParaRPr lang="en-US" sz="800" dirty="0"/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11645" y="6637272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terminology</a:t>
            </a:r>
            <a:endParaRPr lang="en-US" sz="800" b="1" dirty="0"/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96153" y="7644563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Core elements of poetic form</a:t>
            </a:r>
            <a:endParaRPr lang="en-US" sz="800" dirty="0"/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39818" y="7761162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terminology</a:t>
            </a:r>
            <a:endParaRPr lang="en-US" sz="800" dirty="0"/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43591" y="6596457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Comparing different contexts</a:t>
            </a:r>
            <a:endParaRPr lang="en-US" sz="800" dirty="0"/>
          </a:p>
        </p:txBody>
      </p:sp>
      <p:cxnSp>
        <p:nvCxnSpPr>
          <p:cNvPr id="357" name="Straight Connector 35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766909" y="6873456"/>
            <a:ext cx="83655" cy="1397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TextBox 3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54952" y="4837459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Exam technique</a:t>
            </a:r>
            <a:endParaRPr lang="en-US" sz="800" dirty="0"/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05691" y="7700264"/>
            <a:ext cx="1159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29970" y="6200593"/>
            <a:ext cx="998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 and Understanding of text</a:t>
            </a:r>
            <a:endParaRPr lang="en-US" sz="800" dirty="0"/>
          </a:p>
        </p:txBody>
      </p:sp>
      <p:cxnSp>
        <p:nvCxnSpPr>
          <p:cNvPr id="370" name="Straight Connector 3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33371" y="6074712"/>
            <a:ext cx="8713" cy="1564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" name="TextBox 3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61079" y="2268940"/>
            <a:ext cx="804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Comparison of poetry and drama</a:t>
            </a:r>
            <a:endParaRPr lang="en-US" sz="800" b="1" dirty="0"/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87705" y="2360327"/>
            <a:ext cx="751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Understanding satire</a:t>
            </a:r>
            <a:endParaRPr lang="en-US" sz="800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18193" y="3347153"/>
            <a:ext cx="1437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Revision and deeper learning (British Film and American Film Since 2005)</a:t>
            </a:r>
            <a:endParaRPr lang="en-US" sz="800" dirty="0"/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87637" y="2368372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Content</a:t>
            </a:r>
            <a:endParaRPr lang="en-US" sz="800" dirty="0"/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49237" y="2696913"/>
            <a:ext cx="1975741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Revision of Othello, Unseen Poetry, Regeneration &amp; Drama &amp; Poetry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41418" y="3007877"/>
            <a:ext cx="1983560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Revision of Jane Eyre, Post 1900 Poetry &amp; Unseen Prose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18193" y="521747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Essay skills &amp; exam technique</a:t>
            </a:r>
            <a:endParaRPr lang="en-US" sz="800" dirty="0"/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6766" y="3303287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Synoptic understanding of unseen texts</a:t>
            </a:r>
            <a:endParaRPr lang="en-US" sz="800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25789" y="7248358"/>
            <a:ext cx="2187534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Introduction to skills. </a:t>
            </a:r>
            <a:r>
              <a:rPr lang="en-US" sz="1000" b="1" dirty="0" smtClean="0">
                <a:solidFill>
                  <a:schemeClr val="tx1"/>
                </a:solidFill>
              </a:rPr>
              <a:t>Jane Eyre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051810" y="4105798"/>
            <a:ext cx="457783" cy="6015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Year 13 Mock Exam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9792" y="4104531"/>
            <a:ext cx="1699076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Introduction to Wilfred Owen’s War Poetry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559335" y="4416913"/>
            <a:ext cx="1875436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Tennyson &amp; Prose Choice for NEA: Independent Study – Texts Across Time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8194" y="4421819"/>
            <a:ext cx="1700674" cy="2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Continue NEA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959939" y="2696598"/>
            <a:ext cx="457783" cy="6000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Year 13 Mock Exam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16561" y="6614960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Core elements of poetic form</a:t>
            </a:r>
            <a:endParaRPr lang="en-US" sz="800" dirty="0"/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12" idx="2"/>
          </p:cNvCxnSpPr>
          <p:nvPr/>
        </p:nvCxnSpPr>
        <p:spPr>
          <a:xfrm flipH="1">
            <a:off x="2916015" y="6891959"/>
            <a:ext cx="27924" cy="1149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23167" y="6203273"/>
            <a:ext cx="1063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885277" y="7482691"/>
            <a:ext cx="73207" cy="24868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00498" y="6462556"/>
            <a:ext cx="87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62349" y="3727350"/>
            <a:ext cx="1067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5074" y="7676860"/>
            <a:ext cx="87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44349" y="3612047"/>
            <a:ext cx="87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57233" y="2245855"/>
            <a:ext cx="87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64173" y="3721470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Essay skills &amp; exam technique</a:t>
            </a:r>
            <a:endParaRPr lang="en-US" sz="800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02965" y="6203273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Essay skills &amp; exam technique</a:t>
            </a:r>
            <a:endParaRPr lang="en-US" sz="80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88466" y="5018355"/>
            <a:ext cx="87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Knowledge, understanding and analysis of set text</a:t>
            </a:r>
            <a:endParaRPr lang="en-US" sz="800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9780" y="5161583"/>
            <a:ext cx="874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Exploration of WW1 Context</a:t>
            </a:r>
            <a:endParaRPr lang="en-US" sz="8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67357" y="6134288"/>
            <a:ext cx="998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Exploration of different critical views</a:t>
            </a:r>
            <a:endParaRPr lang="en-US" sz="800" dirty="0"/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497053" y="536445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881067" y="3275163"/>
            <a:ext cx="20107" cy="1830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47316" y="2342014"/>
            <a:ext cx="972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Revision and deeper learning of set texts</a:t>
            </a:r>
            <a:endParaRPr lang="en-US" sz="800" dirty="0"/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369086" y="2560279"/>
            <a:ext cx="12003" cy="20260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977705" y="6797116"/>
            <a:ext cx="5995" cy="1795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427315" y="7711383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08030" y="7325807"/>
            <a:ext cx="1748262" cy="1763554"/>
          </a:xfrm>
          <a:prstGeom prst="blockArc">
            <a:avLst>
              <a:gd name="adj1" fmla="val 16097226"/>
              <a:gd name="adj2" fmla="val 16092"/>
              <a:gd name="adj3" fmla="val 2683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2590303" y="820758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443602" y="677396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244942" y="748589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4511" y="748102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97763" y="7488679"/>
            <a:ext cx="29099" cy="1701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8193" y="7248643"/>
            <a:ext cx="1982379" cy="2884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Love through the Ages Anthology: Post 1900 Poetry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75178" y="7659736"/>
            <a:ext cx="690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Comparing different contexts</a:t>
            </a:r>
            <a:endParaRPr lang="en-US" sz="800" dirty="0"/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33813" y="7532689"/>
            <a:ext cx="22001" cy="1786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30343" y="7502904"/>
            <a:ext cx="24873" cy="1726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635143" y="7530908"/>
            <a:ext cx="17399" cy="1736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traight Connector 35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28228" y="7540857"/>
            <a:ext cx="22681" cy="2601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Block Arc 14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87023" y="4081606"/>
            <a:ext cx="2011632" cy="2057482"/>
          </a:xfrm>
          <a:prstGeom prst="blockArc">
            <a:avLst>
              <a:gd name="adj1" fmla="val 10794187"/>
              <a:gd name="adj2" fmla="val 2395"/>
              <a:gd name="adj3" fmla="val 2995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759974" y="459473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74775" y="469048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48897" y="469897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TextBox 3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1957" y="4873709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Independent study skills</a:t>
            </a:r>
            <a:endParaRPr lang="en-US" sz="800" b="1" dirty="0"/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31348" y="4865100"/>
            <a:ext cx="144132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Engaging with a range of critical views</a:t>
            </a:r>
            <a:endParaRPr lang="en-US" sz="800" b="1" dirty="0"/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041951" y="395799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44958" y="467758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90632" y="462487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566925" y="460307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TextBox 3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91409" y="4786759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Learn about referencing and bibliography</a:t>
            </a:r>
            <a:endParaRPr lang="en-US" sz="800" b="1" dirty="0"/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20086" y="4771244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Develop essay skills</a:t>
            </a:r>
            <a:endParaRPr lang="en-US" sz="800" dirty="0"/>
          </a:p>
        </p:txBody>
      </p:sp>
      <p:sp>
        <p:nvSpPr>
          <p:cNvPr id="147" name="Block Arc 14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54113" y="2680014"/>
            <a:ext cx="2011632" cy="2057482"/>
          </a:xfrm>
          <a:prstGeom prst="blockArc">
            <a:avLst>
              <a:gd name="adj1" fmla="val 10794187"/>
              <a:gd name="adj2" fmla="val 2395"/>
              <a:gd name="adj3" fmla="val 2995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443591" y="3968072"/>
            <a:ext cx="220758" cy="1931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06354" y="393863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96048" y="328294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6" name="TextBox 3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68670" y="347261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Essay skills &amp; exam technique</a:t>
            </a:r>
            <a:endParaRPr lang="en-US" sz="800" dirty="0"/>
          </a:p>
        </p:txBody>
      </p: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188830" y="2505133"/>
            <a:ext cx="39895" cy="2139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07008" y="328689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80409" y="2539834"/>
            <a:ext cx="136612" cy="1824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3049</TotalTime>
  <Words>408</Words>
  <Application>Microsoft Office PowerPoint</Application>
  <PresentationFormat>A4 Paper (210x297 mm)</PresentationFormat>
  <Paragraphs>72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356</cp:revision>
  <cp:lastPrinted>2020-01-13T16:07:20Z</cp:lastPrinted>
  <dcterms:created xsi:type="dcterms:W3CDTF">2019-10-28T16:02:33Z</dcterms:created>
  <dcterms:modified xsi:type="dcterms:W3CDTF">2022-10-08T13:45:25Z</dcterms:modified>
</cp:coreProperties>
</file>