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357" autoAdjust="0"/>
    <p:restoredTop sz="94660"/>
  </p:normalViewPr>
  <p:slideViewPr>
    <p:cSldViewPr snapToGrid="0">
      <p:cViewPr>
        <p:scale>
          <a:sx n="170" d="100"/>
          <a:sy n="170" d="100"/>
        </p:scale>
        <p:origin x="1301" y="5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84206" y="7253596"/>
            <a:ext cx="1608561" cy="367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Key skills – Grammar and Writing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83050" y="7649761"/>
            <a:ext cx="1574057" cy="405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Key skills – Speech and Technology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91628" y="893936"/>
            <a:ext cx="568730" cy="6289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76" y="-134277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448618" y="37933"/>
            <a:ext cx="445659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</a:rPr>
              <a:t>A Level English Language 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07525" y="844379"/>
            <a:ext cx="4075317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bg1"/>
                </a:solidFill>
              </a:rPr>
              <a:t>Degrees in Linguistics, English, Journalism, Media Studies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bg1"/>
                </a:solidFill>
              </a:rPr>
              <a:t>A fantastic facilitating subject for a range of careers.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bg1"/>
                </a:solidFill>
              </a:rPr>
              <a:t>Careers in media, journalism, law,  business, marketing, linguistics, and many more!</a:t>
            </a: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47030" y="7063790"/>
            <a:ext cx="1259397" cy="118721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726413" y="9004704"/>
            <a:ext cx="37306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Key GCSE skills that ready the students for A Level English Language: Inference, synthesis, comparison, language analysis, grammar, viewpoint and creative writing.</a:t>
            </a:r>
            <a:endParaRPr lang="en-US" sz="1200" dirty="0"/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36442" y="770676"/>
            <a:ext cx="1086902" cy="824187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4818" y="561857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99797" y="679886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16496" y="6746375"/>
            <a:ext cx="485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31887" y="6723018"/>
            <a:ext cx="6584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27131" y="6464682"/>
            <a:ext cx="10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Genre, Audience, Subject, Purpose</a:t>
            </a:r>
            <a:endParaRPr lang="en-US" sz="9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7202" y="6663051"/>
            <a:ext cx="963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8278" y="6424455"/>
            <a:ext cx="854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Mock Exam </a:t>
            </a:r>
            <a:endParaRPr lang="en-US" sz="10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23253" y="6664859"/>
            <a:ext cx="8533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Historic and Modern Research</a:t>
            </a:r>
            <a:endParaRPr lang="en-US" sz="900" dirty="0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83323" y="7237025"/>
            <a:ext cx="1082639" cy="3838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Representation within Texts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29" name="Block Arc 22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99994" y="3841777"/>
            <a:ext cx="2243886" cy="2672954"/>
          </a:xfrm>
          <a:prstGeom prst="blockArc">
            <a:avLst>
              <a:gd name="adj1" fmla="val 10794187"/>
              <a:gd name="adj2" fmla="val 41529"/>
              <a:gd name="adj3" fmla="val 3403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68262" y="7954203"/>
            <a:ext cx="148078" cy="2993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915416" y="7125133"/>
            <a:ext cx="175610" cy="1698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Rectangle 25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89827" y="5509174"/>
            <a:ext cx="1130301" cy="388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Writing an Opinion piece</a:t>
            </a:r>
          </a:p>
        </p:txBody>
      </p:sp>
      <p:sp>
        <p:nvSpPr>
          <p:cNvPr id="267" name="Block Arc 2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-217041" y="5757093"/>
            <a:ext cx="2535785" cy="2048955"/>
          </a:xfrm>
          <a:prstGeom prst="blockArc">
            <a:avLst>
              <a:gd name="adj1" fmla="val 10794557"/>
              <a:gd name="adj2" fmla="val 19996"/>
              <a:gd name="adj3" fmla="val 3978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98232" y="4462980"/>
            <a:ext cx="1193076" cy="1228751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511128" y="4432001"/>
            <a:ext cx="2008561" cy="3722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Child Language Acquisition: Writing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45368" y="4055067"/>
            <a:ext cx="1828320" cy="350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Language Change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83" name="Block Arc 28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40811" y="2246167"/>
            <a:ext cx="2442393" cy="2671212"/>
          </a:xfrm>
          <a:prstGeom prst="blockArc">
            <a:avLst>
              <a:gd name="adj1" fmla="val 10794187"/>
              <a:gd name="adj2" fmla="val 10519"/>
              <a:gd name="adj3" fmla="val 2955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6" name="Block Arc 3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78002" y="771749"/>
            <a:ext cx="2187515" cy="2387206"/>
          </a:xfrm>
          <a:prstGeom prst="blockArc">
            <a:avLst>
              <a:gd name="adj1" fmla="val 10794187"/>
              <a:gd name="adj2" fmla="val 21556745"/>
              <a:gd name="adj3" fmla="val 3110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199953" y="596692"/>
            <a:ext cx="1259939" cy="124336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NEXT STEPS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01332" y="7651023"/>
            <a:ext cx="1648592" cy="4060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Language and Place: Accent and Dialect, Social Groups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01332" y="7238804"/>
            <a:ext cx="1660617" cy="3758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Language and Gender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04244" y="5924494"/>
            <a:ext cx="1971749" cy="3804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Original Writing: Novels, Short stories, Monologues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04244" y="5531551"/>
            <a:ext cx="1969444" cy="3663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Original Writing: Travel &amp; Journalism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60973" y="4431071"/>
            <a:ext cx="1814992" cy="3772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Child Language Acquisition: Speech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511129" y="4060536"/>
            <a:ext cx="1993868" cy="3334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English around the World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508909" y="2364856"/>
            <a:ext cx="2869248" cy="3431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Language Investigation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19189" y="2367408"/>
            <a:ext cx="1101737" cy="708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Final Revision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84679" y="8010417"/>
            <a:ext cx="74124" cy="2765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73358" y="8019506"/>
            <a:ext cx="28664" cy="23150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2" idx="2"/>
          </p:cNvCxnSpPr>
          <p:nvPr/>
        </p:nvCxnSpPr>
        <p:spPr>
          <a:xfrm>
            <a:off x="1197442" y="5443056"/>
            <a:ext cx="85152" cy="2375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79871" y="5362937"/>
            <a:ext cx="12441" cy="2051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TextBox 34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11910" y="6791794"/>
            <a:ext cx="459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</p:txBody>
      </p: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309058" y="7106550"/>
            <a:ext cx="104968" cy="2049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28202" y="7055610"/>
            <a:ext cx="142180" cy="2717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89732" y="4720797"/>
            <a:ext cx="12137" cy="2219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12806" y="4713870"/>
            <a:ext cx="24638" cy="1878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47113" y="3832173"/>
            <a:ext cx="16554" cy="3071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773987" y="3892800"/>
            <a:ext cx="301342" cy="2194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23" idx="2"/>
          </p:cNvCxnSpPr>
          <p:nvPr/>
        </p:nvCxnSpPr>
        <p:spPr>
          <a:xfrm flipH="1">
            <a:off x="3907803" y="2126319"/>
            <a:ext cx="71275" cy="2942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21" idx="2"/>
          </p:cNvCxnSpPr>
          <p:nvPr/>
        </p:nvCxnSpPr>
        <p:spPr>
          <a:xfrm>
            <a:off x="1621494" y="2171748"/>
            <a:ext cx="154704" cy="2638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95538" y="2146052"/>
            <a:ext cx="111831" cy="2578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333601" y="2081462"/>
            <a:ext cx="24953" cy="3234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92521" y="8188289"/>
            <a:ext cx="630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Accents across Britain</a:t>
            </a:r>
            <a:endParaRPr lang="en-GB" sz="900" dirty="0"/>
          </a:p>
        </p:txBody>
      </p:sp>
      <p:sp>
        <p:nvSpPr>
          <p:cNvPr id="5" name="TextBox 4"/>
          <p:cNvSpPr txBox="1"/>
          <p:nvPr/>
        </p:nvSpPr>
        <p:spPr>
          <a:xfrm>
            <a:off x="3550359" y="8211818"/>
            <a:ext cx="10442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Computer Mediated Communication</a:t>
            </a:r>
            <a:endParaRPr lang="en-GB" sz="900" dirty="0"/>
          </a:p>
        </p:txBody>
      </p:sp>
      <p:sp>
        <p:nvSpPr>
          <p:cNvPr id="173" name="TextBox 172"/>
          <p:cNvSpPr txBox="1"/>
          <p:nvPr/>
        </p:nvSpPr>
        <p:spPr>
          <a:xfrm>
            <a:off x="4956394" y="6907796"/>
            <a:ext cx="661253" cy="27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GENRE </a:t>
            </a:r>
            <a:endParaRPr lang="en-GB" sz="1200" dirty="0"/>
          </a:p>
        </p:txBody>
      </p:sp>
      <p:sp>
        <p:nvSpPr>
          <p:cNvPr id="175" name="TextBox 174"/>
          <p:cNvSpPr txBox="1"/>
          <p:nvPr/>
        </p:nvSpPr>
        <p:spPr>
          <a:xfrm>
            <a:off x="4796380" y="8190817"/>
            <a:ext cx="11190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Speech</a:t>
            </a:r>
            <a:endParaRPr lang="en-GB" sz="900" dirty="0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89827" y="7650578"/>
            <a:ext cx="1079859" cy="4042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The Language of Occupation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85058" y="5931004"/>
            <a:ext cx="1127698" cy="3913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Representation within Texts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39274" y="5524638"/>
            <a:ext cx="1129775" cy="7926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Year 12 Paper 1 Exam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514368" y="2735443"/>
            <a:ext cx="2863789" cy="3406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Language Investigation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1020777" y="6902742"/>
            <a:ext cx="13387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Cultural Capital</a:t>
            </a:r>
            <a:endParaRPr lang="en-GB" sz="900" dirty="0"/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93899" y="8024871"/>
            <a:ext cx="414568" cy="2730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1206932" y="8226738"/>
            <a:ext cx="13387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Theories and concepts</a:t>
            </a:r>
            <a:endParaRPr lang="en-GB" sz="9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9589" y="6852618"/>
            <a:ext cx="931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Audience</a:t>
            </a:r>
            <a:endParaRPr lang="en-US" sz="10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75166" y="6484801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Presentation skills </a:t>
            </a:r>
            <a:endParaRPr lang="en-US" sz="900" dirty="0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137225" y="6257588"/>
            <a:ext cx="125456" cy="2978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77565" y="6406533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Ancient Greek Context</a:t>
            </a:r>
            <a:endParaRPr lang="en-US" sz="900" dirty="0"/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10899" y="6241944"/>
            <a:ext cx="91762" cy="2582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27938" y="6445391"/>
            <a:ext cx="854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Case studies </a:t>
            </a:r>
            <a:endParaRPr lang="en-US" sz="1000" dirty="0"/>
          </a:p>
        </p:txBody>
      </p:sp>
      <p:sp>
        <p:nvSpPr>
          <p:cNvPr id="204" name="TextBox 203"/>
          <p:cNvSpPr txBox="1"/>
          <p:nvPr/>
        </p:nvSpPr>
        <p:spPr>
          <a:xfrm>
            <a:off x="4620743" y="4870962"/>
            <a:ext cx="1060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Early stages of speech</a:t>
            </a:r>
            <a:endParaRPr lang="en-GB" sz="900" dirty="0"/>
          </a:p>
        </p:txBody>
      </p:sp>
      <p:sp>
        <p:nvSpPr>
          <p:cNvPr id="206" name="TextBox 205"/>
          <p:cNvSpPr txBox="1"/>
          <p:nvPr/>
        </p:nvSpPr>
        <p:spPr>
          <a:xfrm>
            <a:off x="3168063" y="4863346"/>
            <a:ext cx="15701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The </a:t>
            </a:r>
            <a:r>
              <a:rPr lang="en-GB" sz="900" dirty="0" smtClean="0"/>
              <a:t>rules</a:t>
            </a:r>
            <a:r>
              <a:rPr lang="en-GB" sz="1000" dirty="0" smtClean="0"/>
              <a:t> of speech</a:t>
            </a:r>
            <a:endParaRPr lang="en-GB" sz="1000" dirty="0"/>
          </a:p>
        </p:txBody>
      </p:sp>
      <p:sp>
        <p:nvSpPr>
          <p:cNvPr id="212" name="TextBox 211"/>
          <p:cNvSpPr txBox="1"/>
          <p:nvPr/>
        </p:nvSpPr>
        <p:spPr>
          <a:xfrm>
            <a:off x="563267" y="5073724"/>
            <a:ext cx="126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Writing creatively for different audiences</a:t>
            </a:r>
            <a:endParaRPr lang="en-GB" sz="900" dirty="0"/>
          </a:p>
        </p:txBody>
      </p:sp>
      <p:sp>
        <p:nvSpPr>
          <p:cNvPr id="219" name="TextBox 218"/>
          <p:cNvSpPr txBox="1"/>
          <p:nvPr/>
        </p:nvSpPr>
        <p:spPr>
          <a:xfrm>
            <a:off x="3207369" y="5190925"/>
            <a:ext cx="15945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Historic and modern theory</a:t>
            </a:r>
            <a:endParaRPr lang="en-GB" sz="900" dirty="0"/>
          </a:p>
        </p:txBody>
      </p:sp>
      <p:sp>
        <p:nvSpPr>
          <p:cNvPr id="240" name="TextBox 239"/>
          <p:cNvSpPr txBox="1"/>
          <p:nvPr/>
        </p:nvSpPr>
        <p:spPr>
          <a:xfrm>
            <a:off x="1280609" y="4847963"/>
            <a:ext cx="10078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Learning styles</a:t>
            </a:r>
            <a:endParaRPr lang="en-GB" sz="900" dirty="0"/>
          </a:p>
        </p:txBody>
      </p: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04956" y="4721508"/>
            <a:ext cx="116313" cy="1920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2508063" y="4869088"/>
            <a:ext cx="713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Genre</a:t>
            </a:r>
            <a:endParaRPr lang="en-GB" sz="900" dirty="0"/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6375" y="3191729"/>
            <a:ext cx="80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2500 word investigation</a:t>
            </a:r>
            <a:endParaRPr lang="en-US" sz="900" dirty="0"/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73723" y="3659699"/>
            <a:ext cx="131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World case studies and research </a:t>
            </a:r>
            <a:endParaRPr lang="en-US" sz="900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949" y="3562395"/>
            <a:ext cx="193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Language development from 1600 to today</a:t>
            </a:r>
            <a:endParaRPr lang="en-US" sz="10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4958" y="1899520"/>
            <a:ext cx="100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Theory</a:t>
            </a:r>
            <a:endParaRPr lang="en-US" sz="9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17394" y="1940916"/>
            <a:ext cx="100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Research</a:t>
            </a:r>
            <a:endParaRPr lang="en-US" sz="9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91597" y="1964110"/>
            <a:ext cx="100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Draw conclusions</a:t>
            </a:r>
            <a:endParaRPr lang="en-US" sz="900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4978" y="1895487"/>
            <a:ext cx="100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Case studies</a:t>
            </a:r>
            <a:endParaRPr lang="en-US" sz="900" dirty="0"/>
          </a:p>
        </p:txBody>
      </p:sp>
      <p:sp>
        <p:nvSpPr>
          <p:cNvPr id="112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573456" y="8225702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13" name="Block Arc 11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53367" y="7840126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781307" y="882050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207259" y="6288800"/>
            <a:ext cx="222255" cy="2064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387400" y="6286998"/>
            <a:ext cx="31672" cy="1617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898598" y="6207981"/>
            <a:ext cx="5086" cy="2789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325374" y="8023518"/>
            <a:ext cx="185754" cy="2402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0485" y="4759276"/>
            <a:ext cx="52861" cy="181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04956" y="2985249"/>
            <a:ext cx="114529" cy="2762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510910" y="7080250"/>
            <a:ext cx="104968" cy="2049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5143</TotalTime>
  <Words>247</Words>
  <Application>Microsoft Office PowerPoint</Application>
  <PresentationFormat>A4 Paper (210x297 mm)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409</cp:revision>
  <cp:lastPrinted>2020-01-13T16:07:20Z</cp:lastPrinted>
  <dcterms:created xsi:type="dcterms:W3CDTF">2019-10-28T16:02:33Z</dcterms:created>
  <dcterms:modified xsi:type="dcterms:W3CDTF">2022-10-06T22:32:33Z</dcterms:modified>
</cp:coreProperties>
</file>