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4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100" d="100"/>
          <a:sy n="100" d="100"/>
        </p:scale>
        <p:origin x="1560" y="6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884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06/10/2022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graphicdesign.stackexchange.com/questions/21617/change-color-of-a-monotone-icon-to-another-color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5.wmf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hyperlink" Target="https://creativecommons.org/licenses/by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6306" y="5019526"/>
            <a:ext cx="759370" cy="7593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764" y="6394102"/>
            <a:ext cx="684156" cy="4552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9666" y="8657998"/>
            <a:ext cx="960083" cy="4507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5652" y="8540466"/>
            <a:ext cx="459038" cy="452945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14343" y="7835184"/>
            <a:ext cx="1272256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Nature of Economics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55247" y="1369883"/>
            <a:ext cx="85307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" y="-138011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59675" y="77630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8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9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1339224" y="-4425"/>
            <a:ext cx="411821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Economics A Level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411480" y="1033578"/>
            <a:ext cx="3697295" cy="101566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</a:rPr>
              <a:t>An Economics A </a:t>
            </a:r>
            <a:r>
              <a:rPr lang="en-GB" sz="1200" b="1" dirty="0">
                <a:solidFill>
                  <a:schemeClr val="bg1"/>
                </a:solidFill>
              </a:rPr>
              <a:t>level will benefit all  students, whether you plan to study at University, apply for an apprenticeship or enter the world of work. It is applicable to almost all choices of </a:t>
            </a:r>
            <a:r>
              <a:rPr lang="en-GB" sz="1200" b="1" dirty="0" smtClean="0">
                <a:solidFill>
                  <a:schemeClr val="bg1"/>
                </a:solidFill>
              </a:rPr>
              <a:t>career, especially finance, management and strategy.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08226" y="7469713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12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2880906" y="9167175"/>
            <a:ext cx="242906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 GCSE Maths and English Grade 6 or above</a:t>
            </a:r>
            <a:endParaRPr lang="en-US" sz="1600" dirty="0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20138" y="5664626"/>
            <a:ext cx="1343163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Aggregate Supply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77927" y="6625700"/>
            <a:ext cx="1503560" cy="1732059"/>
          </a:xfrm>
          <a:prstGeom prst="blockArc">
            <a:avLst>
              <a:gd name="adj1" fmla="val 10794187"/>
              <a:gd name="adj2" fmla="val 73160"/>
              <a:gd name="adj3" fmla="val 2722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89128" y="5554534"/>
            <a:ext cx="1503560" cy="1732059"/>
          </a:xfrm>
          <a:prstGeom prst="blockArc">
            <a:avLst>
              <a:gd name="adj1" fmla="val 10794187"/>
              <a:gd name="adj2" fmla="val 21596382"/>
              <a:gd name="adj3" fmla="val 29253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49840" y="5664626"/>
            <a:ext cx="1310968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National Income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89325" y="5685541"/>
            <a:ext cx="1306465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Macro objectives </a:t>
            </a:r>
            <a:r>
              <a:rPr lang="en-US" sz="1200" b="1" dirty="0" smtClean="0">
                <a:solidFill>
                  <a:schemeClr val="tx1"/>
                </a:solidFill>
              </a:rPr>
              <a:t>&amp; policies 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77928" y="4493044"/>
            <a:ext cx="1503560" cy="1732059"/>
          </a:xfrm>
          <a:prstGeom prst="blockArc">
            <a:avLst>
              <a:gd name="adj1" fmla="val 10794187"/>
              <a:gd name="adj2" fmla="val 76565"/>
              <a:gd name="adj3" fmla="val 28234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85201" y="4610397"/>
            <a:ext cx="1310589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Business Growth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43308" y="4600183"/>
            <a:ext cx="1319833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Revenue, Costs and Profit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12965" y="4610397"/>
            <a:ext cx="135033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Market Structures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68916" y="3405388"/>
            <a:ext cx="1503560" cy="1732059"/>
          </a:xfrm>
          <a:prstGeom prst="blockArc">
            <a:avLst>
              <a:gd name="adj1" fmla="val 10794187"/>
              <a:gd name="adj2" fmla="val 76565"/>
              <a:gd name="adj3" fmla="val 28234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79734" y="4846624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13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93881" y="3512722"/>
            <a:ext cx="1369419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chemeClr val="tx1"/>
                </a:solidFill>
              </a:rPr>
              <a:t>Labour</a:t>
            </a:r>
            <a:r>
              <a:rPr lang="en-US" sz="1400" b="1" dirty="0" smtClean="0">
                <a:solidFill>
                  <a:schemeClr val="tx1"/>
                </a:solidFill>
              </a:rPr>
              <a:t> Market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31659" y="3499459"/>
            <a:ext cx="1319362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International Economics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3510305"/>
            <a:ext cx="1293302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Poverty and Inequality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040906">
            <a:off x="438295" y="2338308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2448661"/>
            <a:ext cx="1293054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Development Economics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38005" y="2445043"/>
            <a:ext cx="1301744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The Financial Sector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93882" y="2445043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Role of the State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581555" y="1246232"/>
            <a:ext cx="1498198" cy="1735869"/>
          </a:xfrm>
          <a:prstGeom prst="blockArc">
            <a:avLst>
              <a:gd name="adj1" fmla="val 10794187"/>
              <a:gd name="adj2" fmla="val 21596550"/>
              <a:gd name="adj3" fmla="val 2824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49295" y="1198558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57161" y="1252369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7841137"/>
            <a:ext cx="1353196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Market Failure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88552" y="7848179"/>
            <a:ext cx="1272256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How markets work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6736011"/>
            <a:ext cx="1272256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Government Intervention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72424" y="6736011"/>
            <a:ext cx="1321458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Economic Performance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44846" y="6732833"/>
            <a:ext cx="1326152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Aggregate Demand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79522" y="775135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568246" y="7725621"/>
            <a:ext cx="149617" cy="15726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6395" y="774074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408877" y="77630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54905" y="773011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1404436" y="6676863"/>
            <a:ext cx="191948" cy="16683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14" idx="2"/>
          </p:cNvCxnSpPr>
          <p:nvPr/>
        </p:nvCxnSpPr>
        <p:spPr>
          <a:xfrm>
            <a:off x="2301640" y="6638602"/>
            <a:ext cx="132900" cy="16843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94003" y="664265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742871" y="666652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233441" y="5556810"/>
            <a:ext cx="289753" cy="2011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107661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118118" y="663458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93362" y="663304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11580" y="555642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73462" y="559218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2107" y="556326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25413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80683" y="45194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38952" y="4519409"/>
            <a:ext cx="35676" cy="13901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11054" y="452708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655214" y="4512027"/>
            <a:ext cx="49785" cy="14094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86029" y="450562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1407952" y="3413035"/>
            <a:ext cx="172731" cy="1970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286894" y="3406784"/>
            <a:ext cx="156359" cy="18029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54052" y="451192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15965" y="345833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62628" y="345218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791257" y="343794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60" idx="2"/>
          </p:cNvCxnSpPr>
          <p:nvPr/>
        </p:nvCxnSpPr>
        <p:spPr>
          <a:xfrm flipH="1">
            <a:off x="2760067" y="3437858"/>
            <a:ext cx="111430" cy="16142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38858" y="2366513"/>
            <a:ext cx="147656" cy="19406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752958" y="2388256"/>
            <a:ext cx="163317" cy="13709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48" idx="2"/>
          </p:cNvCxnSpPr>
          <p:nvPr/>
        </p:nvCxnSpPr>
        <p:spPr>
          <a:xfrm>
            <a:off x="3637692" y="2386884"/>
            <a:ext cx="160304" cy="13600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381831" y="2377623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137801" y="2336044"/>
            <a:ext cx="95413" cy="19076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55387" y="2367609"/>
            <a:ext cx="67245" cy="13087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68251" y="820034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276038" y="821429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61367" y="821429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15868" y="820034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430252" y="820034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79127" y="817321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13693" y="707279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305089" y="706451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841502" y="708032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810507" y="707279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92487" y="711553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409747" y="709492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518068" y="6076230"/>
            <a:ext cx="78316" cy="19729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229681" y="6092010"/>
            <a:ext cx="194741" cy="19040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83150" y="601620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55214" y="602227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226943" y="604316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59106" y="496275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52161" y="497216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03236" y="602135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38307" y="496171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49627" y="498527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91998" y="495469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282515" y="495483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11787" y="388822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269639" y="385555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838022" y="383489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21255" y="384953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302639" y="384953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50962" y="383489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487816" y="279143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65212" y="278306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98689" y="279491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86260" y="277739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24800" y="280704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84343" y="280643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80823" y="2074430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Measures of development</a:t>
            </a:r>
            <a:endParaRPr lang="en-US" sz="800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0118" y="2064236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Role of Financial Sector</a:t>
            </a:r>
            <a:endParaRPr lang="en-US" sz="8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66291" y="2048330"/>
            <a:ext cx="942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Market failure in Finance sector</a:t>
            </a:r>
            <a:endParaRPr lang="en-US" sz="800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30415" y="2054926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Public expenditure</a:t>
            </a:r>
            <a:endParaRPr lang="en-US" sz="8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23194" y="20943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Taxation</a:t>
            </a:r>
            <a:endParaRPr lang="en-US" sz="8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57086" y="2069873"/>
            <a:ext cx="1070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Factors influencing development</a:t>
            </a:r>
            <a:endParaRPr lang="en-US" sz="800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68796" y="2960986"/>
            <a:ext cx="10837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Strategies for growth</a:t>
            </a:r>
            <a:endParaRPr lang="en-US" sz="800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5756" y="29248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Central Banking</a:t>
            </a:r>
            <a:endParaRPr lang="en-US" sz="800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65382" y="2878923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Monetary policy</a:t>
            </a:r>
            <a:endParaRPr lang="en-US" sz="800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86006" y="2916307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Public sector finances</a:t>
            </a:r>
            <a:endParaRPr lang="en-US" sz="800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43941" y="2977615"/>
            <a:ext cx="9993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Macro policies in a global context</a:t>
            </a:r>
            <a:endParaRPr lang="en-US" sz="800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71409" y="2958667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Role of NGOs</a:t>
            </a:r>
            <a:endParaRPr lang="en-US" sz="8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05218" y="3259537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 smtClean="0"/>
              <a:t>Globalisation</a:t>
            </a:r>
            <a:endParaRPr lang="en-US" sz="8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83473" y="3185122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Demand for </a:t>
            </a:r>
            <a:r>
              <a:rPr lang="en-US" sz="800" dirty="0" err="1" smtClean="0"/>
              <a:t>labour</a:t>
            </a:r>
            <a:endParaRPr lang="en-US" sz="8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44119" y="313008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Terms of trade</a:t>
            </a:r>
            <a:endParaRPr lang="en-US" sz="8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38229" y="3247780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 smtClean="0"/>
              <a:t>Labour</a:t>
            </a:r>
            <a:r>
              <a:rPr lang="en-US" sz="800" dirty="0" smtClean="0"/>
              <a:t> supply</a:t>
            </a:r>
            <a:endParaRPr lang="en-US" sz="800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15742" y="393771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Lorenz curve</a:t>
            </a:r>
            <a:endParaRPr lang="en-US" sz="800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32259" y="4041810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GINI coefficient</a:t>
            </a:r>
            <a:endParaRPr lang="en-US" sz="800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95083" y="3110832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Absolute and relative poverty</a:t>
            </a:r>
            <a:endParaRPr lang="en-US" sz="800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25406" y="3221029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Inequality</a:t>
            </a:r>
            <a:endParaRPr lang="en-US" sz="800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16242" y="3960662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Government intervention</a:t>
            </a:r>
            <a:endParaRPr lang="en-US" sz="800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81761" y="396102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Wage determination</a:t>
            </a:r>
            <a:endParaRPr lang="en-US" sz="800" dirty="0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76261" y="395990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Exchange rates</a:t>
            </a:r>
            <a:endParaRPr lang="en-US" sz="80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82209" y="4013109"/>
            <a:ext cx="854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International competitiveness</a:t>
            </a:r>
            <a:endParaRPr lang="en-US" sz="8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76544" y="4258150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Revenue and costs</a:t>
            </a:r>
            <a:endParaRPr lang="en-US" sz="80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0118" y="425005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Business objective</a:t>
            </a:r>
            <a:endParaRPr lang="en-US" sz="800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71409" y="422827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Business growth</a:t>
            </a:r>
            <a:endParaRPr lang="en-US" sz="8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38228" y="4240862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Size and types of firm</a:t>
            </a:r>
            <a:endParaRPr lang="en-US" sz="8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43792" y="5096494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Constraints of growth</a:t>
            </a:r>
            <a:endParaRPr lang="en-US" sz="8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38920" y="508066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Demergers</a:t>
            </a:r>
            <a:endParaRPr lang="en-US" sz="800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15073" y="4250053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Oligopoly</a:t>
            </a:r>
            <a:endParaRPr lang="en-US" sz="800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61637" y="4243995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Monopolistic Competition</a:t>
            </a:r>
            <a:endParaRPr lang="en-US" sz="800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22249" y="510361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Monopoly</a:t>
            </a:r>
            <a:endParaRPr lang="en-US" sz="800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70160" y="5003528"/>
            <a:ext cx="1145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Perfect Competition</a:t>
            </a:r>
            <a:endParaRPr lang="en-US" sz="8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98276" y="5077965"/>
            <a:ext cx="8547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Profit </a:t>
            </a:r>
            <a:r>
              <a:rPr lang="en-US" sz="800" dirty="0" smtClean="0"/>
              <a:t>in economics</a:t>
            </a:r>
            <a:endParaRPr lang="en-US" sz="800" dirty="0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18650" y="5117485"/>
            <a:ext cx="10303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Economies of scale</a:t>
            </a:r>
            <a:endParaRPr lang="en-US" sz="8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59870" y="612531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Circular flow</a:t>
            </a:r>
            <a:endParaRPr lang="en-US" sz="8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62440" y="5279378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Injections and withdrawals</a:t>
            </a:r>
            <a:endParaRPr lang="en-US" sz="800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25888" y="5362871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Causes of macro growth</a:t>
            </a:r>
            <a:endParaRPr lang="en-US" sz="8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31728" y="529516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Trade cycle</a:t>
            </a:r>
            <a:endParaRPr lang="en-US" sz="800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03932" y="614981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Output gaps</a:t>
            </a:r>
            <a:endParaRPr lang="en-US" sz="8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3545" y="6117776"/>
            <a:ext cx="1654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Demand and supply side policies</a:t>
            </a:r>
            <a:endParaRPr lang="en-US" sz="8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63713" y="5351292"/>
            <a:ext cx="11923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Influences on Aggregate Supply	</a:t>
            </a:r>
            <a:endParaRPr lang="en-US" sz="8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99632" y="612594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Short run AS</a:t>
            </a:r>
            <a:endParaRPr lang="en-US" sz="800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99833" y="6164299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Long run AS</a:t>
            </a:r>
            <a:endParaRPr lang="en-US" sz="800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29274" y="5333656"/>
            <a:ext cx="10901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Equilibrium levels of real national output</a:t>
            </a:r>
            <a:endParaRPr lang="en-US" sz="8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85545" y="612157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The multiplier</a:t>
            </a:r>
            <a:endParaRPr lang="en-US" sz="800" dirty="0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78158" y="835884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Pricing mechanism</a:t>
            </a:r>
            <a:endParaRPr lang="en-US" sz="800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39693" y="8311691"/>
            <a:ext cx="854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Production Possibility Frontiers</a:t>
            </a:r>
            <a:endParaRPr lang="en-US" sz="800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90175" y="726818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Government failure</a:t>
            </a:r>
            <a:endParaRPr lang="en-US" sz="8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72929" y="8388659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Positive and Normative</a:t>
            </a:r>
            <a:endParaRPr lang="en-US" sz="800" dirty="0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2730" y="7472440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Dead weight loss</a:t>
            </a:r>
            <a:endParaRPr lang="en-US" sz="800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43574" y="8320756"/>
            <a:ext cx="854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Rational economics and alternatives</a:t>
            </a:r>
            <a:endParaRPr lang="en-US" sz="800" dirty="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60071" y="8361719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Information failures</a:t>
            </a:r>
            <a:endParaRPr lang="en-US" sz="8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56223" y="7574091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Public goods</a:t>
            </a:r>
            <a:endParaRPr lang="en-US" sz="8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74404" y="754144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Elasticity</a:t>
            </a:r>
            <a:endParaRPr lang="en-US" sz="800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08073" y="8403577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Externalities</a:t>
            </a:r>
            <a:endParaRPr lang="en-US" sz="800" dirty="0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78425" y="716898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Net Trade</a:t>
            </a:r>
            <a:endParaRPr lang="en-US" sz="800" dirty="0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08546" y="7519881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The economic problem</a:t>
            </a:r>
            <a:endParaRPr lang="en-US" sz="800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55137" y="7473690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Economic systems</a:t>
            </a:r>
            <a:endParaRPr lang="en-US" sz="800" dirty="0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90455" y="7500232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Demand</a:t>
            </a:r>
          </a:p>
          <a:p>
            <a:pPr algn="ctr"/>
            <a:r>
              <a:rPr lang="en-US" sz="800" dirty="0" smtClean="0"/>
              <a:t> </a:t>
            </a:r>
            <a:r>
              <a:rPr lang="en-US" sz="800" dirty="0" smtClean="0"/>
              <a:t>and supply</a:t>
            </a:r>
            <a:endParaRPr lang="en-US" sz="800" dirty="0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54019" y="7215239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Balance</a:t>
            </a:r>
          </a:p>
          <a:p>
            <a:pPr algn="ctr"/>
            <a:r>
              <a:rPr lang="en-US" sz="800" dirty="0" smtClean="0"/>
              <a:t> </a:t>
            </a:r>
            <a:r>
              <a:rPr lang="en-US" sz="800" dirty="0" smtClean="0"/>
              <a:t>of payments</a:t>
            </a:r>
            <a:endParaRPr lang="en-US" sz="800" dirty="0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94304" y="719243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Government Expenditure</a:t>
            </a:r>
            <a:endParaRPr lang="en-US" sz="800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74262" y="6423158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Regulation</a:t>
            </a:r>
            <a:endParaRPr lang="en-US" sz="800" dirty="0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20829" y="639989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Max and minimum prices</a:t>
            </a:r>
            <a:endParaRPr lang="en-US" sz="800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37360" y="7181459"/>
            <a:ext cx="9953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Tax and subsidies</a:t>
            </a:r>
            <a:endParaRPr lang="en-US" sz="800" dirty="0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58479" y="718410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Unemployment</a:t>
            </a:r>
            <a:endParaRPr lang="en-US" sz="8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92815" y="636136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Investment</a:t>
            </a:r>
            <a:endParaRPr lang="en-US" sz="800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16612" y="636068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Consumption</a:t>
            </a:r>
            <a:endParaRPr lang="en-US" sz="800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86197" y="6490941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Inflation</a:t>
            </a:r>
            <a:endParaRPr lang="en-US" sz="8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63291" y="6364761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Economic growth</a:t>
            </a:r>
            <a:endParaRPr lang="en-US" sz="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5437" y="8487128"/>
            <a:ext cx="546484" cy="4205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58300" y="8597755"/>
            <a:ext cx="508446" cy="39279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9872" y="4048176"/>
            <a:ext cx="645152" cy="41397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69090" y="3014744"/>
            <a:ext cx="896946" cy="410650"/>
          </a:xfrm>
          <a:prstGeom prst="rect">
            <a:avLst/>
          </a:prstGeom>
        </p:spPr>
      </p:pic>
      <p:sp>
        <p:nvSpPr>
          <p:cNvPr id="192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>
            <a:off x="5413898" y="8362438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221" name="Block Arc 220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393809" y="7976862"/>
            <a:ext cx="1748262" cy="1763554"/>
          </a:xfrm>
          <a:prstGeom prst="blockArc">
            <a:avLst>
              <a:gd name="adj1" fmla="val 16097226"/>
              <a:gd name="adj2" fmla="val 16700"/>
              <a:gd name="adj3" fmla="val 2767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2008228" y="8837365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YEARS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10/11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76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2940</TotalTime>
  <Words>306</Words>
  <Application>Microsoft Office PowerPoint</Application>
  <PresentationFormat>A4 Paper (210x297 mm)</PresentationFormat>
  <Paragraphs>124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363</cp:revision>
  <cp:lastPrinted>2020-01-13T16:07:20Z</cp:lastPrinted>
  <dcterms:created xsi:type="dcterms:W3CDTF">2019-10-28T16:02:33Z</dcterms:created>
  <dcterms:modified xsi:type="dcterms:W3CDTF">2022-10-06T17:42:22Z</dcterms:modified>
</cp:coreProperties>
</file>