
<file path=[Content_Types].xml><?xml version="1.0" encoding="utf-8"?>
<Types xmlns="http://schemas.openxmlformats.org/package/2006/content-types"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0" r:id="rId2"/>
  </p:sldIdLst>
  <p:sldSz cx="6858000" cy="9906000" type="A4"/>
  <p:notesSz cx="9926638" cy="143557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  <a:srgbClr val="FF99FF"/>
    <a:srgbClr val="FEDEFC"/>
    <a:srgbClr val="FDCBFB"/>
    <a:srgbClr val="EAE5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867" autoAdjust="0"/>
    <p:restoredTop sz="94660"/>
  </p:normalViewPr>
  <p:slideViewPr>
    <p:cSldViewPr snapToGrid="0">
      <p:cViewPr>
        <p:scale>
          <a:sx n="180" d="100"/>
          <a:sy n="180" d="100"/>
        </p:scale>
        <p:origin x="1070" y="-78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543" cy="720282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l">
              <a:defRPr sz="17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9" y="1"/>
            <a:ext cx="4301543" cy="720282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r">
              <a:defRPr sz="1700"/>
            </a:lvl1pPr>
          </a:lstStyle>
          <a:p>
            <a:fld id="{24D8555F-C3BB-41E5-99E3-408F2C4C712C}" type="datetimeFigureOut">
              <a:rPr lang="en-GB" smtClean="0"/>
              <a:t>08/10/2022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86125" y="1795463"/>
            <a:ext cx="3354388" cy="4843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14" tIns="66358" rIns="132714" bIns="6635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5" y="6908710"/>
            <a:ext cx="7941310" cy="5652582"/>
          </a:xfrm>
          <a:prstGeom prst="rect">
            <a:avLst/>
          </a:prstGeom>
        </p:spPr>
        <p:txBody>
          <a:bodyPr vert="horz" lIns="132714" tIns="66358" rIns="132714" bIns="6635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13635485"/>
            <a:ext cx="4301543" cy="720280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l">
              <a:defRPr sz="17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9" y="13635485"/>
            <a:ext cx="4301543" cy="720280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r">
              <a:defRPr sz="1700"/>
            </a:lvl1pPr>
          </a:lstStyle>
          <a:p>
            <a:fld id="{17B6E8E7-E69B-4E27-B3AE-9C05322EF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556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97213" y="1949450"/>
            <a:ext cx="3641725" cy="52593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A575A-FE42-F34E-BE8D-35435E3FEA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148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545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250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12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283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036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488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08/10/2022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3911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08/10/2022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139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08/10/2022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291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976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08/10/2022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154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78EA7-B45B-4203-B34C-5DDD6848E4EB}" type="datetimeFigureOut">
              <a:rPr lang="en-GB" smtClean="0"/>
              <a:t>08/10/2022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418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NULL"/><Relationship Id="rId5" Type="http://schemas.openxmlformats.org/officeDocument/2006/relationships/hyperlink" Target="https://creativecommons.org/licenses/by-sa/3.0/" TargetMode="External"/><Relationship Id="rId4" Type="http://schemas.openxmlformats.org/officeDocument/2006/relationships/hyperlink" Target="http://graphicdesign.stackexchange.com/questions/21617/change-color-of-a-monotone-icon-to-another-colo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Block Arc 75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649049" y="1672469"/>
            <a:ext cx="2090616" cy="1968928"/>
          </a:xfrm>
          <a:prstGeom prst="blockArc">
            <a:avLst>
              <a:gd name="adj1" fmla="val 10812534"/>
              <a:gd name="adj2" fmla="val 21584129"/>
              <a:gd name="adj3" fmla="val 3167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pic>
        <p:nvPicPr>
          <p:cNvPr id="70" name="Picture 9" descr="master swirl">
            <a:extLst>
              <a:ext uri="{FF2B5EF4-FFF2-40B4-BE49-F238E27FC236}">
                <a16:creationId xmlns:a16="http://schemas.microsoft.com/office/drawing/2014/main" id="{3B9F5834-4D6F-4A4D-8AAA-927E66636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0" y="-1380116"/>
            <a:ext cx="6859221" cy="2173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018583" y="7691835"/>
            <a:ext cx="1387666" cy="5483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 smtClean="0">
                <a:solidFill>
                  <a:schemeClr val="tx1"/>
                </a:solidFill>
              </a:rPr>
              <a:t>Autumn term –</a:t>
            </a:r>
            <a:r>
              <a:rPr lang="en-US" sz="900" dirty="0" smtClean="0">
                <a:solidFill>
                  <a:schemeClr val="tx1"/>
                </a:solidFill>
              </a:rPr>
              <a:t>1</a:t>
            </a:r>
            <a:r>
              <a:rPr lang="en-US" sz="900" baseline="30000" dirty="0" smtClean="0">
                <a:solidFill>
                  <a:schemeClr val="tx1"/>
                </a:solidFill>
              </a:rPr>
              <a:t>st</a:t>
            </a:r>
            <a:r>
              <a:rPr lang="en-US" sz="900" dirty="0" smtClean="0">
                <a:solidFill>
                  <a:schemeClr val="tx1"/>
                </a:solidFill>
              </a:rPr>
              <a:t> half</a:t>
            </a:r>
            <a:r>
              <a:rPr lang="en-US" sz="900" dirty="0" smtClean="0">
                <a:solidFill>
                  <a:schemeClr val="tx1"/>
                </a:solidFill>
              </a:rPr>
              <a:t>.   .   </a:t>
            </a:r>
            <a:endParaRPr lang="en-US" sz="900" dirty="0" smtClean="0">
              <a:solidFill>
                <a:schemeClr val="tx1"/>
              </a:solidFill>
            </a:endParaRPr>
          </a:p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Ensemble Unit 3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802995" y="1570312"/>
            <a:ext cx="853077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9779897-05A9-4ABF-838E-8AF689A529C8}"/>
              </a:ext>
            </a:extLst>
          </p:cNvPr>
          <p:cNvSpPr txBox="1"/>
          <p:nvPr/>
        </p:nvSpPr>
        <p:spPr>
          <a:xfrm>
            <a:off x="-2344699" y="13260738"/>
            <a:ext cx="68079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4" tooltip="http://graphicdesign.stackexchange.com/questions/21617/change-color-of-a-monotone-icon-to-another-color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5" tooltip="https://creativecommons.org/licenses/by-sa/3.0/"/>
              </a:rPr>
              <a:t>CC BY-SA</a:t>
            </a:r>
            <a:endParaRPr lang="en-GB" sz="900"/>
          </a:p>
        </p:txBody>
      </p:sp>
      <p:sp>
        <p:nvSpPr>
          <p:cNvPr id="183" name="TextBox 182"/>
          <p:cNvSpPr txBox="1"/>
          <p:nvPr/>
        </p:nvSpPr>
        <p:spPr>
          <a:xfrm>
            <a:off x="902710" y="8896"/>
            <a:ext cx="5032675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accent1">
                    <a:lumMod val="75000"/>
                  </a:schemeClr>
                </a:solidFill>
              </a:rPr>
              <a:t>BTEC Level 3 National Extended Certificate in Music Performance</a:t>
            </a: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9" name="TextBox 178"/>
          <p:cNvSpPr txBox="1"/>
          <p:nvPr/>
        </p:nvSpPr>
        <p:spPr>
          <a:xfrm>
            <a:off x="375295" y="1137943"/>
            <a:ext cx="3998536" cy="13542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chemeClr val="bg1"/>
                </a:solidFill>
              </a:rPr>
              <a:t>University or College study</a:t>
            </a:r>
          </a:p>
          <a:p>
            <a:r>
              <a:rPr lang="en-GB" sz="1600" b="1" dirty="0" smtClean="0">
                <a:solidFill>
                  <a:schemeClr val="bg1"/>
                </a:solidFill>
              </a:rPr>
              <a:t>Careers </a:t>
            </a:r>
            <a:r>
              <a:rPr lang="en-GB" sz="1600" dirty="0" smtClean="0">
                <a:solidFill>
                  <a:schemeClr val="bg1"/>
                </a:solidFill>
              </a:rPr>
              <a:t>:  </a:t>
            </a:r>
            <a:r>
              <a:rPr lang="en-GB" sz="1000" dirty="0" smtClean="0">
                <a:solidFill>
                  <a:schemeClr val="bg1"/>
                </a:solidFill>
              </a:rPr>
              <a:t>Solo, Group Musician, Composer, Music Producer, Music Therapist, Private - Secondary School Music teacher, Sound </a:t>
            </a:r>
            <a:r>
              <a:rPr lang="en-GB" sz="1000" dirty="0">
                <a:solidFill>
                  <a:schemeClr val="bg1"/>
                </a:solidFill>
              </a:rPr>
              <a:t>D</a:t>
            </a:r>
            <a:r>
              <a:rPr lang="en-GB" sz="1000" dirty="0" smtClean="0">
                <a:solidFill>
                  <a:schemeClr val="bg1"/>
                </a:solidFill>
              </a:rPr>
              <a:t>esigner, Sound </a:t>
            </a:r>
            <a:r>
              <a:rPr lang="en-GB" sz="1000" dirty="0">
                <a:solidFill>
                  <a:schemeClr val="bg1"/>
                </a:solidFill>
              </a:rPr>
              <a:t>E</a:t>
            </a:r>
            <a:r>
              <a:rPr lang="en-GB" sz="1000" dirty="0" smtClean="0">
                <a:solidFill>
                  <a:schemeClr val="bg1"/>
                </a:solidFill>
              </a:rPr>
              <a:t>ngineer, Sound </a:t>
            </a:r>
            <a:r>
              <a:rPr lang="en-GB" sz="1000" dirty="0">
                <a:solidFill>
                  <a:schemeClr val="bg1"/>
                </a:solidFill>
              </a:rPr>
              <a:t>T</a:t>
            </a:r>
            <a:r>
              <a:rPr lang="en-GB" sz="1000" dirty="0" smtClean="0">
                <a:solidFill>
                  <a:schemeClr val="bg1"/>
                </a:solidFill>
              </a:rPr>
              <a:t>echnician, Broadcaster, DJ, Film and Video designer &amp; Producer, </a:t>
            </a:r>
            <a:r>
              <a:rPr lang="en-GB" sz="1000" dirty="0">
                <a:solidFill>
                  <a:schemeClr val="bg1"/>
                </a:solidFill>
              </a:rPr>
              <a:t>S</a:t>
            </a:r>
            <a:r>
              <a:rPr lang="en-GB" sz="1000" dirty="0" smtClean="0">
                <a:solidFill>
                  <a:schemeClr val="bg1"/>
                </a:solidFill>
              </a:rPr>
              <a:t>pecial </a:t>
            </a:r>
            <a:r>
              <a:rPr lang="en-GB" sz="1000" dirty="0">
                <a:solidFill>
                  <a:schemeClr val="bg1"/>
                </a:solidFill>
              </a:rPr>
              <a:t>E</a:t>
            </a:r>
            <a:r>
              <a:rPr lang="en-GB" sz="1000" dirty="0" smtClean="0">
                <a:solidFill>
                  <a:schemeClr val="bg1"/>
                </a:solidFill>
              </a:rPr>
              <a:t>ffects </a:t>
            </a:r>
            <a:r>
              <a:rPr lang="en-GB" sz="1000" dirty="0">
                <a:solidFill>
                  <a:schemeClr val="bg1"/>
                </a:solidFill>
              </a:rPr>
              <a:t>T</a:t>
            </a:r>
            <a:r>
              <a:rPr lang="en-GB" sz="1000" dirty="0" smtClean="0">
                <a:solidFill>
                  <a:schemeClr val="bg1"/>
                </a:solidFill>
              </a:rPr>
              <a:t>echnician, Arts Administrator, Broadcast Engineer, Radio Producer -Presenter, Talent Agent, Events Management, Choreographer  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315755" y="7496083"/>
            <a:ext cx="1045365" cy="966599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12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320" name="TextBox 319"/>
          <p:cNvSpPr txBox="1"/>
          <p:nvPr/>
        </p:nvSpPr>
        <p:spPr>
          <a:xfrm>
            <a:off x="2725330" y="9195344"/>
            <a:ext cx="2716749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" dirty="0" smtClean="0"/>
              <a:t>Music </a:t>
            </a:r>
            <a:r>
              <a:rPr lang="en-GB" sz="800" dirty="0" smtClean="0"/>
              <a:t>theory, performance skills – solo and group,</a:t>
            </a:r>
          </a:p>
          <a:p>
            <a:pPr algn="ctr"/>
            <a:r>
              <a:rPr lang="en-GB" sz="800" dirty="0" smtClean="0"/>
              <a:t>    Composition </a:t>
            </a:r>
            <a:r>
              <a:rPr lang="en-GB" sz="800" dirty="0" smtClean="0"/>
              <a:t>skills, Instruments of the orchestra, Areas of study – set works, exam techniques and practice, wider listening, music context and history.</a:t>
            </a:r>
            <a:endParaRPr lang="en-US" sz="800" dirty="0"/>
          </a:p>
        </p:txBody>
      </p:sp>
      <p:sp>
        <p:nvSpPr>
          <p:cNvPr id="350" name="Rectangle 34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422013" y="4651276"/>
            <a:ext cx="2189277" cy="5740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Autumn Term – </a:t>
            </a:r>
            <a:r>
              <a:rPr lang="en-US" sz="1000" dirty="0" smtClean="0">
                <a:solidFill>
                  <a:schemeClr val="tx1"/>
                </a:solidFill>
              </a:rPr>
              <a:t>1st half</a:t>
            </a:r>
            <a:r>
              <a:rPr lang="en-US" sz="1000" b="1" dirty="0" smtClean="0">
                <a:solidFill>
                  <a:schemeClr val="tx1"/>
                </a:solidFill>
              </a:rPr>
              <a:t>. Unit 1 – Practical Music theory and harmony (Internal)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99189" y="4651275"/>
            <a:ext cx="1985374" cy="5740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Autumn </a:t>
            </a:r>
            <a:r>
              <a:rPr lang="en-US" sz="1000" b="1" dirty="0" smtClean="0">
                <a:solidFill>
                  <a:schemeClr val="tx1"/>
                </a:solidFill>
              </a:rPr>
              <a:t>Term – </a:t>
            </a:r>
            <a:r>
              <a:rPr lang="en-US" sz="1000" dirty="0" smtClean="0">
                <a:solidFill>
                  <a:schemeClr val="tx1"/>
                </a:solidFill>
              </a:rPr>
              <a:t>2nd half- </a:t>
            </a:r>
            <a:r>
              <a:rPr lang="en-US" sz="1000" b="1" dirty="0" smtClean="0">
                <a:solidFill>
                  <a:schemeClr val="tx1"/>
                </a:solidFill>
              </a:rPr>
              <a:t>Unit </a:t>
            </a:r>
            <a:r>
              <a:rPr lang="en-US" sz="1000" b="1" dirty="0">
                <a:solidFill>
                  <a:schemeClr val="tx1"/>
                </a:solidFill>
              </a:rPr>
              <a:t>1 – Practical Music theory and harmony (Internal</a:t>
            </a:r>
            <a:r>
              <a:rPr lang="en-US" sz="1000" b="1" dirty="0" smtClean="0">
                <a:solidFill>
                  <a:schemeClr val="tx1"/>
                </a:solidFill>
              </a:rPr>
              <a:t>) -</a:t>
            </a:r>
            <a:r>
              <a:rPr lang="en-US" sz="1000" b="1" dirty="0">
                <a:solidFill>
                  <a:schemeClr val="tx1"/>
                </a:solidFill>
              </a:rPr>
              <a:t> </a:t>
            </a:r>
            <a:r>
              <a:rPr lang="en-US" sz="1000" b="1" dirty="0" smtClean="0">
                <a:solidFill>
                  <a:schemeClr val="tx1"/>
                </a:solidFill>
              </a:rPr>
              <a:t>Assessment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55" name="Block Arc 54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275086" y="3052053"/>
            <a:ext cx="2148511" cy="2198010"/>
          </a:xfrm>
          <a:prstGeom prst="blockArc">
            <a:avLst>
              <a:gd name="adj1" fmla="val 10794187"/>
              <a:gd name="adj2" fmla="val 23441"/>
              <a:gd name="adj3" fmla="val 27552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FadeRight">
              <a:avLst/>
            </a:prstTxWarp>
          </a:bodyPr>
          <a:lstStyle/>
          <a:p>
            <a:pPr algn="ctr"/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99189" y="3082268"/>
            <a:ext cx="1983961" cy="60919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  Spring Term -  </a:t>
            </a:r>
            <a:r>
              <a:rPr lang="en-US" sz="1000" dirty="0" smtClean="0">
                <a:solidFill>
                  <a:schemeClr val="tx1"/>
                </a:solidFill>
              </a:rPr>
              <a:t>2</a:t>
            </a:r>
            <a:r>
              <a:rPr lang="en-US" sz="1000" baseline="30000" dirty="0" smtClean="0">
                <a:solidFill>
                  <a:schemeClr val="tx1"/>
                </a:solidFill>
              </a:rPr>
              <a:t>nd</a:t>
            </a:r>
            <a:r>
              <a:rPr lang="en-US" sz="1000" dirty="0" smtClean="0">
                <a:solidFill>
                  <a:schemeClr val="tx1"/>
                </a:solidFill>
              </a:rPr>
              <a:t> half – Assessment Unit 2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419046" y="3076801"/>
            <a:ext cx="2237025" cy="62571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 smtClean="0">
                <a:solidFill>
                  <a:schemeClr val="tx1"/>
                </a:solidFill>
              </a:rPr>
              <a:t>Summer Term – </a:t>
            </a:r>
            <a:r>
              <a:rPr lang="en-US" sz="800" dirty="0" smtClean="0">
                <a:solidFill>
                  <a:schemeClr val="tx1"/>
                </a:solidFill>
              </a:rPr>
              <a:t>1</a:t>
            </a:r>
            <a:r>
              <a:rPr lang="en-US" sz="800" baseline="30000" dirty="0" smtClean="0">
                <a:solidFill>
                  <a:schemeClr val="tx1"/>
                </a:solidFill>
              </a:rPr>
              <a:t>st</a:t>
            </a:r>
            <a:r>
              <a:rPr lang="en-US" sz="800" dirty="0" smtClean="0">
                <a:solidFill>
                  <a:schemeClr val="tx1"/>
                </a:solidFill>
              </a:rPr>
              <a:t> half </a:t>
            </a:r>
            <a:r>
              <a:rPr lang="en-GB" sz="800" dirty="0" smtClean="0">
                <a:solidFill>
                  <a:schemeClr val="tx1"/>
                </a:solidFill>
              </a:rPr>
              <a:t>Exam period </a:t>
            </a:r>
            <a:r>
              <a:rPr lang="en-GB" sz="900" dirty="0" smtClean="0">
                <a:solidFill>
                  <a:schemeClr val="tx1"/>
                </a:solidFill>
              </a:rPr>
              <a:t>- </a:t>
            </a:r>
            <a:r>
              <a:rPr lang="en-GB" sz="800" dirty="0" smtClean="0">
                <a:solidFill>
                  <a:schemeClr val="tx1"/>
                </a:solidFill>
              </a:rPr>
              <a:t>May/June submission. </a:t>
            </a:r>
            <a:r>
              <a:rPr lang="en-GB" sz="800" dirty="0">
                <a:solidFill>
                  <a:schemeClr val="tx1"/>
                </a:solidFill>
              </a:rPr>
              <a:t>The supervised assessment period is five hours. </a:t>
            </a:r>
            <a:r>
              <a:rPr lang="en-GB" sz="800" dirty="0" smtClean="0">
                <a:solidFill>
                  <a:schemeClr val="tx1"/>
                </a:solidFill>
              </a:rPr>
              <a:t> Written submission. </a:t>
            </a:r>
            <a:endParaRPr lang="en-US" sz="900" b="1" dirty="0">
              <a:solidFill>
                <a:schemeClr val="tx1"/>
              </a:solidFill>
            </a:endParaRPr>
          </a:p>
        </p:txBody>
      </p:sp>
      <p:sp>
        <p:nvSpPr>
          <p:cNvPr id="266" name="Oval 265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328749" y="1340976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NEXT STEPS</a:t>
            </a:r>
          </a:p>
        </p:txBody>
      </p:sp>
      <p:sp>
        <p:nvSpPr>
          <p:cNvPr id="69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 rot="16200000">
            <a:off x="4043716" y="1375045"/>
            <a:ext cx="952780" cy="860933"/>
          </a:xfrm>
          <a:prstGeom prst="triangle">
            <a:avLst>
              <a:gd name="adj" fmla="val 4536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1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61719" y="7692617"/>
            <a:ext cx="1266452" cy="5557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 smtClean="0">
                <a:solidFill>
                  <a:schemeClr val="tx1"/>
                </a:solidFill>
              </a:rPr>
              <a:t>Spring term </a:t>
            </a:r>
            <a:r>
              <a:rPr lang="en-US" sz="900" dirty="0" smtClean="0">
                <a:solidFill>
                  <a:schemeClr val="tx1"/>
                </a:solidFill>
              </a:rPr>
              <a:t>– 1</a:t>
            </a:r>
            <a:r>
              <a:rPr lang="en-US" sz="900" baseline="30000" dirty="0" smtClean="0">
                <a:solidFill>
                  <a:schemeClr val="tx1"/>
                </a:solidFill>
              </a:rPr>
              <a:t>st</a:t>
            </a:r>
            <a:r>
              <a:rPr lang="en-US" sz="900" dirty="0" smtClean="0">
                <a:solidFill>
                  <a:schemeClr val="tx1"/>
                </a:solidFill>
              </a:rPr>
              <a:t> half. </a:t>
            </a:r>
            <a:endParaRPr lang="en-US" sz="900" dirty="0" smtClean="0">
              <a:solidFill>
                <a:schemeClr val="tx1"/>
              </a:solidFill>
            </a:endParaRPr>
          </a:p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Ensemble </a:t>
            </a:r>
            <a:r>
              <a:rPr lang="en-US" sz="1000" b="1" dirty="0" smtClean="0">
                <a:solidFill>
                  <a:schemeClr val="tx1"/>
                </a:solidFill>
              </a:rPr>
              <a:t>Unit 3- assessment.</a:t>
            </a:r>
            <a:r>
              <a:rPr lang="en-US" sz="1000" dirty="0" smtClean="0">
                <a:solidFill>
                  <a:schemeClr val="tx1"/>
                </a:solidFill>
              </a:rPr>
              <a:t>  </a:t>
            </a: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667740" y="7687545"/>
            <a:ext cx="1312690" cy="5529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 smtClean="0">
                <a:solidFill>
                  <a:schemeClr val="tx1"/>
                </a:solidFill>
              </a:rPr>
              <a:t>Autumn term – </a:t>
            </a:r>
            <a:r>
              <a:rPr lang="en-US" sz="900" dirty="0" smtClean="0">
                <a:solidFill>
                  <a:schemeClr val="tx1"/>
                </a:solidFill>
              </a:rPr>
              <a:t>2</a:t>
            </a:r>
            <a:r>
              <a:rPr lang="en-US" sz="900" baseline="30000" dirty="0" smtClean="0">
                <a:solidFill>
                  <a:schemeClr val="tx1"/>
                </a:solidFill>
              </a:rPr>
              <a:t>nd</a:t>
            </a:r>
            <a:r>
              <a:rPr lang="en-US" sz="900" dirty="0" smtClean="0">
                <a:solidFill>
                  <a:schemeClr val="tx1"/>
                </a:solidFill>
              </a:rPr>
              <a:t> </a:t>
            </a:r>
            <a:r>
              <a:rPr lang="en-US" sz="900" dirty="0" smtClean="0">
                <a:solidFill>
                  <a:schemeClr val="tx1"/>
                </a:solidFill>
              </a:rPr>
              <a:t>half.  </a:t>
            </a:r>
          </a:p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Ensemble </a:t>
            </a:r>
            <a:r>
              <a:rPr lang="en-US" sz="1000" b="1" dirty="0" smtClean="0">
                <a:solidFill>
                  <a:schemeClr val="tx1"/>
                </a:solidFill>
              </a:rPr>
              <a:t>Unit 3 – Mock   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61557" y="6121825"/>
            <a:ext cx="2022505" cy="5693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Summer term – </a:t>
            </a:r>
            <a:r>
              <a:rPr lang="en-US" sz="1000" dirty="0" smtClean="0">
                <a:solidFill>
                  <a:schemeClr val="tx1"/>
                </a:solidFill>
              </a:rPr>
              <a:t>1</a:t>
            </a:r>
            <a:r>
              <a:rPr lang="en-US" sz="1000" baseline="30000" dirty="0" smtClean="0">
                <a:solidFill>
                  <a:schemeClr val="tx1"/>
                </a:solidFill>
              </a:rPr>
              <a:t>st</a:t>
            </a:r>
            <a:r>
              <a:rPr lang="en-US" sz="1000" dirty="0" smtClean="0">
                <a:solidFill>
                  <a:schemeClr val="tx1"/>
                </a:solidFill>
              </a:rPr>
              <a:t> half. </a:t>
            </a:r>
            <a:r>
              <a:rPr lang="en-US" sz="1000" b="1" dirty="0" smtClean="0">
                <a:solidFill>
                  <a:schemeClr val="tx1"/>
                </a:solidFill>
              </a:rPr>
              <a:t>Formally begin unit 5/6 research and investigation project</a:t>
            </a:r>
            <a:endParaRPr lang="en-US" sz="1000" b="1" dirty="0">
              <a:solidFill>
                <a:schemeClr val="tx1"/>
              </a:solidFill>
            </a:endParaRP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434769" y="8180243"/>
            <a:ext cx="145514" cy="21810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3557604" y="8169245"/>
            <a:ext cx="33325" cy="13874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869153" y="5286656"/>
            <a:ext cx="106924" cy="19233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2632987" y="5271017"/>
            <a:ext cx="122432" cy="22164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985243" y="4546862"/>
            <a:ext cx="226986" cy="8074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2401898" y="3611000"/>
            <a:ext cx="4835" cy="2715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93" idx="0"/>
          </p:cNvCxnSpPr>
          <p:nvPr/>
        </p:nvCxnSpPr>
        <p:spPr>
          <a:xfrm flipH="1" flipV="1">
            <a:off x="4929425" y="5241415"/>
            <a:ext cx="171205" cy="22156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2829276" y="6918598"/>
            <a:ext cx="157297" cy="12536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TextBox 14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37488" y="2177839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30415" y="2054926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23194" y="209439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70574" y="2122995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686006" y="2916307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80283" y="290981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 rot="10800000" flipV="1">
            <a:off x="1931836" y="3840489"/>
            <a:ext cx="9873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00" dirty="0" smtClean="0"/>
              <a:t>Continue </a:t>
            </a:r>
            <a:r>
              <a:rPr lang="en-GB" sz="700" dirty="0" smtClean="0"/>
              <a:t>with Unit 2 – Professional practice in the Music Industry</a:t>
            </a:r>
            <a:r>
              <a:rPr lang="en-GB" sz="700" dirty="0" smtClean="0"/>
              <a:t>.</a:t>
            </a:r>
            <a:endParaRPr lang="en-US" sz="700" dirty="0"/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 flipH="1">
            <a:off x="4222180" y="5379639"/>
            <a:ext cx="460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248617" y="5460755"/>
            <a:ext cx="9840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Continue </a:t>
            </a:r>
            <a:r>
              <a:rPr lang="en-US" sz="700" dirty="0" smtClean="0"/>
              <a:t>to develop various aspects of practical music theory and harmony.</a:t>
            </a:r>
            <a:endParaRPr lang="en-US" sz="700" dirty="0"/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478625" y="5455731"/>
            <a:ext cx="98937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Develop </a:t>
            </a:r>
            <a:r>
              <a:rPr lang="en-US" sz="700" dirty="0" smtClean="0"/>
              <a:t>skills in Melody writing, chord formation and various forms of musical notation etc.</a:t>
            </a:r>
            <a:endParaRPr lang="en-US" sz="700" dirty="0"/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85088" y="5462981"/>
            <a:ext cx="103108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Further </a:t>
            </a:r>
            <a:r>
              <a:rPr lang="en-US" sz="700" dirty="0" smtClean="0"/>
              <a:t>develop skills in Music </a:t>
            </a:r>
            <a:r>
              <a:rPr lang="en-US" sz="700" dirty="0" smtClean="0"/>
              <a:t>Theory &amp; </a:t>
            </a:r>
            <a:r>
              <a:rPr lang="en-US" sz="700" dirty="0" smtClean="0"/>
              <a:t>Harmony practically.</a:t>
            </a:r>
            <a:endParaRPr lang="en-US" sz="700" dirty="0"/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02323" y="729830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962100" y="8358275"/>
            <a:ext cx="1514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An </a:t>
            </a:r>
            <a:r>
              <a:rPr lang="en-US" sz="700" dirty="0" smtClean="0"/>
              <a:t>audit of solo &amp; group performing skills. Develop group work/music </a:t>
            </a:r>
            <a:r>
              <a:rPr lang="en-US" sz="700" dirty="0" smtClean="0"/>
              <a:t>theory/harmony/introduce </a:t>
            </a:r>
            <a:r>
              <a:rPr lang="en-US" sz="700" dirty="0" smtClean="0"/>
              <a:t>song choice.</a:t>
            </a:r>
            <a:endParaRPr lang="en-US" sz="700" dirty="0"/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917645" y="7016554"/>
            <a:ext cx="87510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Final </a:t>
            </a:r>
            <a:r>
              <a:rPr lang="en-US" sz="700" dirty="0" smtClean="0"/>
              <a:t>activities of unit 3 &amp; begin optional unit – developing solo or comp. skills.</a:t>
            </a:r>
            <a:endParaRPr lang="en-US" sz="700" dirty="0"/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99944" y="8272384"/>
            <a:ext cx="140717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Further </a:t>
            </a:r>
            <a:r>
              <a:rPr lang="en-US" sz="700" dirty="0" smtClean="0"/>
              <a:t>develop solo/group performing skills. Further develop theory &amp; harmony skills. Develop rehearsal technique &amp; how to change the style of songs.</a:t>
            </a:r>
            <a:endParaRPr lang="en-US" sz="700" dirty="0"/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942400" y="8278097"/>
            <a:ext cx="16274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Exam </a:t>
            </a:r>
            <a:r>
              <a:rPr lang="en-US" sz="700" dirty="0" smtClean="0"/>
              <a:t>brief issued Jan. 3 songs selected – work on changing style/rehearsing and performance. Assessment in 5 individual activities.</a:t>
            </a:r>
            <a:endParaRPr lang="en-US" sz="700" dirty="0"/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28395" y="7465620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74520" y="750409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55137" y="7473690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99870" y="722909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pic>
        <p:nvPicPr>
          <p:cNvPr id="223" name="Picture 14" descr="See the source image">
            <a:extLst>
              <a:ext uri="{FF2B5EF4-FFF2-40B4-BE49-F238E27FC236}">
                <a16:creationId xmlns:a16="http://schemas.microsoft.com/office/drawing/2014/main" id="{0B6188B6-3735-4ED5-BB37-406A6837B0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5642" y="16318923"/>
            <a:ext cx="947411" cy="779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1" name="TextBox 16">
            <a:extLst>
              <a:ext uri="{FF2B5EF4-FFF2-40B4-BE49-F238E27FC236}">
                <a16:creationId xmlns:a16="http://schemas.microsoft.com/office/drawing/2014/main" id="{2A524976-7D76-4C79-8E41-CB1A448EC176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V="1">
            <a:off x="3876209" y="7113986"/>
            <a:ext cx="172303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700" dirty="0" smtClean="0">
                <a:cs typeface="Calibri" panose="020F0502020204030204" pitchFamily="34" charset="0"/>
              </a:rPr>
              <a:t>Complete all sections of unit –submission and marked internally.</a:t>
            </a:r>
            <a:endParaRPr lang="en-US" altLang="en-US" sz="700" dirty="0">
              <a:cs typeface="Calibri" panose="020F0502020204030204" pitchFamily="34" charset="0"/>
            </a:endParaRPr>
          </a:p>
        </p:txBody>
      </p:sp>
      <p:sp>
        <p:nvSpPr>
          <p:cNvPr id="243" name="TextBox 16">
            <a:extLst>
              <a:ext uri="{FF2B5EF4-FFF2-40B4-BE49-F238E27FC236}">
                <a16:creationId xmlns:a16="http://schemas.microsoft.com/office/drawing/2014/main" id="{91D04125-B0F8-43C6-8257-B345EC762DF6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V="1">
            <a:off x="2316343" y="7007122"/>
            <a:ext cx="131953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700" dirty="0" smtClean="0">
                <a:cs typeface="Calibri" panose="020F0502020204030204" pitchFamily="34" charset="0"/>
              </a:rPr>
              <a:t>Investigation into skills as a solo performer or composer. </a:t>
            </a:r>
            <a:r>
              <a:rPr lang="en-US" altLang="en-US" sz="700" dirty="0">
                <a:cs typeface="Calibri" panose="020F0502020204030204" pitchFamily="34" charset="0"/>
              </a:rPr>
              <a:t>R</a:t>
            </a:r>
            <a:r>
              <a:rPr lang="en-US" altLang="en-US" sz="700" dirty="0" smtClean="0">
                <a:cs typeface="Calibri" panose="020F0502020204030204" pitchFamily="34" charset="0"/>
              </a:rPr>
              <a:t>esearch project begin. Unit 3 submitted – Externally marked.</a:t>
            </a:r>
            <a:endParaRPr lang="en-US" altLang="en-US" sz="700" dirty="0">
              <a:cs typeface="Calibri" panose="020F0502020204030204" pitchFamily="34" charset="0"/>
            </a:endParaRPr>
          </a:p>
        </p:txBody>
      </p:sp>
      <p:sp>
        <p:nvSpPr>
          <p:cNvPr id="245" name="Rectangle 244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419046" y="6124332"/>
            <a:ext cx="2192244" cy="56914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 smtClean="0">
                <a:solidFill>
                  <a:schemeClr val="tx1"/>
                </a:solidFill>
              </a:rPr>
              <a:t>Summer term – </a:t>
            </a:r>
            <a:r>
              <a:rPr lang="en-US" sz="900" dirty="0" smtClean="0">
                <a:solidFill>
                  <a:schemeClr val="tx1"/>
                </a:solidFill>
              </a:rPr>
              <a:t>2</a:t>
            </a:r>
            <a:r>
              <a:rPr lang="en-US" sz="900" baseline="30000" dirty="0" smtClean="0">
                <a:solidFill>
                  <a:schemeClr val="tx1"/>
                </a:solidFill>
              </a:rPr>
              <a:t>nd</a:t>
            </a:r>
            <a:r>
              <a:rPr lang="en-US" sz="900" dirty="0" smtClean="0">
                <a:solidFill>
                  <a:schemeClr val="tx1"/>
                </a:solidFill>
              </a:rPr>
              <a:t> half – </a:t>
            </a:r>
            <a:r>
              <a:rPr lang="en-US" sz="900" b="1" dirty="0">
                <a:solidFill>
                  <a:schemeClr val="tx1"/>
                </a:solidFill>
              </a:rPr>
              <a:t>C</a:t>
            </a:r>
            <a:r>
              <a:rPr lang="en-US" sz="900" b="1" dirty="0" smtClean="0">
                <a:solidFill>
                  <a:schemeClr val="tx1"/>
                </a:solidFill>
              </a:rPr>
              <a:t>omplete and submit Solo or Composition unit  - project. Completion of ‘Certificate in Music Performance’</a:t>
            </a:r>
            <a:endParaRPr lang="en-US" sz="900" b="1" dirty="0">
              <a:solidFill>
                <a:schemeClr val="tx1"/>
              </a:solidFill>
            </a:endParaRPr>
          </a:p>
        </p:txBody>
      </p:sp>
      <p:cxnSp>
        <p:nvCxnSpPr>
          <p:cNvPr id="287" name="Straight Connector 28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743347" y="8223000"/>
            <a:ext cx="137051" cy="10322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Connector 18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92" idx="0"/>
          </p:cNvCxnSpPr>
          <p:nvPr/>
        </p:nvCxnSpPr>
        <p:spPr>
          <a:xfrm flipH="1" flipV="1">
            <a:off x="3897677" y="5289185"/>
            <a:ext cx="75634" cy="16654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1263105" y="5351507"/>
            <a:ext cx="91747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700" dirty="0" smtClean="0"/>
              <a:t>Submission of final project work – end of term</a:t>
            </a:r>
            <a:endParaRPr lang="en-US" sz="700" dirty="0"/>
          </a:p>
        </p:txBody>
      </p:sp>
      <p:sp>
        <p:nvSpPr>
          <p:cNvPr id="3" name="Rectangle 2"/>
          <p:cNvSpPr/>
          <p:nvPr/>
        </p:nvSpPr>
        <p:spPr>
          <a:xfrm>
            <a:off x="1000399" y="4053044"/>
            <a:ext cx="8828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00" dirty="0"/>
              <a:t>Develop an understanding of the Music Industry and its workings.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338741" y="3821389"/>
            <a:ext cx="1977014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00" dirty="0" smtClean="0"/>
              <a:t>A </a:t>
            </a:r>
            <a:r>
              <a:rPr lang="en-GB" sz="700" dirty="0"/>
              <a:t>task set and marked externally and completed under supervised conditions in a two-week period. May/June submission. The supervised assessment period is five hours.  Written submission. </a:t>
            </a:r>
          </a:p>
        </p:txBody>
      </p: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197303" y="3605778"/>
            <a:ext cx="33085" cy="23471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16018" y="3246532"/>
            <a:ext cx="800219" cy="176623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1000" b="1" dirty="0"/>
              <a:t>Spring Term – 1st half -  </a:t>
            </a:r>
            <a:endParaRPr lang="en-US" sz="1000" b="1" dirty="0" smtClean="0"/>
          </a:p>
          <a:p>
            <a:pPr algn="ctr"/>
            <a:r>
              <a:rPr lang="en-US" sz="1000" b="1" dirty="0" smtClean="0"/>
              <a:t>Unit </a:t>
            </a:r>
            <a:r>
              <a:rPr lang="en-US" sz="1000" b="1" dirty="0"/>
              <a:t>2  -Professional practice in the music industry (external). </a:t>
            </a:r>
          </a:p>
          <a:p>
            <a:endParaRPr lang="en-GB" sz="1000" dirty="0"/>
          </a:p>
        </p:txBody>
      </p:sp>
      <p:sp>
        <p:nvSpPr>
          <p:cNvPr id="79" name="Block Arc 78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628223" y="4562932"/>
            <a:ext cx="2042290" cy="2222805"/>
          </a:xfrm>
          <a:prstGeom prst="blockArc">
            <a:avLst>
              <a:gd name="adj1" fmla="val 10794187"/>
              <a:gd name="adj2" fmla="val 21474"/>
              <a:gd name="adj3" fmla="val 28068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FadeRight">
              <a:avLst/>
            </a:prstTxWarp>
          </a:bodyPr>
          <a:lstStyle/>
          <a:p>
            <a:pPr algn="ctr"/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221" name="Oval 220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880405" y="5109343"/>
            <a:ext cx="1018974" cy="964246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13</a:t>
            </a:r>
            <a:endParaRPr lang="en-US" sz="2200" b="1" dirty="0">
              <a:solidFill>
                <a:schemeClr val="tx1"/>
              </a:solidFill>
            </a:endParaRPr>
          </a:p>
        </p:txBody>
      </p: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939437" y="6942261"/>
            <a:ext cx="47994" cy="20586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Block Arc 83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263519" y="6067222"/>
            <a:ext cx="2130226" cy="2239431"/>
          </a:xfrm>
          <a:prstGeom prst="blockArc">
            <a:avLst>
              <a:gd name="adj1" fmla="val 10794187"/>
              <a:gd name="adj2" fmla="val 21595761"/>
              <a:gd name="adj3" fmla="val 26874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FadeRight">
              <a:avLst/>
            </a:prstTxWarp>
          </a:bodyPr>
          <a:lstStyle/>
          <a:p>
            <a:pPr algn="ctr"/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62630" y="6316403"/>
            <a:ext cx="646331" cy="178433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1000" b="1" dirty="0"/>
              <a:t>Spring term – </a:t>
            </a:r>
            <a:r>
              <a:rPr lang="en-US" sz="1000" dirty="0"/>
              <a:t>2</a:t>
            </a:r>
            <a:r>
              <a:rPr lang="en-US" sz="1000" baseline="30000" dirty="0"/>
              <a:t>nd</a:t>
            </a:r>
            <a:r>
              <a:rPr lang="en-US" sz="1000" dirty="0"/>
              <a:t> half  - </a:t>
            </a:r>
            <a:r>
              <a:rPr lang="en-US" sz="1000" b="1" dirty="0"/>
              <a:t>complete Unit 3 start optional unit solo or comp. Unit 5/6</a:t>
            </a:r>
            <a:r>
              <a:rPr lang="en-US" sz="1000" b="1" dirty="0" smtClean="0"/>
              <a:t>.</a:t>
            </a:r>
            <a:endParaRPr lang="en-US" sz="1000" b="1" dirty="0"/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894530" y="7148128"/>
            <a:ext cx="173745" cy="3278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>
            <a:off x="5535039" y="8380106"/>
            <a:ext cx="952780" cy="669618"/>
          </a:xfrm>
          <a:prstGeom prst="triangle">
            <a:avLst>
              <a:gd name="adj" fmla="val 4536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1" dirty="0"/>
          </a:p>
        </p:txBody>
      </p:sp>
      <p:sp>
        <p:nvSpPr>
          <p:cNvPr id="106" name="Block Arc 105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468094" y="7996266"/>
            <a:ext cx="1748262" cy="1763554"/>
          </a:xfrm>
          <a:prstGeom prst="blockArc">
            <a:avLst>
              <a:gd name="adj1" fmla="val 16097226"/>
              <a:gd name="adj2" fmla="val 16700"/>
              <a:gd name="adj3" fmla="val 27675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1894829" y="8856790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YEARS</a:t>
            </a:r>
            <a:endParaRPr lang="en-US" sz="2200" b="1" dirty="0">
              <a:solidFill>
                <a:schemeClr val="tx1"/>
              </a:solidFill>
            </a:endParaRP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10/11</a:t>
            </a:r>
            <a:endParaRPr lang="en-US" sz="10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3526</TotalTime>
  <Words>522</Words>
  <Application>Microsoft Office PowerPoint</Application>
  <PresentationFormat>A4 Paper (210x297 mm)</PresentationFormat>
  <Paragraphs>44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Wadebridge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CLF@princehenrys.worcs.sch.uk</dc:creator>
  <cp:lastModifiedBy>Miss T Marcham</cp:lastModifiedBy>
  <cp:revision>390</cp:revision>
  <cp:lastPrinted>2020-01-13T16:07:20Z</cp:lastPrinted>
  <dcterms:created xsi:type="dcterms:W3CDTF">2019-10-28T16:02:33Z</dcterms:created>
  <dcterms:modified xsi:type="dcterms:W3CDTF">2022-10-08T15:08:51Z</dcterms:modified>
</cp:coreProperties>
</file>