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45" autoAdjust="0"/>
    <p:restoredTop sz="94660"/>
  </p:normalViewPr>
  <p:slideViewPr>
    <p:cSldViewPr snapToGrid="0">
      <p:cViewPr>
        <p:scale>
          <a:sx n="155" d="100"/>
          <a:sy n="155" d="100"/>
        </p:scale>
        <p:origin x="1570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16/08/2022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32979" y="5675702"/>
            <a:ext cx="143741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Intro to the Oral exam 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44349" y="6149811"/>
            <a:ext cx="10930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Conducting research</a:t>
            </a:r>
            <a:endParaRPr lang="en-US" sz="800" dirty="0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18619" y="7842317"/>
            <a:ext cx="1259159" cy="4404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Music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34571" y="7842317"/>
            <a:ext cx="1361058" cy="4345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Family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28479" y="1354620"/>
            <a:ext cx="628155" cy="3444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0" y="-1345629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75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587392" y="41542"/>
            <a:ext cx="345064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Spanish A Level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407532" y="1032456"/>
            <a:ext cx="3938524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defTabSz="431800"/>
            <a:r>
              <a:rPr lang="en-US" sz="1600" b="1" i="1" dirty="0" smtClean="0">
                <a:solidFill>
                  <a:schemeClr val="bg1"/>
                </a:solidFill>
              </a:rPr>
              <a:t>Teaching	Translating	Interpreting</a:t>
            </a:r>
          </a:p>
          <a:p>
            <a:pPr defTabSz="431800"/>
            <a:r>
              <a:rPr lang="en-US" sz="1600" b="1" i="1" dirty="0" smtClean="0">
                <a:solidFill>
                  <a:schemeClr val="bg1"/>
                </a:solidFill>
              </a:rPr>
              <a:t>Hotel Management 	Journalism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smtClean="0">
                <a:solidFill>
                  <a:schemeClr val="bg1"/>
                </a:solidFill>
              </a:rPr>
              <a:t>	Business</a:t>
            </a:r>
            <a:endParaRPr lang="en-US" sz="1600" b="1" i="1" dirty="0">
              <a:solidFill>
                <a:schemeClr val="bg1"/>
              </a:solidFill>
            </a:endParaRPr>
          </a:p>
          <a:p>
            <a:pPr defTabSz="431800"/>
            <a:r>
              <a:rPr lang="en-US" sz="1600" b="1" i="1" dirty="0" smtClean="0">
                <a:solidFill>
                  <a:schemeClr val="bg1"/>
                </a:solidFill>
              </a:rPr>
              <a:t>Diplomatic Service	Import/Export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110514" y="5678364"/>
            <a:ext cx="1243152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Tourism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357546" y="6642205"/>
            <a:ext cx="1539821" cy="1732059"/>
          </a:xfrm>
          <a:prstGeom prst="blockArc">
            <a:avLst>
              <a:gd name="adj1" fmla="val 10794187"/>
              <a:gd name="adj2" fmla="val 55780"/>
              <a:gd name="adj3" fmla="val 2823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73461" y="5472123"/>
            <a:ext cx="1481289" cy="1886079"/>
          </a:xfrm>
          <a:prstGeom prst="blockArc">
            <a:avLst>
              <a:gd name="adj1" fmla="val 10831770"/>
              <a:gd name="adj2" fmla="val 1295"/>
              <a:gd name="adj3" fmla="val 2858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23794" y="5681976"/>
            <a:ext cx="133331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Festivals and traditions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27140" y="4488507"/>
            <a:ext cx="1503560" cy="1732059"/>
          </a:xfrm>
          <a:prstGeom prst="blockArc">
            <a:avLst>
              <a:gd name="adj1" fmla="val 10794187"/>
              <a:gd name="adj2" fmla="val 1805"/>
              <a:gd name="adj3" fmla="val 2954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32979" y="4610397"/>
            <a:ext cx="4120687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Literary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text: La Casa de </a:t>
            </a:r>
            <a:r>
              <a:rPr lang="en-US" sz="1600" b="1" dirty="0" err="1">
                <a:solidFill>
                  <a:schemeClr val="tx1"/>
                </a:solidFill>
              </a:rPr>
              <a:t>Bernarda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Alba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39383" y="3406855"/>
            <a:ext cx="1521695" cy="1752049"/>
          </a:xfrm>
          <a:prstGeom prst="blockArc">
            <a:avLst>
              <a:gd name="adj1" fmla="val 10794187"/>
              <a:gd name="adj2" fmla="val 21550091"/>
              <a:gd name="adj3" fmla="val 2823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88578" y="481714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25331" y="3512722"/>
            <a:ext cx="262833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Immigration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32980" y="2448099"/>
            <a:ext cx="144747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Franco’s dictatorship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0894" y="2385245"/>
            <a:ext cx="1503560" cy="1647944"/>
          </a:xfrm>
          <a:prstGeom prst="blockArc">
            <a:avLst>
              <a:gd name="adj1" fmla="val 10794187"/>
              <a:gd name="adj2" fmla="val 53344"/>
              <a:gd name="adj3" fmla="val 2823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136066" y="2449017"/>
            <a:ext cx="1217600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Revision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40149" y="2445043"/>
            <a:ext cx="1370364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Transistion</a:t>
            </a:r>
            <a:r>
              <a:rPr lang="en-US" sz="1600" b="1" dirty="0" smtClean="0">
                <a:solidFill>
                  <a:schemeClr val="tx1"/>
                </a:solidFill>
              </a:rPr>
              <a:t> to democracy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62324" y="1262079"/>
            <a:ext cx="1503560" cy="1732059"/>
          </a:xfrm>
          <a:prstGeom prst="blockArc">
            <a:avLst>
              <a:gd name="adj1" fmla="val 10794187"/>
              <a:gd name="adj2" fmla="val 53342"/>
              <a:gd name="adj3" fmla="val 2823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28241" y="1232298"/>
            <a:ext cx="1106373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241717" y="1321694"/>
            <a:ext cx="542288" cy="423890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2007" y="7842317"/>
            <a:ext cx="1488385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 world of work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2007" y="6736011"/>
            <a:ext cx="149675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mtClean="0">
                <a:solidFill>
                  <a:schemeClr val="tx1"/>
                </a:solidFill>
              </a:rPr>
              <a:t>Media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23794" y="6736011"/>
            <a:ext cx="2632840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Film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7952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86642" y="7751358"/>
            <a:ext cx="8576" cy="18671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91618" cy="82732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8877" y="7763084"/>
            <a:ext cx="65041" cy="73371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54905" y="7730117"/>
            <a:ext cx="8576" cy="18671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5" idx="2"/>
          </p:cNvCxnSpPr>
          <p:nvPr/>
        </p:nvCxnSpPr>
        <p:spPr>
          <a:xfrm>
            <a:off x="1463530" y="6723488"/>
            <a:ext cx="17671" cy="11343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11054" y="6642656"/>
            <a:ext cx="8576" cy="18671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94003" y="6642656"/>
            <a:ext cx="8576" cy="18671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20" idx="2"/>
          </p:cNvCxnSpPr>
          <p:nvPr/>
        </p:nvCxnSpPr>
        <p:spPr>
          <a:xfrm>
            <a:off x="3583246" y="6772462"/>
            <a:ext cx="8201" cy="8849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509418" y="5606889"/>
            <a:ext cx="35632" cy="1132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07661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981252" y="6634586"/>
            <a:ext cx="136866" cy="19478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9" idx="2"/>
          </p:cNvCxnSpPr>
          <p:nvPr/>
        </p:nvCxnSpPr>
        <p:spPr>
          <a:xfrm>
            <a:off x="4384948" y="6681432"/>
            <a:ext cx="9708" cy="155486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837863" y="5639502"/>
            <a:ext cx="19571" cy="2269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926859" y="5600323"/>
            <a:ext cx="23588" cy="1595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362521" y="5662152"/>
            <a:ext cx="59019" cy="14219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29292" y="5606889"/>
            <a:ext cx="8058" cy="14448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519595" y="4519409"/>
            <a:ext cx="61088" cy="19438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38952" y="4519409"/>
            <a:ext cx="8576" cy="186710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11054" y="4527087"/>
            <a:ext cx="8576" cy="186710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04999" y="4512027"/>
            <a:ext cx="8576" cy="186710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22057" y="4593453"/>
            <a:ext cx="18206" cy="15515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146339" y="3448594"/>
            <a:ext cx="95356" cy="171422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73580" y="2371191"/>
            <a:ext cx="8576" cy="214231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28950" y="2342012"/>
            <a:ext cx="0" cy="217139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686642" y="2342012"/>
            <a:ext cx="57606" cy="127056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8576" cy="186710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251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76038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367" y="8214298"/>
            <a:ext cx="13001" cy="230362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15868" y="8200345"/>
            <a:ext cx="13001" cy="230362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30252" y="8200345"/>
            <a:ext cx="13001" cy="230362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02406" y="8160809"/>
            <a:ext cx="13001" cy="230362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7" idx="0"/>
          </p:cNvCxnSpPr>
          <p:nvPr/>
        </p:nvCxnSpPr>
        <p:spPr>
          <a:xfrm flipV="1">
            <a:off x="5107079" y="7072791"/>
            <a:ext cx="19615" cy="179499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12" idx="0"/>
          </p:cNvCxnSpPr>
          <p:nvPr/>
        </p:nvCxnSpPr>
        <p:spPr>
          <a:xfrm flipH="1" flipV="1">
            <a:off x="4318090" y="7064515"/>
            <a:ext cx="3592" cy="127918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31859" y="7087914"/>
            <a:ext cx="84448" cy="153558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76110" y="7072516"/>
            <a:ext cx="13001" cy="230362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9" idx="0"/>
          </p:cNvCxnSpPr>
          <p:nvPr/>
        </p:nvCxnSpPr>
        <p:spPr>
          <a:xfrm flipV="1">
            <a:off x="2281466" y="7098636"/>
            <a:ext cx="48235" cy="11081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278408" y="6052246"/>
            <a:ext cx="44010" cy="12688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420586" y="6003593"/>
            <a:ext cx="34516" cy="13750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83150" y="601620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837906" y="5977284"/>
            <a:ext cx="10733" cy="15410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6943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61258" y="4962753"/>
            <a:ext cx="10849" cy="15357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773206" y="602047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63034" y="4976247"/>
            <a:ext cx="10546" cy="18425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6" idx="0"/>
          </p:cNvCxnSpPr>
          <p:nvPr/>
        </p:nvCxnSpPr>
        <p:spPr>
          <a:xfrm flipV="1">
            <a:off x="4393762" y="5007917"/>
            <a:ext cx="101477" cy="14571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597436" y="2879633"/>
            <a:ext cx="21580" cy="149699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8689" y="2794917"/>
            <a:ext cx="13001" cy="230362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86260" y="2913786"/>
            <a:ext cx="21506" cy="93972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36103" y="2021940"/>
            <a:ext cx="8547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The role of King Juan Carlos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52271" y="194750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dirty="0"/>
          </a:p>
          <a:p>
            <a:pPr algn="ctr"/>
            <a:r>
              <a:rPr lang="en-US" sz="800" b="1" dirty="0" smtClean="0"/>
              <a:t>Suárez’s government</a:t>
            </a:r>
            <a:endParaRPr lang="en-US" sz="800" b="1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0574" y="21229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00114" y="2974036"/>
            <a:ext cx="11309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Revision of all tenses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9832" y="2954981"/>
            <a:ext cx="11255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 1981 Coup d/</a:t>
            </a:r>
            <a:r>
              <a:rPr lang="en-US" sz="800" dirty="0" err="1" smtClean="0"/>
              <a:t>état</a:t>
            </a:r>
            <a:endParaRPr lang="en-US" sz="600" b="1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9857" y="3002012"/>
            <a:ext cx="1262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Life under dictatorship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8205" y="2085287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Political divisions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5525" y="210515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Political oppression</a:t>
            </a:r>
            <a:endParaRPr lang="en-US" sz="800" b="1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44540" y="431040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Themes</a:t>
            </a:r>
            <a:endParaRPr lang="en-US" sz="800" b="1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08682" y="4297367"/>
            <a:ext cx="9574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Techniques</a:t>
            </a:r>
            <a:endParaRPr lang="en-US" sz="800" b="1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52271" y="316045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Cultural contribution</a:t>
            </a:r>
            <a:endParaRPr lang="en-US" sz="800" b="1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85142" y="315811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Economic Contribution</a:t>
            </a:r>
            <a:endParaRPr lang="en-US" sz="800" b="1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40483" y="396290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i="1" dirty="0" smtClean="0"/>
              <a:t>Si </a:t>
            </a:r>
            <a:r>
              <a:rPr lang="en-US" sz="800" dirty="0" smtClean="0"/>
              <a:t>clauses</a:t>
            </a:r>
            <a:endParaRPr lang="en-US" sz="800" i="1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049685" y="305060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err="1" smtClean="0"/>
              <a:t>Marginalisation</a:t>
            </a:r>
            <a:r>
              <a:rPr lang="en-US" sz="800" b="1" dirty="0" smtClean="0"/>
              <a:t> &amp; alienation</a:t>
            </a:r>
            <a:endParaRPr lang="en-US" sz="800" b="1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89039" y="314433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Challenges of integration</a:t>
            </a:r>
            <a:endParaRPr lang="en-US" sz="800" b="1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35328" y="399894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Subjunctive in all tenses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0671" y="5152262"/>
            <a:ext cx="19034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Expressing and justifying viewpoints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77216" y="5329522"/>
            <a:ext cx="1037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The importance of food traditions</a:t>
            </a:r>
            <a:endParaRPr lang="en-US" sz="800" b="1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1528" y="534022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Part 2: </a:t>
            </a:r>
          </a:p>
          <a:p>
            <a:pPr algn="ctr"/>
            <a:r>
              <a:rPr lang="en-US" sz="800" b="1" dirty="0" smtClean="0"/>
              <a:t>IRP</a:t>
            </a:r>
            <a:endParaRPr lang="en-US" sz="800" b="1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0058" y="536315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Part 1: Discussion card</a:t>
            </a:r>
            <a:endParaRPr lang="en-US" sz="800" b="1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62302" y="617792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Choosing a title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5171" y="532359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Opportunities created</a:t>
            </a:r>
            <a:endParaRPr lang="en-US" sz="800" b="1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96133" y="5325666"/>
            <a:ext cx="742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/>
              <a:t>Impact on Spain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76791" y="619052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i="1" dirty="0" err="1" smtClean="0"/>
              <a:t>Por</a:t>
            </a:r>
            <a:r>
              <a:rPr lang="en-US" sz="800" i="1" dirty="0" smtClean="0"/>
              <a:t> &amp; para</a:t>
            </a:r>
            <a:endParaRPr lang="en-US" sz="600" b="1" i="1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9833" y="6164299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Present subjunctive</a:t>
            </a:r>
            <a:endParaRPr lang="en-US" sz="8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7" y="614664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Hispanic Festivals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49926" y="619313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Commands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7301" y="834292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Use of </a:t>
            </a:r>
            <a:r>
              <a:rPr lang="en-US" sz="800" i="1" dirty="0" err="1" smtClean="0"/>
              <a:t>ser</a:t>
            </a:r>
            <a:r>
              <a:rPr lang="en-US" sz="800" i="1" dirty="0" smtClean="0"/>
              <a:t> + </a:t>
            </a:r>
            <a:r>
              <a:rPr lang="en-US" sz="800" i="1" dirty="0" err="1" smtClean="0"/>
              <a:t>estar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77777" y="8335944"/>
            <a:ext cx="7321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Stem-changing verbs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14374" y="7209446"/>
            <a:ext cx="934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Possessive &amp; relative Pronouns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0873" y="844148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Grammar recap of GCSE content</a:t>
            </a:r>
            <a:endParaRPr lang="en-US" sz="10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14997" y="7486433"/>
            <a:ext cx="1072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Opportunities for work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63440" y="8392514"/>
            <a:ext cx="662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Present continuous</a:t>
            </a:r>
            <a:endParaRPr lang="en-US" sz="8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5449" y="8377139"/>
            <a:ext cx="767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Comparatives &amp; superlatives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45531" y="8295610"/>
            <a:ext cx="1084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Adverbs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33303" y="744979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Changes in Music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11945" y="7504092"/>
            <a:ext cx="10173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Use of </a:t>
            </a:r>
            <a:r>
              <a:rPr lang="en-US" sz="800" b="1" i="1" dirty="0" err="1" smtClean="0"/>
              <a:t>gustar</a:t>
            </a:r>
            <a:endParaRPr lang="en-US" sz="600" b="1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9701" y="725229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Conjunctions</a:t>
            </a:r>
            <a:endParaRPr lang="en-US" sz="8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0762" y="7435632"/>
            <a:ext cx="962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The changing family unit</a:t>
            </a:r>
            <a:endParaRPr lang="en-US" sz="800" b="1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71780" y="746515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Marriage &amp; Divorce</a:t>
            </a:r>
            <a:endParaRPr lang="en-US" sz="800" b="1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81470" y="7471085"/>
            <a:ext cx="973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Impact on modern Hispanic society</a:t>
            </a:r>
            <a:endParaRPr lang="en-US" sz="800" b="1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1461" y="724380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Passive voice</a:t>
            </a:r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19243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Negatives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4262" y="636986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New Technology</a:t>
            </a:r>
            <a:endParaRPr lang="en-US" sz="800" b="1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36152" y="638493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TV &amp; telenovelas</a:t>
            </a:r>
            <a:endParaRPr lang="en-US" sz="800" b="1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7717" y="726062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Commands</a:t>
            </a:r>
            <a:endParaRPr lang="en-US" sz="8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2814" y="6437504"/>
            <a:ext cx="11140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err="1" smtClean="0"/>
              <a:t>Analysing</a:t>
            </a:r>
            <a:r>
              <a:rPr lang="en-US" sz="800" b="1" dirty="0" smtClean="0"/>
              <a:t> the work</a:t>
            </a:r>
            <a:endParaRPr lang="en-US" sz="800" b="1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74487" y="6465988"/>
            <a:ext cx="8209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Essay writing</a:t>
            </a:r>
            <a:endParaRPr lang="en-US" sz="800" b="1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55868" y="643390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Characters &amp; Themes</a:t>
            </a:r>
            <a:endParaRPr lang="en-US" sz="800" b="1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8307" y="639179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dirty="0" smtClean="0"/>
              <a:t>Technique</a:t>
            </a:r>
            <a:endParaRPr lang="en-US" sz="800" b="1" dirty="0"/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61CF9F0-615A-4EC3-9F59-F897334F8C88}"/>
              </a:ext>
            </a:extLst>
          </p:cNvPr>
          <p:cNvSpPr/>
          <p:nvPr/>
        </p:nvSpPr>
        <p:spPr>
          <a:xfrm>
            <a:off x="178297" y="8917456"/>
            <a:ext cx="728765" cy="8075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 smtClean="0">
                <a:solidFill>
                  <a:schemeClr val="bg1"/>
                </a:solidFill>
              </a:rPr>
              <a:t>Theme 1</a:t>
            </a:r>
          </a:p>
          <a:p>
            <a:pPr algn="ctr"/>
            <a:r>
              <a:rPr lang="en-GB" sz="900" b="1" dirty="0" smtClean="0">
                <a:solidFill>
                  <a:schemeClr val="bg1"/>
                </a:solidFill>
              </a:rPr>
              <a:t>Changes in Spanish Society </a:t>
            </a:r>
            <a:endParaRPr lang="en-GB" sz="900" b="1" dirty="0">
              <a:solidFill>
                <a:schemeClr val="bg1"/>
              </a:solidFill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EB4D2D9E-B8B6-4720-9262-B01DA5775D5C}"/>
              </a:ext>
            </a:extLst>
          </p:cNvPr>
          <p:cNvSpPr/>
          <p:nvPr/>
        </p:nvSpPr>
        <p:spPr>
          <a:xfrm>
            <a:off x="897443" y="8917456"/>
            <a:ext cx="834074" cy="8075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 smtClean="0">
                <a:solidFill>
                  <a:schemeClr val="bg1"/>
                </a:solidFill>
              </a:rPr>
              <a:t>Theme Two</a:t>
            </a:r>
          </a:p>
          <a:p>
            <a:pPr algn="ctr"/>
            <a:r>
              <a:rPr lang="en-GB" sz="900" b="1" dirty="0" smtClean="0">
                <a:solidFill>
                  <a:schemeClr val="bg1"/>
                </a:solidFill>
              </a:rPr>
              <a:t>Political &amp; Artistic Culture in the Hispanic world</a:t>
            </a:r>
            <a:endParaRPr lang="en-GB" sz="900" b="1" dirty="0">
              <a:solidFill>
                <a:schemeClr val="bg1"/>
              </a:solidFill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8992DA1C-4306-4D6C-8523-907A8A3ACF20}"/>
              </a:ext>
            </a:extLst>
          </p:cNvPr>
          <p:cNvSpPr/>
          <p:nvPr/>
        </p:nvSpPr>
        <p:spPr>
          <a:xfrm>
            <a:off x="1713650" y="8917456"/>
            <a:ext cx="817533" cy="8075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b="1" dirty="0" smtClean="0">
                <a:solidFill>
                  <a:schemeClr val="bg1"/>
                </a:solidFill>
              </a:rPr>
              <a:t>Theme Three</a:t>
            </a:r>
          </a:p>
          <a:p>
            <a:pPr algn="ctr"/>
            <a:r>
              <a:rPr lang="en-GB" sz="800" b="1" dirty="0" smtClean="0">
                <a:solidFill>
                  <a:schemeClr val="bg1"/>
                </a:solidFill>
              </a:rPr>
              <a:t>Immigration &amp; Multi-</a:t>
            </a:r>
          </a:p>
          <a:p>
            <a:pPr algn="ctr"/>
            <a:r>
              <a:rPr lang="en-GB" sz="800" b="1" dirty="0" smtClean="0">
                <a:solidFill>
                  <a:schemeClr val="bg1"/>
                </a:solidFill>
              </a:rPr>
              <a:t>cultural Spanish </a:t>
            </a:r>
            <a:r>
              <a:rPr lang="en-GB" sz="800" b="1" dirty="0" smtClean="0">
                <a:solidFill>
                  <a:schemeClr val="bg1"/>
                </a:solidFill>
              </a:rPr>
              <a:t>society</a:t>
            </a:r>
            <a:endParaRPr lang="en-GB" sz="800" b="1" dirty="0" smtClean="0">
              <a:solidFill>
                <a:schemeClr val="bg1"/>
              </a:solidFill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8992DA1C-4306-4D6C-8523-907A8A3ACF20}"/>
              </a:ext>
            </a:extLst>
          </p:cNvPr>
          <p:cNvSpPr/>
          <p:nvPr/>
        </p:nvSpPr>
        <p:spPr>
          <a:xfrm>
            <a:off x="2486997" y="8917456"/>
            <a:ext cx="808824" cy="807540"/>
          </a:xfrm>
          <a:prstGeom prst="rect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 smtClean="0">
                <a:solidFill>
                  <a:schemeClr val="bg1"/>
                </a:solidFill>
              </a:rPr>
              <a:t>Theme Four</a:t>
            </a:r>
          </a:p>
          <a:p>
            <a:pPr algn="ctr"/>
            <a:r>
              <a:rPr lang="en-GB" sz="900" b="1" dirty="0" smtClean="0">
                <a:solidFill>
                  <a:schemeClr val="bg1"/>
                </a:solidFill>
              </a:rPr>
              <a:t>Franco’s dictatorship and the transition to democracy</a:t>
            </a:r>
            <a:endParaRPr lang="en-GB" sz="900" b="1" dirty="0">
              <a:solidFill>
                <a:schemeClr val="bg1"/>
              </a:solidFill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09181" y="7235054"/>
            <a:ext cx="9329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Compound tenses</a:t>
            </a:r>
            <a:endParaRPr lang="en-US" sz="800" dirty="0"/>
          </a:p>
        </p:txBody>
      </p: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42527" y="7098369"/>
            <a:ext cx="33128" cy="150094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34650" y="5927524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TextBox 22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022057" y="6181239"/>
            <a:ext cx="9518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Justifying opinions</a:t>
            </a:r>
            <a:endParaRPr lang="en-US" sz="600" b="1" dirty="0"/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53315" y="5305164"/>
            <a:ext cx="764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Religious festivals</a:t>
            </a:r>
            <a:endParaRPr lang="en-US" sz="800" b="1" dirty="0"/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78118" y="395199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Imperfect subjunctive </a:t>
            </a:r>
            <a:endParaRPr lang="en-US" sz="800" dirty="0"/>
          </a:p>
        </p:txBody>
      </p: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38715" y="1083324"/>
            <a:ext cx="8576" cy="186710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6115837" y="1117701"/>
            <a:ext cx="8576" cy="186710"/>
          </a:xfrm>
          <a:prstGeom prst="line">
            <a:avLst/>
          </a:prstGeom>
          <a:ln w="19050">
            <a:solidFill>
              <a:srgbClr val="00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09892" y="874962"/>
            <a:ext cx="11461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smtClean="0"/>
              <a:t>Apprenticeships</a:t>
            </a:r>
            <a:endParaRPr lang="en-GB" sz="1050" b="1" dirty="0"/>
          </a:p>
        </p:txBody>
      </p:sp>
      <p:sp>
        <p:nvSpPr>
          <p:cNvPr id="236" name="TextBox 235"/>
          <p:cNvSpPr txBox="1"/>
          <p:nvPr/>
        </p:nvSpPr>
        <p:spPr>
          <a:xfrm>
            <a:off x="5891695" y="893958"/>
            <a:ext cx="10219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 smtClean="0"/>
              <a:t>University</a:t>
            </a:r>
            <a:endParaRPr lang="en-GB" sz="1050" b="1" dirty="0"/>
          </a:p>
        </p:txBody>
      </p: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668739" y="3455097"/>
            <a:ext cx="95356" cy="171422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2" idx="2"/>
          </p:cNvCxnSpPr>
          <p:nvPr/>
        </p:nvCxnSpPr>
        <p:spPr>
          <a:xfrm>
            <a:off x="3879649" y="3499006"/>
            <a:ext cx="121961" cy="139890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173615" y="3466860"/>
            <a:ext cx="17289" cy="199035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74094" y="3828404"/>
            <a:ext cx="40656" cy="183796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10513" y="3880714"/>
            <a:ext cx="3091" cy="119514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622249" y="3824517"/>
            <a:ext cx="121575" cy="217308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2" name="Rectangle 24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32980" y="3527845"/>
            <a:ext cx="144578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 Civil War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0485" y="430056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Characters</a:t>
            </a:r>
            <a:endParaRPr lang="en-US" sz="800" b="1" dirty="0"/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65241" y="4330808"/>
            <a:ext cx="9747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Historical Context</a:t>
            </a:r>
            <a:endParaRPr lang="en-US" sz="800" b="1" dirty="0"/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75846" y="4304340"/>
            <a:ext cx="1203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The changing role of women</a:t>
            </a:r>
            <a:endParaRPr lang="en-US" sz="800" b="1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42015" y="5153632"/>
            <a:ext cx="19034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Critical written analysis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79396" y="317781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Events leading up to the war</a:t>
            </a:r>
            <a:endParaRPr lang="en-US" sz="800" b="1" dirty="0"/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78320" y="318641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Republicans &amp; nationalists</a:t>
            </a:r>
            <a:endParaRPr lang="en-US" sz="800" b="1" dirty="0"/>
          </a:p>
        </p:txBody>
      </p: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32827" y="3504868"/>
            <a:ext cx="30703" cy="121651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2590" y="3381133"/>
            <a:ext cx="17289" cy="199035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19595" y="3951838"/>
            <a:ext cx="99421" cy="126478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476608" y="3876221"/>
            <a:ext cx="41817" cy="212854"/>
          </a:xfrm>
          <a:prstGeom prst="line">
            <a:avLst/>
          </a:prstGeom>
          <a:ln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06501" y="4073580"/>
            <a:ext cx="1054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Direct and Indirect object pronouns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44749" y="4072890"/>
            <a:ext cx="10129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Compound tenses</a:t>
            </a:r>
            <a:endParaRPr lang="en-US" sz="800" dirty="0"/>
          </a:p>
        </p:txBody>
      </p:sp>
      <p:sp>
        <p:nvSpPr>
          <p:cNvPr id="178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20730019">
            <a:off x="5721966" y="8109851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226" name="Block Arc 22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796546" y="7827478"/>
            <a:ext cx="1807304" cy="1763554"/>
          </a:xfrm>
          <a:prstGeom prst="blockArc">
            <a:avLst>
              <a:gd name="adj1" fmla="val 15474036"/>
              <a:gd name="adj2" fmla="val 21531137"/>
              <a:gd name="adj3" fmla="val 27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305089" y="9034338"/>
            <a:ext cx="1427255" cy="644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</a:rPr>
              <a:t>Technology, Healthy living, Social issues, Environment, Holidays, </a:t>
            </a:r>
            <a:r>
              <a:rPr lang="en-US" sz="800" b="1" dirty="0" smtClean="0">
                <a:solidFill>
                  <a:schemeClr val="tx1"/>
                </a:solidFill>
              </a:rPr>
              <a:t>Customs &amp; Festivals</a:t>
            </a:r>
            <a:r>
              <a:rPr lang="en-US" sz="800" b="1" dirty="0">
                <a:solidFill>
                  <a:schemeClr val="tx1"/>
                </a:solidFill>
              </a:rPr>
              <a:t>, Future </a:t>
            </a:r>
            <a:r>
              <a:rPr lang="en-US" sz="800" b="1" dirty="0" smtClean="0">
                <a:solidFill>
                  <a:schemeClr val="tx1"/>
                </a:solidFill>
              </a:rPr>
              <a:t>Study &amp; Employment</a:t>
            </a:r>
            <a:endParaRPr lang="en-US" sz="800" b="1" dirty="0">
              <a:solidFill>
                <a:schemeClr val="tx1"/>
              </a:solidFill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3390726" y="882587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71902" y="748491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3114</TotalTime>
  <Words>302</Words>
  <Application>Microsoft Office PowerPoint</Application>
  <PresentationFormat>A4 Paper (210x297 mm)</PresentationFormat>
  <Paragraphs>108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404</cp:revision>
  <cp:lastPrinted>2020-01-13T16:07:20Z</cp:lastPrinted>
  <dcterms:created xsi:type="dcterms:W3CDTF">2019-10-28T16:02:33Z</dcterms:created>
  <dcterms:modified xsi:type="dcterms:W3CDTF">2022-08-16T16:35:13Z</dcterms:modified>
</cp:coreProperties>
</file>