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52" autoAdjust="0"/>
    <p:restoredTop sz="95332" autoAdjust="0"/>
  </p:normalViewPr>
  <p:slideViewPr>
    <p:cSldViewPr snapToGrid="0">
      <p:cViewPr>
        <p:scale>
          <a:sx n="100" d="100"/>
          <a:sy n="100" d="100"/>
        </p:scale>
        <p:origin x="1954" y="4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graphicdesign.stackexchange.com/questions/21617/change-color-of-a-monotone-icon-to-another-col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68775" y="1340976"/>
            <a:ext cx="8530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1" y="-1327209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2344123" y="83952"/>
            <a:ext cx="223044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Sociology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314690" y="959736"/>
            <a:ext cx="3702733" cy="116955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chemeClr val="bg1"/>
                </a:solidFill>
              </a:rPr>
              <a:t>Apprenticeships</a:t>
            </a:r>
          </a:p>
          <a:p>
            <a:r>
              <a:rPr lang="en-GB" sz="1400" b="1" dirty="0">
                <a:solidFill>
                  <a:schemeClr val="bg1"/>
                </a:solidFill>
              </a:rPr>
              <a:t>D</a:t>
            </a:r>
            <a:r>
              <a:rPr lang="en-GB" sz="1400" b="1" dirty="0" smtClean="0">
                <a:solidFill>
                  <a:schemeClr val="bg1"/>
                </a:solidFill>
              </a:rPr>
              <a:t>egrees: </a:t>
            </a:r>
            <a:r>
              <a:rPr lang="en-GB" sz="1400" dirty="0" smtClean="0">
                <a:solidFill>
                  <a:schemeClr val="bg1"/>
                </a:solidFill>
              </a:rPr>
              <a:t>Sociology, Law, Psychology, History Business, Education</a:t>
            </a:r>
          </a:p>
          <a:p>
            <a:r>
              <a:rPr lang="en-GB" sz="1400" b="1" dirty="0" smtClean="0">
                <a:solidFill>
                  <a:schemeClr val="bg1"/>
                </a:solidFill>
              </a:rPr>
              <a:t>Careers </a:t>
            </a:r>
            <a:r>
              <a:rPr lang="en-GB" sz="1400" dirty="0" smtClean="0">
                <a:solidFill>
                  <a:schemeClr val="bg1"/>
                </a:solidFill>
              </a:rPr>
              <a:t>:  Social worker, civil servant, police, social research, charity organisations</a:t>
            </a:r>
            <a:endParaRPr lang="en-US" sz="1400" dirty="0">
              <a:solidFill>
                <a:schemeClr val="bg1"/>
              </a:solidFill>
            </a:endParaRPr>
          </a:p>
        </p:txBody>
      </p: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524133" y="8346262"/>
            <a:ext cx="196251" cy="2374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437402" y="7992128"/>
            <a:ext cx="2009703" cy="4660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Health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418684" y="7671435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12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00158" y="7973604"/>
            <a:ext cx="2044820" cy="4845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Education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-51281" y="6135813"/>
            <a:ext cx="2512887" cy="2141474"/>
          </a:xfrm>
          <a:prstGeom prst="blockArc">
            <a:avLst>
              <a:gd name="adj1" fmla="val 10848468"/>
              <a:gd name="adj2" fmla="val 19561"/>
              <a:gd name="adj3" fmla="val 2393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00158" y="5964369"/>
            <a:ext cx="1315525" cy="4873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Methods in context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92402" y="5953504"/>
            <a:ext cx="1272256" cy="4982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Theory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55618" y="5955102"/>
            <a:ext cx="1341928" cy="5035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Crime and deviance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366479" y="4461477"/>
            <a:ext cx="2185549" cy="1808776"/>
          </a:xfrm>
          <a:prstGeom prst="blockArc">
            <a:avLst>
              <a:gd name="adj1" fmla="val 10756182"/>
              <a:gd name="adj2" fmla="val 39382"/>
              <a:gd name="adj3" fmla="val 2782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660118" y="4790755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13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03575" y="4273589"/>
            <a:ext cx="4090044" cy="5050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Crime and deviance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188097" y="2724501"/>
            <a:ext cx="2104537" cy="1989261"/>
          </a:xfrm>
          <a:prstGeom prst="blockArc">
            <a:avLst>
              <a:gd name="adj1" fmla="val 10856399"/>
              <a:gd name="adj2" fmla="val 21564129"/>
              <a:gd name="adj3" fmla="val 2564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00158" y="2656680"/>
            <a:ext cx="2621947" cy="5029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The Media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06298" y="2661146"/>
            <a:ext cx="1272256" cy="4984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Revision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440759" y="1389988"/>
            <a:ext cx="1793169" cy="1732059"/>
          </a:xfrm>
          <a:prstGeom prst="blockArc">
            <a:avLst>
              <a:gd name="adj1" fmla="val 10794187"/>
              <a:gd name="adj2" fmla="val 21563700"/>
              <a:gd name="adj3" fmla="val 2824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98243" y="1266972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57161" y="1252369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852578" y="7803959"/>
            <a:ext cx="4112" cy="20310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91" idx="2"/>
          </p:cNvCxnSpPr>
          <p:nvPr/>
        </p:nvCxnSpPr>
        <p:spPr>
          <a:xfrm flipH="1">
            <a:off x="5201923" y="7794100"/>
            <a:ext cx="113506" cy="28882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012835" y="781645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726901" y="785657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901055" y="576474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71" idx="2"/>
          </p:cNvCxnSpPr>
          <p:nvPr/>
        </p:nvCxnSpPr>
        <p:spPr>
          <a:xfrm>
            <a:off x="3115426" y="5544548"/>
            <a:ext cx="33122" cy="45553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856690" y="579343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636447" y="417390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74508" y="412926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59187" y="577875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19727" y="4136485"/>
            <a:ext cx="13169" cy="23663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784972" y="415885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275900" y="250187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568228" y="252028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393773" y="249837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730900" y="7121608"/>
            <a:ext cx="278170" cy="336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767735" y="8376901"/>
            <a:ext cx="46208" cy="62998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611132" y="8346262"/>
            <a:ext cx="18566" cy="33602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71032" y="833441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90517" y="8418975"/>
            <a:ext cx="43727" cy="53972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877347" y="6325342"/>
            <a:ext cx="11475" cy="16563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11891" y="630866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290761" y="6325343"/>
            <a:ext cx="6952" cy="19019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67551" y="464909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562799" y="466498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90031" y="468665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768360" y="463298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148858" y="3090917"/>
            <a:ext cx="86138" cy="24391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378683" y="3002230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55322" y="353212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The new media</a:t>
            </a:r>
            <a:endParaRPr lang="en-US" sz="8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37363" y="2092264"/>
            <a:ext cx="13433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Selection and presentation of the content of the news</a:t>
            </a:r>
            <a:endParaRPr lang="en-US" sz="8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01964" y="2109995"/>
            <a:ext cx="10739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Ownership and the control of the media</a:t>
            </a:r>
            <a:endParaRPr lang="en-US" sz="800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28140" y="3224802"/>
            <a:ext cx="13178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The role of the media in contemporary society</a:t>
            </a:r>
            <a:endParaRPr lang="en-US" sz="800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01511" y="3152602"/>
            <a:ext cx="10101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The media, globalisation and popular culture</a:t>
            </a:r>
            <a:endParaRPr lang="en-US" sz="8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80680" y="3768026"/>
            <a:ext cx="13613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Globalisation and crime in contemporary society</a:t>
            </a:r>
            <a:endParaRPr lang="en-US" sz="8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12540" y="3671376"/>
            <a:ext cx="15762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Social distribution of crime by social class, ethnicity and gender</a:t>
            </a:r>
            <a:endParaRPr lang="en-US" sz="800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49947" y="4840565"/>
            <a:ext cx="9695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Human rights and state crimes</a:t>
            </a:r>
            <a:endParaRPr lang="en-US" sz="800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36937" y="4767930"/>
            <a:ext cx="14555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The role of the criminal justice system and other agencies</a:t>
            </a:r>
            <a:endParaRPr lang="en-US" sz="8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64175" y="380496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Green crime</a:t>
            </a:r>
            <a:endParaRPr lang="en-US" sz="800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18199" y="3806590"/>
            <a:ext cx="14424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Crime control, surveillance, prevention and punishment</a:t>
            </a:r>
            <a:endParaRPr lang="en-US" sz="800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323137" y="4790605"/>
            <a:ext cx="10704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Recent patterns and trends in crime</a:t>
            </a:r>
            <a:endParaRPr lang="en-US" sz="80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45817" y="4894219"/>
            <a:ext cx="11005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The media and crime</a:t>
            </a:r>
            <a:endParaRPr lang="en-US" sz="6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89730" y="5276592"/>
            <a:ext cx="6113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Is Sociology scientific?</a:t>
            </a:r>
            <a:endParaRPr lang="en-US" sz="80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84128" y="5205994"/>
            <a:ext cx="14625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Consensus, conflict, structural and social action theories</a:t>
            </a:r>
            <a:endParaRPr lang="en-US" sz="8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67663" y="5402146"/>
            <a:ext cx="17139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Apply sociological research methods to the study of education</a:t>
            </a:r>
            <a:endParaRPr lang="en-US" sz="8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92349" y="5498021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Social order and social control</a:t>
            </a:r>
            <a:endParaRPr lang="en-US" sz="800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09581" y="6376111"/>
            <a:ext cx="1129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Crime and deviance</a:t>
            </a:r>
            <a:endParaRPr lang="en-US" sz="8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16223" y="648148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Sociology and social policy</a:t>
            </a:r>
            <a:endParaRPr lang="en-US" sz="800" dirty="0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06372" y="6425834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Modernity and post-modernity</a:t>
            </a:r>
            <a:endParaRPr lang="en-US" sz="8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44220" y="7262452"/>
            <a:ext cx="11240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The role and functions of the education system</a:t>
            </a:r>
            <a:endParaRPr lang="en-US" sz="8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67312" y="7459182"/>
            <a:ext cx="1624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Relationships and processes within schools e.g. pupil identities and subcultures</a:t>
            </a:r>
            <a:endParaRPr lang="en-US" sz="8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14902" y="6909021"/>
            <a:ext cx="3178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Evaluating experiments, observations, interviews, questionnaires</a:t>
            </a:r>
            <a:endParaRPr lang="en-US" sz="8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53296" y="8902631"/>
            <a:ext cx="11913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The significance of educational policies</a:t>
            </a:r>
            <a:endParaRPr lang="en-US" sz="8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15833" y="7332435"/>
            <a:ext cx="1199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Sociological perspectives on health and illness</a:t>
            </a:r>
            <a:endParaRPr lang="en-US" sz="8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47174" y="753839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Mental illness</a:t>
            </a:r>
            <a:endParaRPr lang="en-US" sz="8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31417" y="7177539"/>
            <a:ext cx="1419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Unequal health chances by gender, social class, ethnicity and region</a:t>
            </a:r>
            <a:endParaRPr lang="en-US" sz="800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45817" y="8458781"/>
            <a:ext cx="9622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The globalisation of the health industry</a:t>
            </a:r>
            <a:endParaRPr lang="en-US" sz="8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91902" y="8620147"/>
            <a:ext cx="120039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Differential educational achievement by social class, gender and ethnicity</a:t>
            </a:r>
            <a:endParaRPr lang="en-US" sz="8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 rot="16200000">
            <a:off x="-120231" y="6996266"/>
            <a:ext cx="1096209" cy="3521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Methods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741395" y="7339908"/>
            <a:ext cx="225917" cy="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62937" y="7117966"/>
            <a:ext cx="876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Types of data</a:t>
            </a:r>
            <a:endParaRPr lang="en-US" sz="800" dirty="0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06833" y="6687864"/>
            <a:ext cx="2470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Factors affecting choice of research topic and method</a:t>
            </a:r>
            <a:endParaRPr lang="en-US" sz="800" dirty="0"/>
          </a:p>
        </p:txBody>
      </p: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766838" y="6902658"/>
            <a:ext cx="225917" cy="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422716" y="7618392"/>
            <a:ext cx="9882" cy="37974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28514" y="840848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316700" y="8613325"/>
            <a:ext cx="1291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The social construction of health, the body and disability</a:t>
            </a:r>
            <a:endParaRPr lang="en-US" sz="800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55236" y="8966323"/>
            <a:ext cx="1291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Inequalities in the provision of, and access to, health care</a:t>
            </a:r>
            <a:endParaRPr lang="en-US" sz="800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0032" y="8471744"/>
            <a:ext cx="14247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The impact of globalisation on educational policy</a:t>
            </a:r>
            <a:endParaRPr lang="en-US" sz="800" dirty="0"/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371812" y="8391619"/>
            <a:ext cx="38767" cy="17315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 rot="16200000">
            <a:off x="-11033" y="3547403"/>
            <a:ext cx="1183492" cy="3213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The Media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741395" y="3804965"/>
            <a:ext cx="276804" cy="2974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760448" y="3440964"/>
            <a:ext cx="225917" cy="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extBox 12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46519" y="3131810"/>
            <a:ext cx="15660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Media representations of age, social class, ethnicity, gender, sexuality and disability</a:t>
            </a:r>
            <a:endParaRPr lang="en-US" sz="800" dirty="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61106" y="2045366"/>
            <a:ext cx="14572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The relationship between the media, their content and audiences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2930</TotalTime>
  <Words>322</Words>
  <Application>Microsoft Office PowerPoint</Application>
  <PresentationFormat>A4 Paper (210x297 mm)</PresentationFormat>
  <Paragraphs>83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364</cp:revision>
  <cp:lastPrinted>2020-01-13T16:07:20Z</cp:lastPrinted>
  <dcterms:created xsi:type="dcterms:W3CDTF">2019-10-28T16:02:33Z</dcterms:created>
  <dcterms:modified xsi:type="dcterms:W3CDTF">2022-08-02T14:03:33Z</dcterms:modified>
</cp:coreProperties>
</file>