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40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8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ctangle 22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2348" y="2474366"/>
            <a:ext cx="4473567" cy="14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44727" y="2667288"/>
            <a:ext cx="4473567" cy="14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7830" y="3546645"/>
            <a:ext cx="4473567" cy="14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7830" y="3757843"/>
            <a:ext cx="4473567" cy="14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1170" y="4831616"/>
            <a:ext cx="4473567" cy="14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73780" y="4636755"/>
            <a:ext cx="4473567" cy="14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8775" y="5714806"/>
            <a:ext cx="4473567" cy="14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5045" y="5924847"/>
            <a:ext cx="4473567" cy="14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77901" y="6805507"/>
            <a:ext cx="4473567" cy="14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5045" y="7000736"/>
            <a:ext cx="4466424" cy="14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06628" y="7884119"/>
            <a:ext cx="4401696" cy="14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5045" y="8082605"/>
            <a:ext cx="4466424" cy="14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805535" y="1274943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1" y="-135164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887235" y="775698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2285416" y="53511"/>
            <a:ext cx="23193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chemeClr val="accent1">
                    <a:lumMod val="75000"/>
                  </a:schemeClr>
                </a:solidFill>
              </a:rPr>
              <a:t>PE A Level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236469" y="1072106"/>
            <a:ext cx="4057708" cy="80021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Degrees	</a:t>
            </a:r>
            <a:r>
              <a:rPr lang="en-GB" sz="1600" b="1" dirty="0" err="1" smtClean="0">
                <a:solidFill>
                  <a:schemeClr val="bg1"/>
                </a:solidFill>
              </a:rPr>
              <a:t>Apprentiships</a:t>
            </a:r>
            <a:endParaRPr lang="en-GB" sz="1600" b="1" dirty="0" smtClean="0">
              <a:solidFill>
                <a:schemeClr val="bg1"/>
              </a:solidFill>
            </a:endParaRP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Careers: </a:t>
            </a:r>
            <a:r>
              <a:rPr lang="en-GB" sz="1400" dirty="0">
                <a:solidFill>
                  <a:schemeClr val="bg1"/>
                </a:solidFill>
              </a:rPr>
              <a:t>PE teacher/coach, Physio, Personal trainer, </a:t>
            </a:r>
            <a:r>
              <a:rPr lang="en-GB" sz="1400" dirty="0" smtClean="0">
                <a:solidFill>
                  <a:schemeClr val="bg1"/>
                </a:solidFill>
              </a:rPr>
              <a:t>Sport </a:t>
            </a:r>
            <a:r>
              <a:rPr lang="en-GB" sz="1400" dirty="0">
                <a:solidFill>
                  <a:schemeClr val="bg1"/>
                </a:solidFill>
              </a:rPr>
              <a:t>scientist, </a:t>
            </a:r>
            <a:r>
              <a:rPr lang="en-GB" sz="1400" dirty="0" smtClean="0">
                <a:solidFill>
                  <a:schemeClr val="bg1"/>
                </a:solidFill>
              </a:rPr>
              <a:t>Sport </a:t>
            </a:r>
            <a:r>
              <a:rPr lang="en-GB" sz="1400" dirty="0">
                <a:solidFill>
                  <a:schemeClr val="bg1"/>
                </a:solidFill>
              </a:rPr>
              <a:t>psychologist, N</a:t>
            </a:r>
            <a:r>
              <a:rPr lang="en-GB" sz="1400" dirty="0" smtClean="0">
                <a:solidFill>
                  <a:schemeClr val="bg1"/>
                </a:solidFill>
              </a:rPr>
              <a:t>utritionist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4008094" y="9236595"/>
            <a:ext cx="144700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 GCSE PE and Core PE</a:t>
            </a:r>
            <a:endParaRPr lang="en-US" sz="1600" dirty="0"/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7830" y="6673546"/>
            <a:ext cx="1440000" cy="1692000"/>
          </a:xfrm>
          <a:prstGeom prst="blockArc">
            <a:avLst>
              <a:gd name="adj1" fmla="val 10788696"/>
              <a:gd name="adj2" fmla="val 21556017"/>
              <a:gd name="adj3" fmla="val 1087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877260" y="1197904"/>
            <a:ext cx="1494712" cy="1732059"/>
          </a:xfrm>
          <a:prstGeom prst="blockArc">
            <a:avLst>
              <a:gd name="adj1" fmla="val 10794187"/>
              <a:gd name="adj2" fmla="val 126975"/>
              <a:gd name="adj3" fmla="val 2315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72931" y="105465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4020818" y="1121603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80253" y="776785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330025" y="666882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488242" y="4913457"/>
            <a:ext cx="268" cy="1771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07661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67253" y="667565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73462" y="559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947529" y="4518161"/>
            <a:ext cx="13748" cy="187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085689" y="450350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86894" y="34067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4052" y="451192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62628" y="345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9174" y="344578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15746" y="234174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699201" y="233668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449879" y="233402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091877" y="235007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218858" y="2305060"/>
            <a:ext cx="8937" cy="22328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49446" y="236161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78284" y="817841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49643" y="817841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397564" y="817841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539376" y="818574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21042" y="817143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072409" y="81736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463277" y="708078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789843" y="71071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089977" y="71134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304009" y="710180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515656" y="708596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83383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44661" y="599358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15431" y="599500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82854" y="599500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49498" y="598707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443160" y="60019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83383" y="490923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15976" y="489566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310602" y="600623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366193" y="490923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533911" y="493097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67944" y="383504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65323" y="383331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88704" y="383237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968174" y="38399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65546" y="38378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277464" y="385750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9016" y="279897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8689" y="279491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80433" y="276657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17391" y="2030602"/>
            <a:ext cx="85475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Angular Motion</a:t>
            </a:r>
            <a:endParaRPr lang="en-US" sz="9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67298" y="2030602"/>
            <a:ext cx="68095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Fluid mechanics</a:t>
            </a:r>
            <a:endParaRPr lang="en-US" sz="9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87032" y="2160182"/>
            <a:ext cx="734672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Technology</a:t>
            </a:r>
            <a:endParaRPr lang="en-US" sz="9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6322" y="2025099"/>
            <a:ext cx="88515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Revision/Exam Prep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86791" y="2038041"/>
            <a:ext cx="876693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Revision/Exam Prep</a:t>
            </a:r>
            <a:endParaRPr lang="en-US" sz="9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45255" y="2026256"/>
            <a:ext cx="743502" cy="3693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NEA assessment</a:t>
            </a:r>
            <a:endParaRPr lang="en-US" sz="9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49152" y="2918780"/>
            <a:ext cx="1124970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Stress Management</a:t>
            </a:r>
            <a:endParaRPr lang="en-US" sz="9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84312" y="2912209"/>
            <a:ext cx="854756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Goal Setting</a:t>
            </a:r>
            <a:endParaRPr lang="en-US" sz="9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67284" y="2910521"/>
            <a:ext cx="1224861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Revision/Exam Prep</a:t>
            </a:r>
            <a:endParaRPr lang="en-US" sz="9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84155" y="3262780"/>
            <a:ext cx="854756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Leadership</a:t>
            </a:r>
            <a:endParaRPr lang="en-US" sz="9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7967" y="3251469"/>
            <a:ext cx="854756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Self-Efficacy</a:t>
            </a:r>
            <a:endParaRPr lang="en-US" sz="9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40085" y="3991939"/>
            <a:ext cx="854756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Linear motion</a:t>
            </a:r>
            <a:endParaRPr lang="en-US" sz="9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17283" y="4000115"/>
            <a:ext cx="854756" cy="2308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NEA Prep</a:t>
            </a:r>
            <a:endParaRPr lang="en-US" sz="9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61454" y="3238661"/>
            <a:ext cx="854756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Stress/Anxiety</a:t>
            </a:r>
            <a:endParaRPr lang="en-US" sz="9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020908" y="3991868"/>
            <a:ext cx="603709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Heat</a:t>
            </a:r>
            <a:endParaRPr lang="en-US" sz="9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56143" y="3990634"/>
            <a:ext cx="570920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Media</a:t>
            </a:r>
            <a:endParaRPr lang="en-US" sz="9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57747" y="3990518"/>
            <a:ext cx="574179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Injury</a:t>
            </a:r>
            <a:endParaRPr lang="en-US" sz="9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19738" y="3953239"/>
            <a:ext cx="68279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Sporting Excellence</a:t>
            </a:r>
            <a:endParaRPr lang="en-US" sz="9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6334" y="4370375"/>
            <a:ext cx="758737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Recovery</a:t>
            </a:r>
            <a:endParaRPr lang="en-US" sz="9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84896" y="4346814"/>
            <a:ext cx="727122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Energy</a:t>
            </a:r>
            <a:endParaRPr lang="en-US" sz="9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81866" y="5022071"/>
            <a:ext cx="85475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Drugs &amp; Doping</a:t>
            </a:r>
            <a:endParaRPr lang="en-US" sz="9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30196" y="5024002"/>
            <a:ext cx="63630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Memory Models</a:t>
            </a:r>
            <a:endParaRPr lang="en-US" sz="9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65546" y="4355453"/>
            <a:ext cx="1051478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00" dirty="0" smtClean="0"/>
              <a:t>Commercialisation</a:t>
            </a:r>
            <a:endParaRPr lang="en-GB" sz="9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99261" y="4361312"/>
            <a:ext cx="854756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Altitude</a:t>
            </a:r>
            <a:endParaRPr lang="en-US" sz="9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96477" y="5024411"/>
            <a:ext cx="85475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Violence &amp; Gambling</a:t>
            </a:r>
            <a:endParaRPr lang="en-US" sz="9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63774" y="5018777"/>
            <a:ext cx="8547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Attribution Theory</a:t>
            </a:r>
            <a:endParaRPr lang="en-US" sz="9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63152" y="5429373"/>
            <a:ext cx="854756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Technology</a:t>
            </a:r>
            <a:endParaRPr lang="en-US" sz="9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75496" y="5452891"/>
            <a:ext cx="854756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Biomechanics</a:t>
            </a:r>
            <a:endParaRPr lang="en-US" sz="9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90799" y="6108693"/>
            <a:ext cx="85475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Hosting global events</a:t>
            </a:r>
            <a:endParaRPr lang="en-US" sz="9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8227" y="6147626"/>
            <a:ext cx="989318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Group dynamics</a:t>
            </a:r>
            <a:endParaRPr lang="en-US" sz="9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86018" y="5440813"/>
            <a:ext cx="1056324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Newton’s Laws</a:t>
            </a:r>
            <a:endParaRPr lang="en-US" sz="9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081759" y="5115838"/>
            <a:ext cx="854756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Confidence</a:t>
            </a:r>
            <a:endParaRPr lang="en-US" sz="9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073403" y="6123160"/>
            <a:ext cx="689933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Modern Olympics</a:t>
            </a:r>
            <a:endParaRPr lang="en-US" sz="9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17713" y="6136217"/>
            <a:ext cx="854756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Attitudes</a:t>
            </a:r>
            <a:endParaRPr lang="en-US" sz="9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13265" y="6099076"/>
            <a:ext cx="85475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Politics &amp; the Olympics</a:t>
            </a:r>
            <a:endParaRPr lang="en-US" sz="9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99342" y="6108109"/>
            <a:ext cx="74696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Motivation/Arousal</a:t>
            </a:r>
            <a:endParaRPr lang="en-US" sz="9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30197" y="8330301"/>
            <a:ext cx="56096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Practice Types</a:t>
            </a:r>
            <a:endParaRPr lang="en-US" sz="9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85711" y="8319917"/>
            <a:ext cx="85475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Pre-industrial Britain</a:t>
            </a:r>
            <a:endParaRPr lang="en-US" sz="9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99931" y="7202432"/>
            <a:ext cx="76687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Respiratory system</a:t>
            </a:r>
            <a:endParaRPr lang="en-US" sz="9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16393" y="8312859"/>
            <a:ext cx="79284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Classification of skills</a:t>
            </a:r>
            <a:endParaRPr lang="en-US" sz="9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24842" y="7587269"/>
            <a:ext cx="854756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CV System</a:t>
            </a:r>
            <a:endParaRPr lang="en-US" sz="9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60980" y="8323157"/>
            <a:ext cx="870319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Post-industrial Britain</a:t>
            </a:r>
            <a:endParaRPr lang="en-US" sz="9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11435" y="8328118"/>
            <a:ext cx="64484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Transfer of skill</a:t>
            </a:r>
            <a:endParaRPr lang="en-US" sz="9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397" y="8343910"/>
            <a:ext cx="85475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20</a:t>
            </a:r>
            <a:r>
              <a:rPr lang="en-US" sz="900" baseline="30000" dirty="0" smtClean="0"/>
              <a:t>th</a:t>
            </a:r>
            <a:r>
              <a:rPr lang="en-US" sz="900" dirty="0" smtClean="0"/>
              <a:t> Century Sport</a:t>
            </a:r>
            <a:endParaRPr lang="en-US" sz="9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4520" y="75040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162107" y="7221515"/>
            <a:ext cx="1033726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Training methods</a:t>
            </a:r>
            <a:endParaRPr lang="en-US" sz="9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58124" y="7618056"/>
            <a:ext cx="903983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Skeletal system</a:t>
            </a:r>
            <a:endParaRPr lang="en-US" sz="9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49853" y="7593613"/>
            <a:ext cx="1048723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Muscular System</a:t>
            </a:r>
            <a:endParaRPr lang="en-US" sz="9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46678" y="7206744"/>
            <a:ext cx="492730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Diet</a:t>
            </a:r>
            <a:endParaRPr lang="en-US" sz="9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37508" y="7214827"/>
            <a:ext cx="616544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Media</a:t>
            </a:r>
            <a:endParaRPr lang="en-US" sz="9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93652" y="7185792"/>
            <a:ext cx="75198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21</a:t>
            </a:r>
            <a:r>
              <a:rPr lang="en-US" sz="900" baseline="30000" dirty="0" smtClean="0"/>
              <a:t>st</a:t>
            </a:r>
            <a:r>
              <a:rPr lang="en-US" sz="900" dirty="0" smtClean="0"/>
              <a:t> Century Sport</a:t>
            </a:r>
            <a:endParaRPr lang="en-US" sz="9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95684" y="7198672"/>
            <a:ext cx="854756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Globalisation</a:t>
            </a:r>
            <a:endParaRPr lang="en-US" sz="9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59556" y="6522592"/>
            <a:ext cx="854756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Personality</a:t>
            </a:r>
            <a:endParaRPr lang="en-US" sz="9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16612" y="636068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16631" y="6503830"/>
            <a:ext cx="1146510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Guidance/Feedback</a:t>
            </a:r>
            <a:endParaRPr lang="en-US" sz="9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989934"/>
              </p:ext>
            </p:extLst>
          </p:nvPr>
        </p:nvGraphicFramePr>
        <p:xfrm>
          <a:off x="418881" y="9076845"/>
          <a:ext cx="2478916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729">
                  <a:extLst>
                    <a:ext uri="{9D8B030D-6E8A-4147-A177-3AD203B41FA5}">
                      <a16:colId xmlns:a16="http://schemas.microsoft.com/office/drawing/2014/main" val="4212819150"/>
                    </a:ext>
                  </a:extLst>
                </a:gridCol>
                <a:gridCol w="619729">
                  <a:extLst>
                    <a:ext uri="{9D8B030D-6E8A-4147-A177-3AD203B41FA5}">
                      <a16:colId xmlns:a16="http://schemas.microsoft.com/office/drawing/2014/main" val="80747764"/>
                    </a:ext>
                  </a:extLst>
                </a:gridCol>
                <a:gridCol w="619729">
                  <a:extLst>
                    <a:ext uri="{9D8B030D-6E8A-4147-A177-3AD203B41FA5}">
                      <a16:colId xmlns:a16="http://schemas.microsoft.com/office/drawing/2014/main" val="3007675679"/>
                    </a:ext>
                  </a:extLst>
                </a:gridCol>
                <a:gridCol w="619729">
                  <a:extLst>
                    <a:ext uri="{9D8B030D-6E8A-4147-A177-3AD203B41FA5}">
                      <a16:colId xmlns:a16="http://schemas.microsoft.com/office/drawing/2014/main" val="1313701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Paper 1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Paper 2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Paper 3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50" dirty="0" smtClean="0">
                          <a:solidFill>
                            <a:schemeClr val="tx1"/>
                          </a:solidFill>
                        </a:rPr>
                        <a:t>NEA</a:t>
                      </a:r>
                      <a:endParaRPr lang="en-GB" sz="13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200649"/>
                  </a:ext>
                </a:extLst>
              </a:tr>
            </a:tbl>
          </a:graphicData>
        </a:graphic>
      </p:graphicFrame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94897" y="775985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442688" y="7611116"/>
            <a:ext cx="701344" cy="230564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 smtClean="0">
                <a:solidFill>
                  <a:schemeClr val="tx1"/>
                </a:solidFill>
              </a:rPr>
              <a:t>NEA intro</a:t>
            </a:r>
            <a:endParaRPr lang="en-GB" sz="900" dirty="0">
              <a:solidFill>
                <a:schemeClr val="tx1"/>
              </a:solidFill>
            </a:endParaRPr>
          </a:p>
        </p:txBody>
      </p:sp>
      <p:sp>
        <p:nvSpPr>
          <p:cNvPr id="155" name="Block Arc 1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688397" y="6862212"/>
            <a:ext cx="1029981" cy="1307306"/>
          </a:xfrm>
          <a:prstGeom prst="blockArc">
            <a:avLst>
              <a:gd name="adj1" fmla="val 10788696"/>
              <a:gd name="adj2" fmla="val 21490797"/>
              <a:gd name="adj3" fmla="val 1406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867909" y="668067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Block Arc 16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924678" y="5588355"/>
            <a:ext cx="1435329" cy="1692000"/>
          </a:xfrm>
          <a:prstGeom prst="blockArc">
            <a:avLst>
              <a:gd name="adj1" fmla="val 10788696"/>
              <a:gd name="adj2" fmla="val 21556017"/>
              <a:gd name="adj3" fmla="val 1087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0" name="Block Arc 169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5114500" y="5784512"/>
            <a:ext cx="1029981" cy="1307306"/>
          </a:xfrm>
          <a:prstGeom prst="blockArc">
            <a:avLst>
              <a:gd name="adj1" fmla="val 10788696"/>
              <a:gd name="adj2" fmla="val 21490797"/>
              <a:gd name="adj3" fmla="val 1406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0" name="Block Arc 179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68877" y="4500984"/>
            <a:ext cx="1429101" cy="1704412"/>
          </a:xfrm>
          <a:prstGeom prst="blockArc">
            <a:avLst>
              <a:gd name="adj1" fmla="val 10788696"/>
              <a:gd name="adj2" fmla="val 21592162"/>
              <a:gd name="adj3" fmla="val 1028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5" name="Block Arc 18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683831" y="4693467"/>
            <a:ext cx="1029981" cy="1307306"/>
          </a:xfrm>
          <a:prstGeom prst="blockArc">
            <a:avLst>
              <a:gd name="adj1" fmla="val 10788696"/>
              <a:gd name="adj2" fmla="val 21490797"/>
              <a:gd name="adj3" fmla="val 1406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75553" y="490946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62935" y="6516965"/>
            <a:ext cx="1062478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Learning theories</a:t>
            </a:r>
            <a:endParaRPr lang="en-US" sz="900" dirty="0"/>
          </a:p>
        </p:txBody>
      </p:sp>
      <p:sp>
        <p:nvSpPr>
          <p:cNvPr id="209" name="Block Arc 20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917371" y="3409710"/>
            <a:ext cx="1429101" cy="1704412"/>
          </a:xfrm>
          <a:prstGeom prst="blockArc">
            <a:avLst>
              <a:gd name="adj1" fmla="val 10788696"/>
              <a:gd name="adj2" fmla="val 21592162"/>
              <a:gd name="adj3" fmla="val 1028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15" name="Block Arc 21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5111131" y="3616517"/>
            <a:ext cx="1029981" cy="1307306"/>
          </a:xfrm>
          <a:prstGeom prst="blockArc">
            <a:avLst>
              <a:gd name="adj1" fmla="val 10788696"/>
              <a:gd name="adj2" fmla="val 21490797"/>
              <a:gd name="adj3" fmla="val 1406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3" name="Block Arc 22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51791" y="2337906"/>
            <a:ext cx="1429101" cy="1704412"/>
          </a:xfrm>
          <a:prstGeom prst="blockArc">
            <a:avLst>
              <a:gd name="adj1" fmla="val 10788696"/>
              <a:gd name="adj2" fmla="val 21592162"/>
              <a:gd name="adj3" fmla="val 1028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4" name="Block Arc 223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658534" y="2525483"/>
            <a:ext cx="1029981" cy="1307306"/>
          </a:xfrm>
          <a:prstGeom prst="blockArc">
            <a:avLst>
              <a:gd name="adj1" fmla="val 10788696"/>
              <a:gd name="adj2" fmla="val 21599675"/>
              <a:gd name="adj3" fmla="val 1408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7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546912" y="8268005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228" name="Block Arc 227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17276" y="8014411"/>
            <a:ext cx="1834516" cy="1763554"/>
          </a:xfrm>
          <a:prstGeom prst="blockArc">
            <a:avLst>
              <a:gd name="adj1" fmla="val 16097226"/>
              <a:gd name="adj2" fmla="val 21490718"/>
              <a:gd name="adj3" fmla="val 3270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3155991" y="886432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48446" y="7563271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6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3259</TotalTime>
  <Words>166</Words>
  <Application>Microsoft Office PowerPoint</Application>
  <PresentationFormat>A4 Paper (210x297 mm)</PresentationFormat>
  <Paragraphs>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366</cp:revision>
  <cp:lastPrinted>2020-01-13T16:07:20Z</cp:lastPrinted>
  <dcterms:created xsi:type="dcterms:W3CDTF">2019-10-28T16:02:33Z</dcterms:created>
  <dcterms:modified xsi:type="dcterms:W3CDTF">2022-08-16T21:11:15Z</dcterms:modified>
</cp:coreProperties>
</file>