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 1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2348" y="2474366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44727" y="2667288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7830" y="3546645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7830" y="3757843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72958" y="4646290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1170" y="4831616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8775" y="5714806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5045" y="5924847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59649" y="6798586"/>
            <a:ext cx="4498963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5045" y="7000736"/>
            <a:ext cx="4466424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06628" y="7884119"/>
            <a:ext cx="4401696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5045" y="8082605"/>
            <a:ext cx="4466424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9887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335279" y="72398"/>
            <a:ext cx="234339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</a:rPr>
              <a:t>Sport BTEC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59931" y="1044647"/>
            <a:ext cx="3946855" cy="80021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Degrees	Apprenticeships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400" dirty="0">
                <a:solidFill>
                  <a:schemeClr val="bg1"/>
                </a:solidFill>
              </a:rPr>
              <a:t>PE teacher/coach, Physio, Personal trainer, </a:t>
            </a:r>
            <a:r>
              <a:rPr lang="en-GB" sz="1400" dirty="0" smtClean="0">
                <a:solidFill>
                  <a:schemeClr val="bg1"/>
                </a:solidFill>
              </a:rPr>
              <a:t>Sport </a:t>
            </a:r>
            <a:r>
              <a:rPr lang="en-GB" sz="1400" dirty="0">
                <a:solidFill>
                  <a:schemeClr val="bg1"/>
                </a:solidFill>
              </a:rPr>
              <a:t>scientist, </a:t>
            </a:r>
            <a:r>
              <a:rPr lang="en-GB" sz="1400" dirty="0" smtClean="0">
                <a:solidFill>
                  <a:schemeClr val="bg1"/>
                </a:solidFill>
              </a:rPr>
              <a:t>Sport </a:t>
            </a:r>
            <a:r>
              <a:rPr lang="en-GB" sz="1400" dirty="0">
                <a:solidFill>
                  <a:schemeClr val="bg1"/>
                </a:solidFill>
              </a:rPr>
              <a:t>psychologist, N</a:t>
            </a:r>
            <a:r>
              <a:rPr lang="en-GB" sz="1400" dirty="0" smtClean="0">
                <a:solidFill>
                  <a:schemeClr val="bg1"/>
                </a:solidFill>
              </a:rPr>
              <a:t>utritionist.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26775" y="77606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54904" y="777825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72625" y="66502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18118" y="66345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73462" y="559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8952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029" y="450562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628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310494" y="343311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43240" y="235410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78670" y="81732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341987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79127" y="81732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867122" y="70645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03306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16700" y="709863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4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83150" y="601620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6943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9106" y="496275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46744" y="49242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521863" y="491492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69639" y="38555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99261" y="3834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50962" y="3834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22190" y="276563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40137" y="275585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84533" y="2152634"/>
            <a:ext cx="1148826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Applying for a job</a:t>
            </a:r>
            <a:endParaRPr lang="en-US" sz="9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36083" y="2151654"/>
            <a:ext cx="854756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Self analysis</a:t>
            </a:r>
            <a:endParaRPr lang="en-US" sz="9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1951" y="2150962"/>
            <a:ext cx="854756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Assessment</a:t>
            </a:r>
            <a:endParaRPr lang="en-US" sz="9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72099" y="2924274"/>
            <a:ext cx="1172339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Principles of Training</a:t>
            </a:r>
            <a:endParaRPr lang="en-US" sz="9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48449" y="2902542"/>
            <a:ext cx="1344040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Case Studies/Revision</a:t>
            </a:r>
            <a:endParaRPr lang="en-US" sz="9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8628" y="31453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05160" y="3234006"/>
            <a:ext cx="1282091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Components of fitness</a:t>
            </a:r>
            <a:endParaRPr lang="en-US" sz="9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57793" y="3236442"/>
            <a:ext cx="129879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Nutritional needs</a:t>
            </a:r>
            <a:endParaRPr lang="en-US" sz="9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70263" y="3998149"/>
            <a:ext cx="854756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Personal skills</a:t>
            </a:r>
            <a:endParaRPr lang="en-US" sz="9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5779" y="3217339"/>
            <a:ext cx="1228968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Training Methods</a:t>
            </a:r>
            <a:endParaRPr lang="en-US" sz="9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31430" y="3997687"/>
            <a:ext cx="854756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Legislation</a:t>
            </a:r>
            <a:endParaRPr lang="en-US" sz="9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67397" y="4004859"/>
            <a:ext cx="1244780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Professional bodies</a:t>
            </a:r>
            <a:endParaRPr lang="en-US" sz="9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50079" y="4345705"/>
            <a:ext cx="1092144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Careers &amp; jobs</a:t>
            </a:r>
            <a:endParaRPr lang="en-US" sz="9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08795" y="4344836"/>
            <a:ext cx="1113622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Sports provision</a:t>
            </a:r>
            <a:endParaRPr lang="en-US" sz="9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08959" y="5067226"/>
            <a:ext cx="1239081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Lifestyle Factors</a:t>
            </a:r>
            <a:endParaRPr lang="en-US" sz="9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7251" y="4350868"/>
            <a:ext cx="1110831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Training routes</a:t>
            </a:r>
            <a:endParaRPr lang="en-US" sz="9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97195" y="5062968"/>
            <a:ext cx="137638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Screening Processes</a:t>
            </a:r>
            <a:endParaRPr lang="en-US" sz="9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40543" y="5054250"/>
            <a:ext cx="1174251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Health &amp; Well-being</a:t>
            </a:r>
            <a:endParaRPr lang="en-US" sz="9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1809" y="5415100"/>
            <a:ext cx="85475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Synoptic Links</a:t>
            </a:r>
            <a:endParaRPr lang="en-US" sz="9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74404" y="527926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7832" y="5421492"/>
            <a:ext cx="85475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Revision</a:t>
            </a:r>
            <a:endParaRPr lang="en-US" sz="9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1728" y="52951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2958" y="6155452"/>
            <a:ext cx="854756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Assignment 2</a:t>
            </a:r>
            <a:endParaRPr lang="en-US" sz="9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92912" y="5418772"/>
            <a:ext cx="1175877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Effects of exercise</a:t>
            </a:r>
            <a:endParaRPr lang="en-US" sz="9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2875" y="531770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9833" y="6164299"/>
            <a:ext cx="1316404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Assessment methods</a:t>
            </a:r>
            <a:endParaRPr lang="en-US" sz="9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1466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63197" y="6155883"/>
            <a:ext cx="854756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Goal setting</a:t>
            </a:r>
            <a:endParaRPr lang="en-US" sz="9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10684" y="7222424"/>
            <a:ext cx="1120761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Respiratory System</a:t>
            </a:r>
            <a:endParaRPr lang="en-US" sz="9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04298" y="8360777"/>
            <a:ext cx="854756" cy="3693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Rules &amp; Laws in sport</a:t>
            </a:r>
            <a:endParaRPr lang="en-US" sz="9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68233" y="7564376"/>
            <a:ext cx="111743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Types of Movement</a:t>
            </a:r>
            <a:endParaRPr lang="en-US" sz="9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25606" y="8282769"/>
            <a:ext cx="948160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Roles of officials</a:t>
            </a:r>
            <a:endParaRPr lang="en-US" sz="9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12476" y="7583172"/>
            <a:ext cx="1106139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Muscular System</a:t>
            </a:r>
            <a:endParaRPr lang="en-US" sz="9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54886" y="7589798"/>
            <a:ext cx="1109605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Skeletal System</a:t>
            </a:r>
            <a:endParaRPr lang="en-US" sz="9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21873" y="8362268"/>
            <a:ext cx="1320843" cy="3693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Unwritten rules/ Etiquette</a:t>
            </a:r>
            <a:endParaRPr lang="en-US" sz="9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31309" y="7215841"/>
            <a:ext cx="1267111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Cardio-vascular system</a:t>
            </a:r>
            <a:endParaRPr lang="en-US" sz="9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9715" y="7217676"/>
            <a:ext cx="1037197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Energy Systems</a:t>
            </a:r>
            <a:endParaRPr lang="en-US" sz="9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4262" y="63698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26400" y="6476144"/>
            <a:ext cx="854756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Types of skills</a:t>
            </a:r>
            <a:endParaRPr lang="en-US" sz="9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21040" y="6480501"/>
            <a:ext cx="1197254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Skill development</a:t>
            </a:r>
            <a:endParaRPr lang="en-US" sz="9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00130" y="639989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4314" y="6471664"/>
            <a:ext cx="854756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Assignment 1</a:t>
            </a:r>
            <a:endParaRPr lang="en-US" sz="9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973199"/>
              </p:ext>
            </p:extLst>
          </p:nvPr>
        </p:nvGraphicFramePr>
        <p:xfrm>
          <a:off x="273398" y="9129433"/>
          <a:ext cx="2478916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729">
                  <a:extLst>
                    <a:ext uri="{9D8B030D-6E8A-4147-A177-3AD203B41FA5}">
                      <a16:colId xmlns:a16="http://schemas.microsoft.com/office/drawing/2014/main" val="4212819150"/>
                    </a:ext>
                  </a:extLst>
                </a:gridCol>
                <a:gridCol w="619729">
                  <a:extLst>
                    <a:ext uri="{9D8B030D-6E8A-4147-A177-3AD203B41FA5}">
                      <a16:colId xmlns:a16="http://schemas.microsoft.com/office/drawing/2014/main" val="80747764"/>
                    </a:ext>
                  </a:extLst>
                </a:gridCol>
                <a:gridCol w="619729">
                  <a:extLst>
                    <a:ext uri="{9D8B030D-6E8A-4147-A177-3AD203B41FA5}">
                      <a16:colId xmlns:a16="http://schemas.microsoft.com/office/drawing/2014/main" val="3007675679"/>
                    </a:ext>
                  </a:extLst>
                </a:gridCol>
                <a:gridCol w="619729">
                  <a:extLst>
                    <a:ext uri="{9D8B030D-6E8A-4147-A177-3AD203B41FA5}">
                      <a16:colId xmlns:a16="http://schemas.microsoft.com/office/drawing/2014/main" val="1313701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UNIT 1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UNIT 2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UNIT 3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 smtClean="0">
                          <a:solidFill>
                            <a:schemeClr val="tx1"/>
                          </a:solidFill>
                        </a:rPr>
                        <a:t>UNIT</a:t>
                      </a:r>
                      <a:r>
                        <a:rPr lang="en-GB" sz="1350" baseline="0" dirty="0" smtClean="0">
                          <a:solidFill>
                            <a:schemeClr val="tx1"/>
                          </a:solidFill>
                        </a:rPr>
                        <a:t> 7</a:t>
                      </a:r>
                      <a:endParaRPr lang="en-GB" sz="13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200649"/>
                  </a:ext>
                </a:extLst>
              </a:tr>
            </a:tbl>
          </a:graphicData>
        </a:graphic>
      </p:graphicFrame>
      <p:sp>
        <p:nvSpPr>
          <p:cNvPr id="145" name="Rectangle 14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805535" y="127494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888439" y="9241976"/>
            <a:ext cx="1593462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 </a:t>
            </a:r>
            <a:r>
              <a:rPr lang="en-GB" sz="1400" dirty="0" smtClean="0"/>
              <a:t>GCSE PE/BTEC Sport Level 2</a:t>
            </a:r>
            <a:endParaRPr lang="en-US" sz="1400" dirty="0"/>
          </a:p>
        </p:txBody>
      </p:sp>
      <p:sp>
        <p:nvSpPr>
          <p:cNvPr id="151" name="Block Arc 15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4435" y="6660399"/>
            <a:ext cx="1427005" cy="1705299"/>
          </a:xfrm>
          <a:prstGeom prst="blockArc">
            <a:avLst>
              <a:gd name="adj1" fmla="val 10763308"/>
              <a:gd name="adj2" fmla="val 21526573"/>
              <a:gd name="adj3" fmla="val 1017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3" name="Block Arc 15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877260" y="1197904"/>
            <a:ext cx="1494712" cy="1732059"/>
          </a:xfrm>
          <a:prstGeom prst="blockArc">
            <a:avLst>
              <a:gd name="adj1" fmla="val 10794187"/>
              <a:gd name="adj2" fmla="val 126975"/>
              <a:gd name="adj3" fmla="val 2315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72931" y="105465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156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020818" y="1121603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57" name="Block Arc 15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88397" y="6862212"/>
            <a:ext cx="1029981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9" name="Block Arc 1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924678" y="5588355"/>
            <a:ext cx="1435329" cy="1692000"/>
          </a:xfrm>
          <a:prstGeom prst="blockArc">
            <a:avLst>
              <a:gd name="adj1" fmla="val 10788696"/>
              <a:gd name="adj2" fmla="val 21556017"/>
              <a:gd name="adj3" fmla="val 1087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7" name="Block Arc 1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5119784" y="5779229"/>
            <a:ext cx="1019413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9" name="Block Arc 16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9544" y="4506240"/>
            <a:ext cx="1429101" cy="1704412"/>
          </a:xfrm>
          <a:prstGeom prst="blockArc">
            <a:avLst>
              <a:gd name="adj1" fmla="val 10788696"/>
              <a:gd name="adj2" fmla="val 21592162"/>
              <a:gd name="adj3" fmla="val 1028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0" name="Block Arc 169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83831" y="4693467"/>
            <a:ext cx="1029981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75553" y="490946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174" name="Block Arc 17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917371" y="3409710"/>
            <a:ext cx="1429101" cy="1704412"/>
          </a:xfrm>
          <a:prstGeom prst="blockArc">
            <a:avLst>
              <a:gd name="adj1" fmla="val 10788696"/>
              <a:gd name="adj2" fmla="val 21592162"/>
              <a:gd name="adj3" fmla="val 1028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6" name="Block Arc 17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5111131" y="3616517"/>
            <a:ext cx="1029981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8" name="Block Arc 177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51791" y="2337906"/>
            <a:ext cx="1429101" cy="1704412"/>
          </a:xfrm>
          <a:prstGeom prst="blockArc">
            <a:avLst>
              <a:gd name="adj1" fmla="val 10788696"/>
              <a:gd name="adj2" fmla="val 21592162"/>
              <a:gd name="adj3" fmla="val 1028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2" name="Block Arc 18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58534" y="2525483"/>
            <a:ext cx="1029981" cy="1307306"/>
          </a:xfrm>
          <a:prstGeom prst="blockArc">
            <a:avLst>
              <a:gd name="adj1" fmla="val 10788696"/>
              <a:gd name="adj2" fmla="val 21599675"/>
              <a:gd name="adj3" fmla="val 1408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546912" y="8268005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93" name="Block Arc 19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90547" y="7996939"/>
            <a:ext cx="1834516" cy="1763554"/>
          </a:xfrm>
          <a:prstGeom prst="blockArc">
            <a:avLst>
              <a:gd name="adj1" fmla="val 16097226"/>
              <a:gd name="adj2" fmla="val 21401605"/>
              <a:gd name="adj3" fmla="val 3154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3082269" y="886428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48446" y="7563271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3039</TotalTime>
  <Words>150</Words>
  <Application>Microsoft Office PowerPoint</Application>
  <PresentationFormat>A4 Paper (210x297 mm)</PresentationFormat>
  <Paragraphs>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356</cp:revision>
  <cp:lastPrinted>2020-01-13T16:07:20Z</cp:lastPrinted>
  <dcterms:created xsi:type="dcterms:W3CDTF">2019-10-28T16:02:33Z</dcterms:created>
  <dcterms:modified xsi:type="dcterms:W3CDTF">2022-08-16T21:11:50Z</dcterms:modified>
</cp:coreProperties>
</file>