
<file path=[Content_Types].xml><?xml version="1.0" encoding="utf-8"?>
<Types xmlns="http://schemas.openxmlformats.org/package/2006/content-types">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64" r:id="rId2"/>
  </p:sldIdLst>
  <p:sldSz cx="6858000" cy="9906000" type="A4"/>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CC"/>
    <a:srgbClr val="FF99FF"/>
    <a:srgbClr val="FEDEFC"/>
    <a:srgbClr val="FDCBFB"/>
    <a:srgbClr val="EAE50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673" autoAdjust="0"/>
    <p:restoredTop sz="94660"/>
  </p:normalViewPr>
  <p:slideViewPr>
    <p:cSldViewPr snapToGrid="0">
      <p:cViewPr>
        <p:scale>
          <a:sx n="120" d="100"/>
          <a:sy n="120" d="100"/>
        </p:scale>
        <p:origin x="1872" y="-402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8056"/>
          </a:xfrm>
          <a:prstGeom prst="rect">
            <a:avLst/>
          </a:prstGeom>
        </p:spPr>
        <p:txBody>
          <a:bodyPr vert="horz" lIns="91400" tIns="45701" rIns="91400" bIns="45701" rtlCol="0"/>
          <a:lstStyle>
            <a:lvl1pPr algn="l">
              <a:defRPr sz="1200"/>
            </a:lvl1pPr>
          </a:lstStyle>
          <a:p>
            <a:endParaRPr lang="en-GB"/>
          </a:p>
        </p:txBody>
      </p:sp>
      <p:sp>
        <p:nvSpPr>
          <p:cNvPr id="3" name="Date Placeholder 2"/>
          <p:cNvSpPr>
            <a:spLocks noGrp="1"/>
          </p:cNvSpPr>
          <p:nvPr>
            <p:ph type="dt" idx="1"/>
          </p:nvPr>
        </p:nvSpPr>
        <p:spPr>
          <a:xfrm>
            <a:off x="3850444" y="1"/>
            <a:ext cx="2945659" cy="498056"/>
          </a:xfrm>
          <a:prstGeom prst="rect">
            <a:avLst/>
          </a:prstGeom>
        </p:spPr>
        <p:txBody>
          <a:bodyPr vert="horz" lIns="91400" tIns="45701" rIns="91400" bIns="45701" rtlCol="0"/>
          <a:lstStyle>
            <a:lvl1pPr algn="r">
              <a:defRPr sz="1200"/>
            </a:lvl1pPr>
          </a:lstStyle>
          <a:p>
            <a:fld id="{24D8555F-C3BB-41E5-99E3-408F2C4C712C}" type="datetimeFigureOut">
              <a:rPr lang="en-GB" smtClean="0"/>
              <a:t>28/07/2022</a:t>
            </a:fld>
            <a:endParaRPr lang="en-GB"/>
          </a:p>
        </p:txBody>
      </p:sp>
      <p:sp>
        <p:nvSpPr>
          <p:cNvPr id="4" name="Slide Image Placeholder 3"/>
          <p:cNvSpPr>
            <a:spLocks noGrp="1" noRot="1" noChangeAspect="1"/>
          </p:cNvSpPr>
          <p:nvPr>
            <p:ph type="sldImg" idx="2"/>
          </p:nvPr>
        </p:nvSpPr>
        <p:spPr>
          <a:xfrm>
            <a:off x="2239963" y="1241425"/>
            <a:ext cx="2317750" cy="3349625"/>
          </a:xfrm>
          <a:prstGeom prst="rect">
            <a:avLst/>
          </a:prstGeom>
          <a:noFill/>
          <a:ln w="12700">
            <a:solidFill>
              <a:prstClr val="black"/>
            </a:solidFill>
          </a:ln>
        </p:spPr>
        <p:txBody>
          <a:bodyPr vert="horz" lIns="91400" tIns="45701" rIns="91400" bIns="45701"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00" tIns="45701" rIns="91400" bIns="45701"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428584"/>
            <a:ext cx="2945659" cy="498055"/>
          </a:xfrm>
          <a:prstGeom prst="rect">
            <a:avLst/>
          </a:prstGeom>
        </p:spPr>
        <p:txBody>
          <a:bodyPr vert="horz" lIns="91400" tIns="45701" rIns="91400" bIns="45701" rtlCol="0" anchor="b"/>
          <a:lstStyle>
            <a:lvl1pPr algn="l">
              <a:defRPr sz="1200"/>
            </a:lvl1pPr>
          </a:lstStyle>
          <a:p>
            <a:endParaRPr lang="en-GB"/>
          </a:p>
        </p:txBody>
      </p:sp>
      <p:sp>
        <p:nvSpPr>
          <p:cNvPr id="7" name="Slide Number Placeholder 6"/>
          <p:cNvSpPr>
            <a:spLocks noGrp="1"/>
          </p:cNvSpPr>
          <p:nvPr>
            <p:ph type="sldNum" sz="quarter" idx="5"/>
          </p:nvPr>
        </p:nvSpPr>
        <p:spPr>
          <a:xfrm>
            <a:off x="3850444" y="9428584"/>
            <a:ext cx="2945659" cy="498055"/>
          </a:xfrm>
          <a:prstGeom prst="rect">
            <a:avLst/>
          </a:prstGeom>
        </p:spPr>
        <p:txBody>
          <a:bodyPr vert="horz" lIns="91400" tIns="45701" rIns="91400" bIns="45701" rtlCol="0" anchor="b"/>
          <a:lstStyle>
            <a:lvl1pPr algn="r">
              <a:defRPr sz="1200"/>
            </a:lvl1pPr>
          </a:lstStyle>
          <a:p>
            <a:fld id="{17B6E8E7-E69B-4E27-B3AE-9C05322EF10A}" type="slidenum">
              <a:rPr lang="en-GB" smtClean="0"/>
              <a:t>‹#›</a:t>
            </a:fld>
            <a:endParaRPr lang="en-GB"/>
          </a:p>
        </p:txBody>
      </p:sp>
    </p:spTree>
    <p:extLst>
      <p:ext uri="{BB962C8B-B14F-4D97-AF65-F5344CB8AC3E}">
        <p14:creationId xmlns:p14="http://schemas.microsoft.com/office/powerpoint/2010/main" val="4281556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09788" y="1347788"/>
            <a:ext cx="2516187" cy="363696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0A575A-FE42-F34E-BE8D-35435E3FEA7C}" type="slidenum">
              <a:rPr lang="en-US" smtClean="0"/>
              <a:t>1</a:t>
            </a:fld>
            <a:endParaRPr lang="en-US"/>
          </a:p>
        </p:txBody>
      </p:sp>
    </p:spTree>
    <p:extLst>
      <p:ext uri="{BB962C8B-B14F-4D97-AF65-F5344CB8AC3E}">
        <p14:creationId xmlns:p14="http://schemas.microsoft.com/office/powerpoint/2010/main" val="35088841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EF78EA7-B45B-4203-B34C-5DDD6848E4EB}" type="datetimeFigureOut">
              <a:rPr lang="en-GB" smtClean="0"/>
              <a:t>28/07/2022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A1C11B-1A1E-4A23-94F2-7D1F368D8D64}" type="slidenum">
              <a:rPr lang="en-GB" smtClean="0"/>
              <a:t>‹#›</a:t>
            </a:fld>
            <a:endParaRPr lang="en-GB"/>
          </a:p>
        </p:txBody>
      </p:sp>
    </p:spTree>
    <p:extLst>
      <p:ext uri="{BB962C8B-B14F-4D97-AF65-F5344CB8AC3E}">
        <p14:creationId xmlns:p14="http://schemas.microsoft.com/office/powerpoint/2010/main" val="2460545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EF78EA7-B45B-4203-B34C-5DDD6848E4EB}" type="datetimeFigureOut">
              <a:rPr lang="en-GB" smtClean="0"/>
              <a:t>28/07/2022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A1C11B-1A1E-4A23-94F2-7D1F368D8D64}" type="slidenum">
              <a:rPr lang="en-GB" smtClean="0"/>
              <a:t>‹#›</a:t>
            </a:fld>
            <a:endParaRPr lang="en-GB"/>
          </a:p>
        </p:txBody>
      </p:sp>
    </p:spTree>
    <p:extLst>
      <p:ext uri="{BB962C8B-B14F-4D97-AF65-F5344CB8AC3E}">
        <p14:creationId xmlns:p14="http://schemas.microsoft.com/office/powerpoint/2010/main" val="30442506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EF78EA7-B45B-4203-B34C-5DDD6848E4EB}" type="datetimeFigureOut">
              <a:rPr lang="en-GB" smtClean="0"/>
              <a:t>28/07/2022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A1C11B-1A1E-4A23-94F2-7D1F368D8D64}" type="slidenum">
              <a:rPr lang="en-GB" smtClean="0"/>
              <a:t>‹#›</a:t>
            </a:fld>
            <a:endParaRPr lang="en-GB"/>
          </a:p>
        </p:txBody>
      </p:sp>
    </p:spTree>
    <p:extLst>
      <p:ext uri="{BB962C8B-B14F-4D97-AF65-F5344CB8AC3E}">
        <p14:creationId xmlns:p14="http://schemas.microsoft.com/office/powerpoint/2010/main" val="126512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EF78EA7-B45B-4203-B34C-5DDD6848E4EB}" type="datetimeFigureOut">
              <a:rPr lang="en-GB" smtClean="0"/>
              <a:t>28/07/2022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A1C11B-1A1E-4A23-94F2-7D1F368D8D64}" type="slidenum">
              <a:rPr lang="en-GB" smtClean="0"/>
              <a:t>‹#›</a:t>
            </a:fld>
            <a:endParaRPr lang="en-GB"/>
          </a:p>
        </p:txBody>
      </p:sp>
    </p:spTree>
    <p:extLst>
      <p:ext uri="{BB962C8B-B14F-4D97-AF65-F5344CB8AC3E}">
        <p14:creationId xmlns:p14="http://schemas.microsoft.com/office/powerpoint/2010/main" val="2226283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EF78EA7-B45B-4203-B34C-5DDD6848E4EB}" type="datetimeFigureOut">
              <a:rPr lang="en-GB" smtClean="0"/>
              <a:t>28/07/2022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A1C11B-1A1E-4A23-94F2-7D1F368D8D64}" type="slidenum">
              <a:rPr lang="en-GB" smtClean="0"/>
              <a:t>‹#›</a:t>
            </a:fld>
            <a:endParaRPr lang="en-GB"/>
          </a:p>
        </p:txBody>
      </p:sp>
    </p:spTree>
    <p:extLst>
      <p:ext uri="{BB962C8B-B14F-4D97-AF65-F5344CB8AC3E}">
        <p14:creationId xmlns:p14="http://schemas.microsoft.com/office/powerpoint/2010/main" val="1906036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EF78EA7-B45B-4203-B34C-5DDD6848E4EB}" type="datetimeFigureOut">
              <a:rPr lang="en-GB" smtClean="0"/>
              <a:t>28/07/2022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9A1C11B-1A1E-4A23-94F2-7D1F368D8D64}" type="slidenum">
              <a:rPr lang="en-GB" smtClean="0"/>
              <a:t>‹#›</a:t>
            </a:fld>
            <a:endParaRPr lang="en-GB"/>
          </a:p>
        </p:txBody>
      </p:sp>
    </p:spTree>
    <p:extLst>
      <p:ext uri="{BB962C8B-B14F-4D97-AF65-F5344CB8AC3E}">
        <p14:creationId xmlns:p14="http://schemas.microsoft.com/office/powerpoint/2010/main" val="3469488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EF78EA7-B45B-4203-B34C-5DDD6848E4EB}" type="datetimeFigureOut">
              <a:rPr lang="en-GB" smtClean="0"/>
              <a:t>28/07/2022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9A1C11B-1A1E-4A23-94F2-7D1F368D8D64}" type="slidenum">
              <a:rPr lang="en-GB" smtClean="0"/>
              <a:t>‹#›</a:t>
            </a:fld>
            <a:endParaRPr lang="en-GB"/>
          </a:p>
        </p:txBody>
      </p:sp>
    </p:spTree>
    <p:extLst>
      <p:ext uri="{BB962C8B-B14F-4D97-AF65-F5344CB8AC3E}">
        <p14:creationId xmlns:p14="http://schemas.microsoft.com/office/powerpoint/2010/main" val="3003911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EF78EA7-B45B-4203-B34C-5DDD6848E4EB}" type="datetimeFigureOut">
              <a:rPr lang="en-GB" smtClean="0"/>
              <a:t>28/07/2022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9A1C11B-1A1E-4A23-94F2-7D1F368D8D64}" type="slidenum">
              <a:rPr lang="en-GB" smtClean="0"/>
              <a:t>‹#›</a:t>
            </a:fld>
            <a:endParaRPr lang="en-GB"/>
          </a:p>
        </p:txBody>
      </p:sp>
    </p:spTree>
    <p:extLst>
      <p:ext uri="{BB962C8B-B14F-4D97-AF65-F5344CB8AC3E}">
        <p14:creationId xmlns:p14="http://schemas.microsoft.com/office/powerpoint/2010/main" val="1652139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F78EA7-B45B-4203-B34C-5DDD6848E4EB}" type="datetimeFigureOut">
              <a:rPr lang="en-GB" smtClean="0"/>
              <a:t>28/07/2022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9A1C11B-1A1E-4A23-94F2-7D1F368D8D64}" type="slidenum">
              <a:rPr lang="en-GB" smtClean="0"/>
              <a:t>‹#›</a:t>
            </a:fld>
            <a:endParaRPr lang="en-GB"/>
          </a:p>
        </p:txBody>
      </p:sp>
    </p:spTree>
    <p:extLst>
      <p:ext uri="{BB962C8B-B14F-4D97-AF65-F5344CB8AC3E}">
        <p14:creationId xmlns:p14="http://schemas.microsoft.com/office/powerpoint/2010/main" val="4612915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DEF78EA7-B45B-4203-B34C-5DDD6848E4EB}" type="datetimeFigureOut">
              <a:rPr lang="en-GB" smtClean="0"/>
              <a:t>28/07/2022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9A1C11B-1A1E-4A23-94F2-7D1F368D8D64}" type="slidenum">
              <a:rPr lang="en-GB" smtClean="0"/>
              <a:t>‹#›</a:t>
            </a:fld>
            <a:endParaRPr lang="en-GB"/>
          </a:p>
        </p:txBody>
      </p:sp>
    </p:spTree>
    <p:extLst>
      <p:ext uri="{BB962C8B-B14F-4D97-AF65-F5344CB8AC3E}">
        <p14:creationId xmlns:p14="http://schemas.microsoft.com/office/powerpoint/2010/main" val="949976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DEF78EA7-B45B-4203-B34C-5DDD6848E4EB}" type="datetimeFigureOut">
              <a:rPr lang="en-GB" smtClean="0"/>
              <a:t>28/07/2022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9A1C11B-1A1E-4A23-94F2-7D1F368D8D64}" type="slidenum">
              <a:rPr lang="en-GB" smtClean="0"/>
              <a:t>‹#›</a:t>
            </a:fld>
            <a:endParaRPr lang="en-GB"/>
          </a:p>
        </p:txBody>
      </p:sp>
    </p:spTree>
    <p:extLst>
      <p:ext uri="{BB962C8B-B14F-4D97-AF65-F5344CB8AC3E}">
        <p14:creationId xmlns:p14="http://schemas.microsoft.com/office/powerpoint/2010/main" val="10471541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DEF78EA7-B45B-4203-B34C-5DDD6848E4EB}" type="datetimeFigureOut">
              <a:rPr lang="en-GB" smtClean="0"/>
              <a:t>28/07/2022</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D9A1C11B-1A1E-4A23-94F2-7D1F368D8D64}" type="slidenum">
              <a:rPr lang="en-GB" smtClean="0"/>
              <a:t>‹#›</a:t>
            </a:fld>
            <a:endParaRPr lang="en-GB"/>
          </a:p>
        </p:txBody>
      </p:sp>
    </p:spTree>
    <p:extLst>
      <p:ext uri="{BB962C8B-B14F-4D97-AF65-F5344CB8AC3E}">
        <p14:creationId xmlns:p14="http://schemas.microsoft.com/office/powerpoint/2010/main" val="11674180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s://creativecommons.org/licenses/by-sa/3.0/" TargetMode="External"/><Relationship Id="rId4" Type="http://schemas.openxmlformats.org/officeDocument/2006/relationships/hyperlink" Target="http://graphicdesign.stackexchange.com/questions/21617/change-color-of-a-monotone-icon-to-another-colo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361D24CC-941E-4C47-B0EC-E144352A4A74}"/>
              </a:ext>
            </a:extLst>
          </p:cNvPr>
          <p:cNvSpPr/>
          <p:nvPr/>
        </p:nvSpPr>
        <p:spPr>
          <a:xfrm>
            <a:off x="3409939" y="7835184"/>
            <a:ext cx="2218596" cy="43459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Food Safety </a:t>
            </a:r>
            <a:endParaRPr lang="en-US" sz="1600" b="1" dirty="0">
              <a:solidFill>
                <a:schemeClr val="tx1"/>
              </a:solidFill>
            </a:endParaRPr>
          </a:p>
        </p:txBody>
      </p:sp>
      <p:sp>
        <p:nvSpPr>
          <p:cNvPr id="68" name="Rectangle 67">
            <a:extLst>
              <a:ext uri="{FF2B5EF4-FFF2-40B4-BE49-F238E27FC236}">
                <a16:creationId xmlns:a16="http://schemas.microsoft.com/office/drawing/2014/main" id="{361D24CC-941E-4C47-B0EC-E144352A4A74}"/>
              </a:ext>
            </a:extLst>
          </p:cNvPr>
          <p:cNvSpPr/>
          <p:nvPr/>
        </p:nvSpPr>
        <p:spPr>
          <a:xfrm>
            <a:off x="4755247" y="1369883"/>
            <a:ext cx="853077" cy="43459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  </a:t>
            </a:r>
            <a:endParaRPr lang="en-US" sz="1600" b="1" dirty="0">
              <a:solidFill>
                <a:schemeClr val="tx1"/>
              </a:solidFill>
            </a:endParaRPr>
          </a:p>
        </p:txBody>
      </p:sp>
      <p:pic>
        <p:nvPicPr>
          <p:cNvPr id="421" name="Picture 9" descr="master swirl">
            <a:extLst>
              <a:ext uri="{FF2B5EF4-FFF2-40B4-BE49-F238E27FC236}">
                <a16:creationId xmlns:a16="http://schemas.microsoft.com/office/drawing/2014/main" id="{3B9F5834-4D6F-4A4D-8AAA-927E6663628C}"/>
              </a:ext>
            </a:extLst>
          </p:cNvPr>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1221" y="-1304892"/>
            <a:ext cx="6859221" cy="217338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cxnSp>
        <p:nvCxnSpPr>
          <p:cNvPr id="213" name="Straight Connector 212">
            <a:extLst>
              <a:ext uri="{FF2B5EF4-FFF2-40B4-BE49-F238E27FC236}">
                <a16:creationId xmlns:a16="http://schemas.microsoft.com/office/drawing/2014/main" id="{206BE152-910A-2843-A2AB-7EEE1AB8E0D0}"/>
              </a:ext>
            </a:extLst>
          </p:cNvPr>
          <p:cNvCxnSpPr>
            <a:cxnSpLocks/>
          </p:cNvCxnSpPr>
          <p:nvPr/>
        </p:nvCxnSpPr>
        <p:spPr>
          <a:xfrm>
            <a:off x="5192030" y="7754824"/>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75" name="TextBox 74">
            <a:extLst>
              <a:ext uri="{FF2B5EF4-FFF2-40B4-BE49-F238E27FC236}">
                <a16:creationId xmlns:a16="http://schemas.microsoft.com/office/drawing/2014/main" id="{D9779897-05A9-4ABF-838E-8AF689A529C8}"/>
              </a:ext>
            </a:extLst>
          </p:cNvPr>
          <p:cNvSpPr txBox="1"/>
          <p:nvPr/>
        </p:nvSpPr>
        <p:spPr>
          <a:xfrm>
            <a:off x="-2344699" y="13260738"/>
            <a:ext cx="68079" cy="6463308"/>
          </a:xfrm>
          <a:prstGeom prst="rect">
            <a:avLst/>
          </a:prstGeom>
          <a:noFill/>
        </p:spPr>
        <p:txBody>
          <a:bodyPr wrap="square" rtlCol="0">
            <a:spAutoFit/>
          </a:bodyPr>
          <a:lstStyle/>
          <a:p>
            <a:r>
              <a:rPr lang="en-GB" sz="900">
                <a:hlinkClick r:id="rId4" tooltip="http://graphicdesign.stackexchange.com/questions/21617/change-color-of-a-monotone-icon-to-another-color"/>
              </a:rPr>
              <a:t>This Photo</a:t>
            </a:r>
            <a:r>
              <a:rPr lang="en-GB" sz="900"/>
              <a:t> by Unknown Author is licensed under </a:t>
            </a:r>
            <a:r>
              <a:rPr lang="en-GB" sz="900">
                <a:hlinkClick r:id="rId5" tooltip="https://creativecommons.org/licenses/by-sa/3.0/"/>
              </a:rPr>
              <a:t>CC BY-SA</a:t>
            </a:r>
            <a:endParaRPr lang="en-GB" sz="900"/>
          </a:p>
        </p:txBody>
      </p:sp>
      <p:sp>
        <p:nvSpPr>
          <p:cNvPr id="183" name="TextBox 182"/>
          <p:cNvSpPr txBox="1"/>
          <p:nvPr/>
        </p:nvSpPr>
        <p:spPr>
          <a:xfrm>
            <a:off x="1358070" y="37779"/>
            <a:ext cx="4230806" cy="954107"/>
          </a:xfrm>
          <a:prstGeom prst="rect">
            <a:avLst/>
          </a:prstGeom>
          <a:solidFill>
            <a:schemeClr val="bg1"/>
          </a:solidFill>
        </p:spPr>
        <p:txBody>
          <a:bodyPr wrap="square" rtlCol="0">
            <a:spAutoFit/>
          </a:bodyPr>
          <a:lstStyle/>
          <a:p>
            <a:pPr algn="ctr"/>
            <a:r>
              <a:rPr lang="en-GB" sz="2800" b="1" dirty="0" smtClean="0">
                <a:solidFill>
                  <a:schemeClr val="accent1">
                    <a:lumMod val="75000"/>
                  </a:schemeClr>
                </a:solidFill>
              </a:rPr>
              <a:t>Food Science and Nutrition  Level 3.</a:t>
            </a:r>
            <a:endParaRPr lang="en-US" sz="2800" dirty="0">
              <a:solidFill>
                <a:schemeClr val="accent1">
                  <a:lumMod val="75000"/>
                </a:schemeClr>
              </a:solidFill>
            </a:endParaRPr>
          </a:p>
        </p:txBody>
      </p:sp>
      <p:sp>
        <p:nvSpPr>
          <p:cNvPr id="179" name="TextBox 178"/>
          <p:cNvSpPr txBox="1"/>
          <p:nvPr/>
        </p:nvSpPr>
        <p:spPr>
          <a:xfrm>
            <a:off x="826930" y="1162537"/>
            <a:ext cx="3310039" cy="954107"/>
          </a:xfrm>
          <a:prstGeom prst="rect">
            <a:avLst/>
          </a:prstGeom>
          <a:solidFill>
            <a:schemeClr val="accent1">
              <a:lumMod val="75000"/>
            </a:schemeClr>
          </a:solidFill>
        </p:spPr>
        <p:txBody>
          <a:bodyPr wrap="square" rtlCol="0">
            <a:spAutoFit/>
          </a:bodyPr>
          <a:lstStyle/>
          <a:p>
            <a:r>
              <a:rPr lang="en-GB" sz="1100" b="1" dirty="0" smtClean="0">
                <a:solidFill>
                  <a:schemeClr val="bg1"/>
                </a:solidFill>
              </a:rPr>
              <a:t>Degrees,</a:t>
            </a:r>
            <a:r>
              <a:rPr lang="en-GB" sz="1100" b="1" dirty="0">
                <a:solidFill>
                  <a:schemeClr val="bg1"/>
                </a:solidFill>
              </a:rPr>
              <a:t> </a:t>
            </a:r>
            <a:r>
              <a:rPr lang="en-GB" sz="1100" b="1" dirty="0" smtClean="0">
                <a:solidFill>
                  <a:schemeClr val="bg1"/>
                </a:solidFill>
              </a:rPr>
              <a:t>Apprenticeships or Careers: </a:t>
            </a:r>
            <a:endParaRPr lang="en-GB" sz="1100" b="1" dirty="0">
              <a:solidFill>
                <a:schemeClr val="bg1"/>
              </a:solidFill>
            </a:endParaRPr>
          </a:p>
          <a:p>
            <a:r>
              <a:rPr lang="en-GB" sz="900" dirty="0" smtClean="0"/>
              <a:t>Dietician</a:t>
            </a:r>
            <a:r>
              <a:rPr lang="en-GB" sz="900" dirty="0"/>
              <a:t>, food scientist, product development technologist, hospitality, food manufacturing and production which may include engineering,  logistics, nutritionist, sports coaching, food marketing, food photography, environmental health officers, food journalism, government agencies and of course teaching! </a:t>
            </a:r>
          </a:p>
        </p:txBody>
      </p:sp>
      <p:sp>
        <p:nvSpPr>
          <p:cNvPr id="320" name="TextBox 319"/>
          <p:cNvSpPr txBox="1"/>
          <p:nvPr/>
        </p:nvSpPr>
        <p:spPr>
          <a:xfrm>
            <a:off x="3493950" y="9247053"/>
            <a:ext cx="2124779" cy="461665"/>
          </a:xfrm>
          <a:prstGeom prst="rect">
            <a:avLst/>
          </a:prstGeom>
          <a:solidFill>
            <a:schemeClr val="accent1">
              <a:lumMod val="20000"/>
              <a:lumOff val="80000"/>
            </a:schemeClr>
          </a:solidFill>
        </p:spPr>
        <p:txBody>
          <a:bodyPr wrap="square" rtlCol="0">
            <a:spAutoFit/>
          </a:bodyPr>
          <a:lstStyle/>
          <a:p>
            <a:pPr algn="ctr"/>
            <a:r>
              <a:rPr lang="en-GB" sz="1200" dirty="0" smtClean="0"/>
              <a:t>GCSE Food Preparation and Nutrition.</a:t>
            </a:r>
            <a:endParaRPr lang="en-US" sz="1200" dirty="0"/>
          </a:p>
        </p:txBody>
      </p:sp>
      <p:sp>
        <p:nvSpPr>
          <p:cNvPr id="49" name="Block Arc 48">
            <a:extLst>
              <a:ext uri="{FF2B5EF4-FFF2-40B4-BE49-F238E27FC236}">
                <a16:creationId xmlns:a16="http://schemas.microsoft.com/office/drawing/2014/main" id="{D2F97453-494C-5746-8E17-4A67EE1BF309}"/>
              </a:ext>
            </a:extLst>
          </p:cNvPr>
          <p:cNvSpPr/>
          <p:nvPr/>
        </p:nvSpPr>
        <p:spPr>
          <a:xfrm rot="16200000">
            <a:off x="258840" y="6641884"/>
            <a:ext cx="1549711" cy="1732059"/>
          </a:xfrm>
          <a:prstGeom prst="blockArc">
            <a:avLst>
              <a:gd name="adj1" fmla="val 10794187"/>
              <a:gd name="adj2" fmla="val 17553"/>
              <a:gd name="adj3" fmla="val 28239"/>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tx1"/>
              </a:solidFill>
            </a:endParaRPr>
          </a:p>
        </p:txBody>
      </p:sp>
      <p:sp>
        <p:nvSpPr>
          <p:cNvPr id="52" name="Block Arc 51">
            <a:extLst>
              <a:ext uri="{FF2B5EF4-FFF2-40B4-BE49-F238E27FC236}">
                <a16:creationId xmlns:a16="http://schemas.microsoft.com/office/drawing/2014/main" id="{D2F97453-494C-5746-8E17-4A67EE1BF309}"/>
              </a:ext>
            </a:extLst>
          </p:cNvPr>
          <p:cNvSpPr/>
          <p:nvPr/>
        </p:nvSpPr>
        <p:spPr>
          <a:xfrm rot="5400000">
            <a:off x="4937900" y="5512928"/>
            <a:ext cx="1496284" cy="1787481"/>
          </a:xfrm>
          <a:prstGeom prst="blockArc">
            <a:avLst>
              <a:gd name="adj1" fmla="val 10794187"/>
              <a:gd name="adj2" fmla="val 13530"/>
              <a:gd name="adj3" fmla="val 28697"/>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tx1"/>
              </a:solidFill>
            </a:endParaRPr>
          </a:p>
        </p:txBody>
      </p:sp>
      <p:sp>
        <p:nvSpPr>
          <p:cNvPr id="54" name="Rectangle 53">
            <a:extLst>
              <a:ext uri="{FF2B5EF4-FFF2-40B4-BE49-F238E27FC236}">
                <a16:creationId xmlns:a16="http://schemas.microsoft.com/office/drawing/2014/main" id="{361D24CC-941E-4C47-B0EC-E144352A4A74}"/>
              </a:ext>
            </a:extLst>
          </p:cNvPr>
          <p:cNvSpPr/>
          <p:nvPr/>
        </p:nvSpPr>
        <p:spPr>
          <a:xfrm>
            <a:off x="1279978" y="5652792"/>
            <a:ext cx="4348556" cy="43459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Internal Assessment </a:t>
            </a:r>
            <a:r>
              <a:rPr lang="en-US" sz="1200" b="1" dirty="0" smtClean="0">
                <a:solidFill>
                  <a:schemeClr val="tx1"/>
                </a:solidFill>
              </a:rPr>
              <a:t>(threaded throughout the year</a:t>
            </a:r>
            <a:r>
              <a:rPr lang="en-US" sz="1200" b="1" dirty="0" smtClean="0">
                <a:solidFill>
                  <a:schemeClr val="tx1"/>
                </a:solidFill>
              </a:rPr>
              <a:t>)  </a:t>
            </a:r>
            <a:endParaRPr lang="en-US" sz="1200" b="1" dirty="0">
              <a:solidFill>
                <a:schemeClr val="tx1"/>
              </a:solidFill>
            </a:endParaRPr>
          </a:p>
        </p:txBody>
      </p:sp>
      <p:sp>
        <p:nvSpPr>
          <p:cNvPr id="55" name="Block Arc 54">
            <a:extLst>
              <a:ext uri="{FF2B5EF4-FFF2-40B4-BE49-F238E27FC236}">
                <a16:creationId xmlns:a16="http://schemas.microsoft.com/office/drawing/2014/main" id="{D2F97453-494C-5746-8E17-4A67EE1BF309}"/>
              </a:ext>
            </a:extLst>
          </p:cNvPr>
          <p:cNvSpPr/>
          <p:nvPr/>
        </p:nvSpPr>
        <p:spPr>
          <a:xfrm rot="16200000">
            <a:off x="480757" y="4363569"/>
            <a:ext cx="1487960" cy="1957150"/>
          </a:xfrm>
          <a:prstGeom prst="blockArc">
            <a:avLst>
              <a:gd name="adj1" fmla="val 10794187"/>
              <a:gd name="adj2" fmla="val 13869"/>
              <a:gd name="adj3" fmla="val 2914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tx1"/>
              </a:solidFill>
            </a:endParaRPr>
          </a:p>
        </p:txBody>
      </p:sp>
      <p:sp>
        <p:nvSpPr>
          <p:cNvPr id="56" name="Rectangle 55">
            <a:extLst>
              <a:ext uri="{FF2B5EF4-FFF2-40B4-BE49-F238E27FC236}">
                <a16:creationId xmlns:a16="http://schemas.microsoft.com/office/drawing/2014/main" id="{361D24CC-941E-4C47-B0EC-E144352A4A74}"/>
              </a:ext>
            </a:extLst>
          </p:cNvPr>
          <p:cNvSpPr/>
          <p:nvPr/>
        </p:nvSpPr>
        <p:spPr>
          <a:xfrm>
            <a:off x="1297898" y="4603286"/>
            <a:ext cx="4330637" cy="43650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Unit 3 NEA Experimenting to solve food production </a:t>
            </a:r>
            <a:r>
              <a:rPr lang="en-US" sz="1600" b="1" dirty="0" smtClean="0">
                <a:solidFill>
                  <a:schemeClr val="tx1"/>
                </a:solidFill>
              </a:rPr>
              <a:t>problems  </a:t>
            </a:r>
            <a:endParaRPr lang="en-US" sz="1600" b="1" dirty="0">
              <a:solidFill>
                <a:schemeClr val="tx1"/>
              </a:solidFill>
            </a:endParaRPr>
          </a:p>
        </p:txBody>
      </p:sp>
      <p:sp>
        <p:nvSpPr>
          <p:cNvPr id="59" name="Block Arc 58">
            <a:extLst>
              <a:ext uri="{FF2B5EF4-FFF2-40B4-BE49-F238E27FC236}">
                <a16:creationId xmlns:a16="http://schemas.microsoft.com/office/drawing/2014/main" id="{D2F97453-494C-5746-8E17-4A67EE1BF309}"/>
              </a:ext>
            </a:extLst>
          </p:cNvPr>
          <p:cNvSpPr/>
          <p:nvPr/>
        </p:nvSpPr>
        <p:spPr>
          <a:xfrm rot="5400000">
            <a:off x="4920735" y="3400085"/>
            <a:ext cx="1535228" cy="1754577"/>
          </a:xfrm>
          <a:prstGeom prst="blockArc">
            <a:avLst>
              <a:gd name="adj1" fmla="val 10794187"/>
              <a:gd name="adj2" fmla="val 11816"/>
              <a:gd name="adj3" fmla="val 28276"/>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tx1"/>
              </a:solidFill>
            </a:endParaRPr>
          </a:p>
        </p:txBody>
      </p:sp>
      <p:sp>
        <p:nvSpPr>
          <p:cNvPr id="258" name="Oval 257">
            <a:extLst>
              <a:ext uri="{FF2B5EF4-FFF2-40B4-BE49-F238E27FC236}">
                <a16:creationId xmlns:a16="http://schemas.microsoft.com/office/drawing/2014/main" id="{F392CEB9-0CDA-4E4D-8C9D-4D77BAB73103}"/>
              </a:ext>
            </a:extLst>
          </p:cNvPr>
          <p:cNvSpPr/>
          <p:nvPr/>
        </p:nvSpPr>
        <p:spPr>
          <a:xfrm>
            <a:off x="65139" y="4773321"/>
            <a:ext cx="992680" cy="987200"/>
          </a:xfrm>
          <a:prstGeom prst="ellipse">
            <a:avLst/>
          </a:prstGeom>
          <a:solidFill>
            <a:schemeClr val="bg1"/>
          </a:solidFill>
          <a:ln w="1016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tx1"/>
                </a:solidFill>
              </a:rPr>
              <a:t>YEAR</a:t>
            </a:r>
          </a:p>
          <a:p>
            <a:pPr algn="ctr"/>
            <a:r>
              <a:rPr lang="en-US" sz="2200" b="1" dirty="0" smtClean="0">
                <a:solidFill>
                  <a:schemeClr val="tx1"/>
                </a:solidFill>
              </a:rPr>
              <a:t>13</a:t>
            </a:r>
            <a:endParaRPr lang="en-US" sz="2200" b="1" dirty="0">
              <a:solidFill>
                <a:schemeClr val="tx1"/>
              </a:solidFill>
            </a:endParaRPr>
          </a:p>
        </p:txBody>
      </p:sp>
      <p:sp>
        <p:nvSpPr>
          <p:cNvPr id="62" name="Rectangle 61">
            <a:extLst>
              <a:ext uri="{FF2B5EF4-FFF2-40B4-BE49-F238E27FC236}">
                <a16:creationId xmlns:a16="http://schemas.microsoft.com/office/drawing/2014/main" id="{361D24CC-941E-4C47-B0EC-E144352A4A74}"/>
              </a:ext>
            </a:extLst>
          </p:cNvPr>
          <p:cNvSpPr/>
          <p:nvPr/>
        </p:nvSpPr>
        <p:spPr>
          <a:xfrm>
            <a:off x="1312809" y="3510253"/>
            <a:ext cx="4305001" cy="43459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Ensuring food is safe to eat – 8 hour external </a:t>
            </a:r>
            <a:r>
              <a:rPr lang="en-US" sz="1600" b="1" dirty="0" smtClean="0">
                <a:solidFill>
                  <a:schemeClr val="tx1"/>
                </a:solidFill>
              </a:rPr>
              <a:t>examination </a:t>
            </a:r>
            <a:endParaRPr lang="en-US" sz="1600" b="1" dirty="0">
              <a:solidFill>
                <a:schemeClr val="tx1"/>
              </a:solidFill>
            </a:endParaRPr>
          </a:p>
        </p:txBody>
      </p:sp>
      <p:sp>
        <p:nvSpPr>
          <p:cNvPr id="63" name="Block Arc 62">
            <a:extLst>
              <a:ext uri="{FF2B5EF4-FFF2-40B4-BE49-F238E27FC236}">
                <a16:creationId xmlns:a16="http://schemas.microsoft.com/office/drawing/2014/main" id="{D2F97453-494C-5746-8E17-4A67EE1BF309}"/>
              </a:ext>
            </a:extLst>
          </p:cNvPr>
          <p:cNvSpPr/>
          <p:nvPr/>
        </p:nvSpPr>
        <p:spPr>
          <a:xfrm rot="16200000">
            <a:off x="512846" y="2326527"/>
            <a:ext cx="1484625" cy="1737458"/>
          </a:xfrm>
          <a:prstGeom prst="blockArc">
            <a:avLst>
              <a:gd name="adj1" fmla="val 10794187"/>
              <a:gd name="adj2" fmla="val 14477"/>
              <a:gd name="adj3" fmla="val 30055"/>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tx1"/>
              </a:solidFill>
            </a:endParaRPr>
          </a:p>
        </p:txBody>
      </p:sp>
      <p:sp>
        <p:nvSpPr>
          <p:cNvPr id="64" name="Rectangle 63">
            <a:extLst>
              <a:ext uri="{FF2B5EF4-FFF2-40B4-BE49-F238E27FC236}">
                <a16:creationId xmlns:a16="http://schemas.microsoft.com/office/drawing/2014/main" id="{361D24CC-941E-4C47-B0EC-E144352A4A74}"/>
              </a:ext>
            </a:extLst>
          </p:cNvPr>
          <p:cNvSpPr/>
          <p:nvPr/>
        </p:nvSpPr>
        <p:spPr>
          <a:xfrm>
            <a:off x="1323532" y="2448661"/>
            <a:ext cx="4270478" cy="43459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Revision and Retrieval – early exam.   </a:t>
            </a:r>
            <a:endParaRPr lang="en-US" sz="1600" b="1" dirty="0">
              <a:solidFill>
                <a:schemeClr val="tx1"/>
              </a:solidFill>
            </a:endParaRPr>
          </a:p>
        </p:txBody>
      </p:sp>
      <p:sp>
        <p:nvSpPr>
          <p:cNvPr id="67" name="Block Arc 66">
            <a:extLst>
              <a:ext uri="{FF2B5EF4-FFF2-40B4-BE49-F238E27FC236}">
                <a16:creationId xmlns:a16="http://schemas.microsoft.com/office/drawing/2014/main" id="{D2F97453-494C-5746-8E17-4A67EE1BF309}"/>
              </a:ext>
            </a:extLst>
          </p:cNvPr>
          <p:cNvSpPr/>
          <p:nvPr/>
        </p:nvSpPr>
        <p:spPr>
          <a:xfrm rot="5400000">
            <a:off x="4905605" y="1251901"/>
            <a:ext cx="1503560" cy="1732059"/>
          </a:xfrm>
          <a:prstGeom prst="blockArc">
            <a:avLst>
              <a:gd name="adj1" fmla="val 10794187"/>
              <a:gd name="adj2" fmla="val 8263"/>
              <a:gd name="adj3" fmla="val 28208"/>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tx1"/>
              </a:solidFill>
            </a:endParaRPr>
          </a:p>
        </p:txBody>
      </p:sp>
      <p:sp>
        <p:nvSpPr>
          <p:cNvPr id="266" name="Oval 265">
            <a:extLst>
              <a:ext uri="{FF2B5EF4-FFF2-40B4-BE49-F238E27FC236}">
                <a16:creationId xmlns:a16="http://schemas.microsoft.com/office/drawing/2014/main" id="{F392CEB9-0CDA-4E4D-8C9D-4D77BAB73103}"/>
              </a:ext>
            </a:extLst>
          </p:cNvPr>
          <p:cNvSpPr/>
          <p:nvPr/>
        </p:nvSpPr>
        <p:spPr>
          <a:xfrm>
            <a:off x="5562831" y="1188906"/>
            <a:ext cx="992680" cy="987200"/>
          </a:xfrm>
          <a:prstGeom prst="ellipse">
            <a:avLst/>
          </a:prstGeom>
          <a:solidFill>
            <a:schemeClr val="bg1"/>
          </a:solidFill>
          <a:ln w="1016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NEXT STEPS</a:t>
            </a:r>
          </a:p>
        </p:txBody>
      </p:sp>
      <p:sp>
        <p:nvSpPr>
          <p:cNvPr id="69" name="Triangle 45">
            <a:extLst>
              <a:ext uri="{FF2B5EF4-FFF2-40B4-BE49-F238E27FC236}">
                <a16:creationId xmlns:a16="http://schemas.microsoft.com/office/drawing/2014/main" id="{B85D31BE-9BE0-3341-86C3-0BFD563EAA1B}"/>
              </a:ext>
            </a:extLst>
          </p:cNvPr>
          <p:cNvSpPr/>
          <p:nvPr/>
        </p:nvSpPr>
        <p:spPr>
          <a:xfrm rot="16200000">
            <a:off x="3957161" y="1252369"/>
            <a:ext cx="952780" cy="669618"/>
          </a:xfrm>
          <a:prstGeom prst="triangle">
            <a:avLst>
              <a:gd name="adj" fmla="val 4536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1" dirty="0"/>
          </a:p>
        </p:txBody>
      </p:sp>
      <p:sp>
        <p:nvSpPr>
          <p:cNvPr id="72" name="Rectangle 71">
            <a:extLst>
              <a:ext uri="{FF2B5EF4-FFF2-40B4-BE49-F238E27FC236}">
                <a16:creationId xmlns:a16="http://schemas.microsoft.com/office/drawing/2014/main" id="{361D24CC-941E-4C47-B0EC-E144352A4A74}"/>
              </a:ext>
            </a:extLst>
          </p:cNvPr>
          <p:cNvSpPr/>
          <p:nvPr/>
        </p:nvSpPr>
        <p:spPr>
          <a:xfrm>
            <a:off x="1093424" y="7848179"/>
            <a:ext cx="2270158" cy="43459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Nutrition  </a:t>
            </a:r>
            <a:endParaRPr lang="en-US" sz="1600" b="1" dirty="0">
              <a:solidFill>
                <a:schemeClr val="tx1"/>
              </a:solidFill>
            </a:endParaRPr>
          </a:p>
        </p:txBody>
      </p:sp>
      <p:sp>
        <p:nvSpPr>
          <p:cNvPr id="76" name="Rectangle 75">
            <a:extLst>
              <a:ext uri="{FF2B5EF4-FFF2-40B4-BE49-F238E27FC236}">
                <a16:creationId xmlns:a16="http://schemas.microsoft.com/office/drawing/2014/main" id="{361D24CC-941E-4C47-B0EC-E144352A4A74}"/>
              </a:ext>
            </a:extLst>
          </p:cNvPr>
          <p:cNvSpPr/>
          <p:nvPr/>
        </p:nvSpPr>
        <p:spPr>
          <a:xfrm>
            <a:off x="1093423" y="6736011"/>
            <a:ext cx="3061298" cy="43459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Nutritional Needs of Humans  </a:t>
            </a:r>
            <a:endParaRPr lang="en-US" sz="1600" b="1" dirty="0">
              <a:solidFill>
                <a:schemeClr val="tx1"/>
              </a:solidFill>
            </a:endParaRPr>
          </a:p>
        </p:txBody>
      </p:sp>
      <p:sp>
        <p:nvSpPr>
          <p:cNvPr id="77" name="Rectangle 76">
            <a:extLst>
              <a:ext uri="{FF2B5EF4-FFF2-40B4-BE49-F238E27FC236}">
                <a16:creationId xmlns:a16="http://schemas.microsoft.com/office/drawing/2014/main" id="{361D24CC-941E-4C47-B0EC-E144352A4A74}"/>
              </a:ext>
            </a:extLst>
          </p:cNvPr>
          <p:cNvSpPr/>
          <p:nvPr/>
        </p:nvSpPr>
        <p:spPr>
          <a:xfrm>
            <a:off x="4215187" y="6733058"/>
            <a:ext cx="1413349" cy="43459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Diets </a:t>
            </a:r>
            <a:endParaRPr lang="en-US" sz="1600" b="1" dirty="0">
              <a:solidFill>
                <a:schemeClr val="tx1"/>
              </a:solidFill>
            </a:endParaRPr>
          </a:p>
        </p:txBody>
      </p:sp>
      <p:cxnSp>
        <p:nvCxnSpPr>
          <p:cNvPr id="46" name="Straight Connector 45">
            <a:extLst>
              <a:ext uri="{FF2B5EF4-FFF2-40B4-BE49-F238E27FC236}">
                <a16:creationId xmlns:a16="http://schemas.microsoft.com/office/drawing/2014/main" id="{206BE152-910A-2843-A2AB-7EEE1AB8E0D0}"/>
              </a:ext>
            </a:extLst>
          </p:cNvPr>
          <p:cNvCxnSpPr>
            <a:cxnSpLocks/>
          </p:cNvCxnSpPr>
          <p:nvPr/>
        </p:nvCxnSpPr>
        <p:spPr>
          <a:xfrm>
            <a:off x="4538841" y="7761032"/>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206BE152-910A-2843-A2AB-7EEE1AB8E0D0}"/>
              </a:ext>
            </a:extLst>
          </p:cNvPr>
          <p:cNvCxnSpPr>
            <a:cxnSpLocks/>
          </p:cNvCxnSpPr>
          <p:nvPr/>
        </p:nvCxnSpPr>
        <p:spPr>
          <a:xfrm>
            <a:off x="3686642" y="7751358"/>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206BE152-910A-2843-A2AB-7EEE1AB8E0D0}"/>
              </a:ext>
            </a:extLst>
          </p:cNvPr>
          <p:cNvCxnSpPr>
            <a:cxnSpLocks/>
          </p:cNvCxnSpPr>
          <p:nvPr/>
        </p:nvCxnSpPr>
        <p:spPr>
          <a:xfrm>
            <a:off x="1576395" y="7740740"/>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206BE152-910A-2843-A2AB-7EEE1AB8E0D0}"/>
              </a:ext>
            </a:extLst>
          </p:cNvPr>
          <p:cNvCxnSpPr>
            <a:cxnSpLocks/>
          </p:cNvCxnSpPr>
          <p:nvPr/>
        </p:nvCxnSpPr>
        <p:spPr>
          <a:xfrm>
            <a:off x="2123888" y="7751358"/>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206BE152-910A-2843-A2AB-7EEE1AB8E0D0}"/>
              </a:ext>
            </a:extLst>
          </p:cNvPr>
          <p:cNvCxnSpPr>
            <a:cxnSpLocks/>
          </p:cNvCxnSpPr>
          <p:nvPr/>
        </p:nvCxnSpPr>
        <p:spPr>
          <a:xfrm>
            <a:off x="2954905" y="7730117"/>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206BE152-910A-2843-A2AB-7EEE1AB8E0D0}"/>
              </a:ext>
            </a:extLst>
          </p:cNvPr>
          <p:cNvCxnSpPr>
            <a:cxnSpLocks/>
          </p:cNvCxnSpPr>
          <p:nvPr/>
        </p:nvCxnSpPr>
        <p:spPr>
          <a:xfrm>
            <a:off x="1245736" y="6629739"/>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206BE152-910A-2843-A2AB-7EEE1AB8E0D0}"/>
              </a:ext>
            </a:extLst>
          </p:cNvPr>
          <p:cNvCxnSpPr>
            <a:cxnSpLocks/>
          </p:cNvCxnSpPr>
          <p:nvPr/>
        </p:nvCxnSpPr>
        <p:spPr>
          <a:xfrm>
            <a:off x="2107422" y="6637068"/>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206BE152-910A-2843-A2AB-7EEE1AB8E0D0}"/>
              </a:ext>
            </a:extLst>
          </p:cNvPr>
          <p:cNvCxnSpPr>
            <a:cxnSpLocks/>
          </p:cNvCxnSpPr>
          <p:nvPr/>
        </p:nvCxnSpPr>
        <p:spPr>
          <a:xfrm>
            <a:off x="2894003" y="6642656"/>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206BE152-910A-2843-A2AB-7EEE1AB8E0D0}"/>
              </a:ext>
            </a:extLst>
          </p:cNvPr>
          <p:cNvCxnSpPr>
            <a:cxnSpLocks/>
          </p:cNvCxnSpPr>
          <p:nvPr/>
        </p:nvCxnSpPr>
        <p:spPr>
          <a:xfrm>
            <a:off x="3742871" y="6666529"/>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206BE152-910A-2843-A2AB-7EEE1AB8E0D0}"/>
              </a:ext>
            </a:extLst>
          </p:cNvPr>
          <p:cNvCxnSpPr>
            <a:cxnSpLocks/>
          </p:cNvCxnSpPr>
          <p:nvPr/>
        </p:nvCxnSpPr>
        <p:spPr>
          <a:xfrm>
            <a:off x="5107661" y="5585009"/>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206BE152-910A-2843-A2AB-7EEE1AB8E0D0}"/>
              </a:ext>
            </a:extLst>
          </p:cNvPr>
          <p:cNvCxnSpPr>
            <a:cxnSpLocks/>
          </p:cNvCxnSpPr>
          <p:nvPr/>
        </p:nvCxnSpPr>
        <p:spPr>
          <a:xfrm>
            <a:off x="5118118" y="6634586"/>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206BE152-910A-2843-A2AB-7EEE1AB8E0D0}"/>
              </a:ext>
            </a:extLst>
          </p:cNvPr>
          <p:cNvCxnSpPr>
            <a:cxnSpLocks/>
          </p:cNvCxnSpPr>
          <p:nvPr/>
        </p:nvCxnSpPr>
        <p:spPr>
          <a:xfrm>
            <a:off x="4468664" y="6627728"/>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206BE152-910A-2843-A2AB-7EEE1AB8E0D0}"/>
              </a:ext>
            </a:extLst>
          </p:cNvPr>
          <p:cNvCxnSpPr>
            <a:cxnSpLocks/>
          </p:cNvCxnSpPr>
          <p:nvPr/>
        </p:nvCxnSpPr>
        <p:spPr>
          <a:xfrm>
            <a:off x="2911580" y="5556428"/>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206BE152-910A-2843-A2AB-7EEE1AB8E0D0}"/>
              </a:ext>
            </a:extLst>
          </p:cNvPr>
          <p:cNvCxnSpPr>
            <a:cxnSpLocks/>
          </p:cNvCxnSpPr>
          <p:nvPr/>
        </p:nvCxnSpPr>
        <p:spPr>
          <a:xfrm>
            <a:off x="3673462" y="5592186"/>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206BE152-910A-2843-A2AB-7EEE1AB8E0D0}"/>
              </a:ext>
            </a:extLst>
          </p:cNvPr>
          <p:cNvCxnSpPr>
            <a:cxnSpLocks/>
          </p:cNvCxnSpPr>
          <p:nvPr/>
        </p:nvCxnSpPr>
        <p:spPr>
          <a:xfrm>
            <a:off x="1572107" y="5563268"/>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206BE152-910A-2843-A2AB-7EEE1AB8E0D0}"/>
              </a:ext>
            </a:extLst>
          </p:cNvPr>
          <p:cNvCxnSpPr>
            <a:cxnSpLocks/>
          </p:cNvCxnSpPr>
          <p:nvPr/>
        </p:nvCxnSpPr>
        <p:spPr>
          <a:xfrm>
            <a:off x="1580683" y="4519409"/>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206BE152-910A-2843-A2AB-7EEE1AB8E0D0}"/>
              </a:ext>
            </a:extLst>
          </p:cNvPr>
          <p:cNvCxnSpPr>
            <a:cxnSpLocks/>
          </p:cNvCxnSpPr>
          <p:nvPr/>
        </p:nvCxnSpPr>
        <p:spPr>
          <a:xfrm>
            <a:off x="3224309" y="4452026"/>
            <a:ext cx="151739" cy="165555"/>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206BE152-910A-2843-A2AB-7EEE1AB8E0D0}"/>
              </a:ext>
            </a:extLst>
          </p:cNvPr>
          <p:cNvCxnSpPr>
            <a:cxnSpLocks/>
          </p:cNvCxnSpPr>
          <p:nvPr/>
        </p:nvCxnSpPr>
        <p:spPr>
          <a:xfrm>
            <a:off x="1515496" y="3405178"/>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206BE152-910A-2843-A2AB-7EEE1AB8E0D0}"/>
              </a:ext>
            </a:extLst>
          </p:cNvPr>
          <p:cNvCxnSpPr>
            <a:cxnSpLocks/>
          </p:cNvCxnSpPr>
          <p:nvPr/>
        </p:nvCxnSpPr>
        <p:spPr>
          <a:xfrm>
            <a:off x="3729591" y="3358559"/>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206BE152-910A-2843-A2AB-7EEE1AB8E0D0}"/>
              </a:ext>
            </a:extLst>
          </p:cNvPr>
          <p:cNvCxnSpPr>
            <a:cxnSpLocks/>
          </p:cNvCxnSpPr>
          <p:nvPr/>
        </p:nvCxnSpPr>
        <p:spPr>
          <a:xfrm>
            <a:off x="5096014" y="4544017"/>
            <a:ext cx="105166" cy="129785"/>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206BE152-910A-2843-A2AB-7EEE1AB8E0D0}"/>
              </a:ext>
            </a:extLst>
          </p:cNvPr>
          <p:cNvCxnSpPr>
            <a:cxnSpLocks/>
          </p:cNvCxnSpPr>
          <p:nvPr/>
        </p:nvCxnSpPr>
        <p:spPr>
          <a:xfrm>
            <a:off x="4624486" y="3352906"/>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206BE152-910A-2843-A2AB-7EEE1AB8E0D0}"/>
              </a:ext>
            </a:extLst>
          </p:cNvPr>
          <p:cNvCxnSpPr>
            <a:cxnSpLocks/>
          </p:cNvCxnSpPr>
          <p:nvPr/>
        </p:nvCxnSpPr>
        <p:spPr>
          <a:xfrm flipV="1">
            <a:off x="4968251" y="8200345"/>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206BE152-910A-2843-A2AB-7EEE1AB8E0D0}"/>
              </a:ext>
            </a:extLst>
          </p:cNvPr>
          <p:cNvCxnSpPr>
            <a:cxnSpLocks/>
          </p:cNvCxnSpPr>
          <p:nvPr/>
        </p:nvCxnSpPr>
        <p:spPr>
          <a:xfrm flipV="1">
            <a:off x="4276038" y="8214298"/>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206BE152-910A-2843-A2AB-7EEE1AB8E0D0}"/>
              </a:ext>
            </a:extLst>
          </p:cNvPr>
          <p:cNvCxnSpPr>
            <a:cxnSpLocks/>
          </p:cNvCxnSpPr>
          <p:nvPr/>
        </p:nvCxnSpPr>
        <p:spPr>
          <a:xfrm flipV="1">
            <a:off x="3761367" y="8214298"/>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206BE152-910A-2843-A2AB-7EEE1AB8E0D0}"/>
              </a:ext>
            </a:extLst>
          </p:cNvPr>
          <p:cNvCxnSpPr>
            <a:cxnSpLocks/>
          </p:cNvCxnSpPr>
          <p:nvPr/>
        </p:nvCxnSpPr>
        <p:spPr>
          <a:xfrm flipV="1">
            <a:off x="2915868" y="8200345"/>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206BE152-910A-2843-A2AB-7EEE1AB8E0D0}"/>
              </a:ext>
            </a:extLst>
          </p:cNvPr>
          <p:cNvCxnSpPr>
            <a:cxnSpLocks/>
          </p:cNvCxnSpPr>
          <p:nvPr/>
        </p:nvCxnSpPr>
        <p:spPr>
          <a:xfrm flipV="1">
            <a:off x="2368127" y="8200345"/>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206BE152-910A-2843-A2AB-7EEE1AB8E0D0}"/>
              </a:ext>
            </a:extLst>
          </p:cNvPr>
          <p:cNvCxnSpPr>
            <a:cxnSpLocks/>
          </p:cNvCxnSpPr>
          <p:nvPr/>
        </p:nvCxnSpPr>
        <p:spPr>
          <a:xfrm flipV="1">
            <a:off x="1679127" y="8173215"/>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206BE152-910A-2843-A2AB-7EEE1AB8E0D0}"/>
              </a:ext>
            </a:extLst>
          </p:cNvPr>
          <p:cNvCxnSpPr>
            <a:cxnSpLocks/>
          </p:cNvCxnSpPr>
          <p:nvPr/>
        </p:nvCxnSpPr>
        <p:spPr>
          <a:xfrm flipV="1">
            <a:off x="5322605" y="7072516"/>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206BE152-910A-2843-A2AB-7EEE1AB8E0D0}"/>
              </a:ext>
            </a:extLst>
          </p:cNvPr>
          <p:cNvCxnSpPr>
            <a:cxnSpLocks/>
          </p:cNvCxnSpPr>
          <p:nvPr/>
        </p:nvCxnSpPr>
        <p:spPr>
          <a:xfrm flipV="1">
            <a:off x="4451061" y="7046877"/>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06BE152-910A-2843-A2AB-7EEE1AB8E0D0}"/>
              </a:ext>
            </a:extLst>
          </p:cNvPr>
          <p:cNvCxnSpPr>
            <a:cxnSpLocks/>
          </p:cNvCxnSpPr>
          <p:nvPr/>
        </p:nvCxnSpPr>
        <p:spPr>
          <a:xfrm flipV="1">
            <a:off x="3803306" y="7087914"/>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206BE152-910A-2843-A2AB-7EEE1AB8E0D0}"/>
              </a:ext>
            </a:extLst>
          </p:cNvPr>
          <p:cNvCxnSpPr>
            <a:cxnSpLocks/>
          </p:cNvCxnSpPr>
          <p:nvPr/>
        </p:nvCxnSpPr>
        <p:spPr>
          <a:xfrm flipV="1">
            <a:off x="2976110" y="7072516"/>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206BE152-910A-2843-A2AB-7EEE1AB8E0D0}"/>
              </a:ext>
            </a:extLst>
          </p:cNvPr>
          <p:cNvCxnSpPr>
            <a:cxnSpLocks/>
          </p:cNvCxnSpPr>
          <p:nvPr/>
        </p:nvCxnSpPr>
        <p:spPr>
          <a:xfrm flipV="1">
            <a:off x="2316700" y="7098636"/>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206BE152-910A-2843-A2AB-7EEE1AB8E0D0}"/>
              </a:ext>
            </a:extLst>
          </p:cNvPr>
          <p:cNvCxnSpPr>
            <a:cxnSpLocks/>
          </p:cNvCxnSpPr>
          <p:nvPr/>
        </p:nvCxnSpPr>
        <p:spPr>
          <a:xfrm flipV="1">
            <a:off x="1418729" y="7084743"/>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206BE152-910A-2843-A2AB-7EEE1AB8E0D0}"/>
              </a:ext>
            </a:extLst>
          </p:cNvPr>
          <p:cNvCxnSpPr>
            <a:cxnSpLocks/>
          </p:cNvCxnSpPr>
          <p:nvPr/>
        </p:nvCxnSpPr>
        <p:spPr>
          <a:xfrm flipV="1">
            <a:off x="3203079" y="5981128"/>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206BE152-910A-2843-A2AB-7EEE1AB8E0D0}"/>
              </a:ext>
            </a:extLst>
          </p:cNvPr>
          <p:cNvCxnSpPr>
            <a:cxnSpLocks/>
          </p:cNvCxnSpPr>
          <p:nvPr/>
        </p:nvCxnSpPr>
        <p:spPr>
          <a:xfrm flipV="1">
            <a:off x="4444561" y="6005983"/>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206BE152-910A-2843-A2AB-7EEE1AB8E0D0}"/>
              </a:ext>
            </a:extLst>
          </p:cNvPr>
          <p:cNvCxnSpPr>
            <a:cxnSpLocks/>
          </p:cNvCxnSpPr>
          <p:nvPr/>
        </p:nvCxnSpPr>
        <p:spPr>
          <a:xfrm flipV="1">
            <a:off x="1963689" y="4968729"/>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06BE152-910A-2843-A2AB-7EEE1AB8E0D0}"/>
              </a:ext>
            </a:extLst>
          </p:cNvPr>
          <p:cNvCxnSpPr>
            <a:cxnSpLocks/>
          </p:cNvCxnSpPr>
          <p:nvPr/>
        </p:nvCxnSpPr>
        <p:spPr>
          <a:xfrm flipV="1">
            <a:off x="5102319" y="6001064"/>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06BE152-910A-2843-A2AB-7EEE1AB8E0D0}"/>
              </a:ext>
            </a:extLst>
          </p:cNvPr>
          <p:cNvCxnSpPr>
            <a:cxnSpLocks/>
          </p:cNvCxnSpPr>
          <p:nvPr/>
        </p:nvCxnSpPr>
        <p:spPr>
          <a:xfrm flipV="1">
            <a:off x="4252253" y="4986642"/>
            <a:ext cx="140916" cy="149939"/>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206BE152-910A-2843-A2AB-7EEE1AB8E0D0}"/>
              </a:ext>
            </a:extLst>
          </p:cNvPr>
          <p:cNvCxnSpPr>
            <a:cxnSpLocks/>
          </p:cNvCxnSpPr>
          <p:nvPr/>
        </p:nvCxnSpPr>
        <p:spPr>
          <a:xfrm flipV="1">
            <a:off x="4810431" y="4953959"/>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206BE152-910A-2843-A2AB-7EEE1AB8E0D0}"/>
              </a:ext>
            </a:extLst>
          </p:cNvPr>
          <p:cNvCxnSpPr>
            <a:cxnSpLocks/>
          </p:cNvCxnSpPr>
          <p:nvPr/>
        </p:nvCxnSpPr>
        <p:spPr>
          <a:xfrm flipV="1">
            <a:off x="1611787" y="3888226"/>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206BE152-910A-2843-A2AB-7EEE1AB8E0D0}"/>
              </a:ext>
            </a:extLst>
          </p:cNvPr>
          <p:cNvCxnSpPr>
            <a:cxnSpLocks/>
          </p:cNvCxnSpPr>
          <p:nvPr/>
        </p:nvCxnSpPr>
        <p:spPr>
          <a:xfrm flipH="1" flipV="1">
            <a:off x="2363967" y="3857520"/>
            <a:ext cx="7391" cy="205437"/>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206BE152-910A-2843-A2AB-7EEE1AB8E0D0}"/>
              </a:ext>
            </a:extLst>
          </p:cNvPr>
          <p:cNvCxnSpPr>
            <a:cxnSpLocks/>
          </p:cNvCxnSpPr>
          <p:nvPr/>
        </p:nvCxnSpPr>
        <p:spPr>
          <a:xfrm flipV="1">
            <a:off x="4045862" y="3849532"/>
            <a:ext cx="269778" cy="239707"/>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206BE152-910A-2843-A2AB-7EEE1AB8E0D0}"/>
              </a:ext>
            </a:extLst>
          </p:cNvPr>
          <p:cNvCxnSpPr>
            <a:cxnSpLocks/>
          </p:cNvCxnSpPr>
          <p:nvPr/>
        </p:nvCxnSpPr>
        <p:spPr>
          <a:xfrm flipV="1">
            <a:off x="4950962" y="3834891"/>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161" name="TextBox 160">
            <a:extLst>
              <a:ext uri="{FF2B5EF4-FFF2-40B4-BE49-F238E27FC236}">
                <a16:creationId xmlns:a16="http://schemas.microsoft.com/office/drawing/2014/main" id="{57E4ADCC-0F9E-4753-B58A-249B37F19C88}"/>
              </a:ext>
            </a:extLst>
          </p:cNvPr>
          <p:cNvSpPr txBox="1"/>
          <p:nvPr/>
        </p:nvSpPr>
        <p:spPr>
          <a:xfrm>
            <a:off x="4453090" y="3108452"/>
            <a:ext cx="1156547" cy="307777"/>
          </a:xfrm>
          <a:prstGeom prst="rect">
            <a:avLst/>
          </a:prstGeom>
          <a:noFill/>
        </p:spPr>
        <p:txBody>
          <a:bodyPr wrap="square" rtlCol="0">
            <a:spAutoFit/>
          </a:bodyPr>
          <a:lstStyle/>
          <a:p>
            <a:pPr algn="ctr"/>
            <a:r>
              <a:rPr lang="en-US" sz="700" dirty="0" smtClean="0"/>
              <a:t>Control </a:t>
            </a:r>
            <a:r>
              <a:rPr lang="en-US" sz="700" dirty="0" smtClean="0"/>
              <a:t>measures used to minimize food safety risks.</a:t>
            </a:r>
            <a:endParaRPr lang="en-US" sz="700" dirty="0"/>
          </a:p>
        </p:txBody>
      </p:sp>
      <p:sp>
        <p:nvSpPr>
          <p:cNvPr id="162" name="TextBox 161">
            <a:extLst>
              <a:ext uri="{FF2B5EF4-FFF2-40B4-BE49-F238E27FC236}">
                <a16:creationId xmlns:a16="http://schemas.microsoft.com/office/drawing/2014/main" id="{57E4ADCC-0F9E-4753-B58A-249B37F19C88}"/>
              </a:ext>
            </a:extLst>
          </p:cNvPr>
          <p:cNvSpPr txBox="1"/>
          <p:nvPr/>
        </p:nvSpPr>
        <p:spPr>
          <a:xfrm>
            <a:off x="1939641" y="4017155"/>
            <a:ext cx="1469099" cy="307777"/>
          </a:xfrm>
          <a:prstGeom prst="rect">
            <a:avLst/>
          </a:prstGeom>
          <a:noFill/>
        </p:spPr>
        <p:txBody>
          <a:bodyPr wrap="square" rtlCol="0">
            <a:spAutoFit/>
          </a:bodyPr>
          <a:lstStyle/>
          <a:p>
            <a:pPr algn="ctr"/>
            <a:r>
              <a:rPr lang="en-US" sz="700" dirty="0" smtClean="0"/>
              <a:t>The </a:t>
            </a:r>
            <a:r>
              <a:rPr lang="en-US" sz="700" dirty="0" smtClean="0"/>
              <a:t>physiological basis and effects of food poisoning.</a:t>
            </a:r>
            <a:endParaRPr lang="en-US" sz="700" dirty="0"/>
          </a:p>
        </p:txBody>
      </p:sp>
      <p:sp>
        <p:nvSpPr>
          <p:cNvPr id="163" name="TextBox 162">
            <a:extLst>
              <a:ext uri="{FF2B5EF4-FFF2-40B4-BE49-F238E27FC236}">
                <a16:creationId xmlns:a16="http://schemas.microsoft.com/office/drawing/2014/main" id="{57E4ADCC-0F9E-4753-B58A-249B37F19C88}"/>
              </a:ext>
            </a:extLst>
          </p:cNvPr>
          <p:cNvSpPr txBox="1"/>
          <p:nvPr/>
        </p:nvSpPr>
        <p:spPr>
          <a:xfrm>
            <a:off x="393919" y="4053772"/>
            <a:ext cx="1505806" cy="307777"/>
          </a:xfrm>
          <a:prstGeom prst="rect">
            <a:avLst/>
          </a:prstGeom>
          <a:noFill/>
        </p:spPr>
        <p:txBody>
          <a:bodyPr wrap="square" rtlCol="0">
            <a:spAutoFit/>
          </a:bodyPr>
          <a:lstStyle/>
          <a:p>
            <a:pPr algn="ctr"/>
            <a:r>
              <a:rPr lang="en-US" sz="700" dirty="0" smtClean="0"/>
              <a:t>How </a:t>
            </a:r>
            <a:r>
              <a:rPr lang="en-US" sz="700" dirty="0" smtClean="0"/>
              <a:t>preservation methods prevent the growth of micro-organisms.</a:t>
            </a:r>
            <a:endParaRPr lang="en-US" sz="600" dirty="0"/>
          </a:p>
        </p:txBody>
      </p:sp>
      <p:sp>
        <p:nvSpPr>
          <p:cNvPr id="164" name="TextBox 163">
            <a:extLst>
              <a:ext uri="{FF2B5EF4-FFF2-40B4-BE49-F238E27FC236}">
                <a16:creationId xmlns:a16="http://schemas.microsoft.com/office/drawing/2014/main" id="{57E4ADCC-0F9E-4753-B58A-249B37F19C88}"/>
              </a:ext>
            </a:extLst>
          </p:cNvPr>
          <p:cNvSpPr txBox="1"/>
          <p:nvPr/>
        </p:nvSpPr>
        <p:spPr>
          <a:xfrm>
            <a:off x="2633573" y="3009241"/>
            <a:ext cx="1674620" cy="415498"/>
          </a:xfrm>
          <a:prstGeom prst="rect">
            <a:avLst/>
          </a:prstGeom>
          <a:noFill/>
        </p:spPr>
        <p:txBody>
          <a:bodyPr wrap="square" rtlCol="0">
            <a:spAutoFit/>
          </a:bodyPr>
          <a:lstStyle/>
          <a:p>
            <a:pPr algn="ctr"/>
            <a:endParaRPr lang="en-US" sz="700" b="1" dirty="0"/>
          </a:p>
          <a:p>
            <a:pPr algn="ctr"/>
            <a:r>
              <a:rPr lang="en-US" sz="700" dirty="0" smtClean="0"/>
              <a:t>The growth of micro-organisms in different environments.</a:t>
            </a:r>
            <a:endParaRPr lang="en-US" sz="700" dirty="0"/>
          </a:p>
        </p:txBody>
      </p:sp>
      <p:sp>
        <p:nvSpPr>
          <p:cNvPr id="165" name="TextBox 164">
            <a:extLst>
              <a:ext uri="{FF2B5EF4-FFF2-40B4-BE49-F238E27FC236}">
                <a16:creationId xmlns:a16="http://schemas.microsoft.com/office/drawing/2014/main" id="{57E4ADCC-0F9E-4753-B58A-249B37F19C88}"/>
              </a:ext>
            </a:extLst>
          </p:cNvPr>
          <p:cNvSpPr txBox="1"/>
          <p:nvPr/>
        </p:nvSpPr>
        <p:spPr>
          <a:xfrm>
            <a:off x="957961" y="3051683"/>
            <a:ext cx="1673476" cy="415498"/>
          </a:xfrm>
          <a:prstGeom prst="rect">
            <a:avLst/>
          </a:prstGeom>
          <a:noFill/>
        </p:spPr>
        <p:txBody>
          <a:bodyPr wrap="square" rtlCol="0">
            <a:spAutoFit/>
          </a:bodyPr>
          <a:lstStyle/>
          <a:p>
            <a:pPr algn="ctr"/>
            <a:endParaRPr lang="en-US" sz="700" b="1" dirty="0"/>
          </a:p>
          <a:p>
            <a:pPr algn="ctr"/>
            <a:r>
              <a:rPr lang="en-US" sz="700" dirty="0" smtClean="0"/>
              <a:t>The physiological basis of food allergies and food intolerances.</a:t>
            </a:r>
            <a:endParaRPr lang="en-US" sz="700" dirty="0"/>
          </a:p>
        </p:txBody>
      </p:sp>
      <p:sp>
        <p:nvSpPr>
          <p:cNvPr id="166" name="TextBox 165">
            <a:extLst>
              <a:ext uri="{FF2B5EF4-FFF2-40B4-BE49-F238E27FC236}">
                <a16:creationId xmlns:a16="http://schemas.microsoft.com/office/drawing/2014/main" id="{57E4ADCC-0F9E-4753-B58A-249B37F19C88}"/>
              </a:ext>
            </a:extLst>
          </p:cNvPr>
          <p:cNvSpPr txBox="1"/>
          <p:nvPr/>
        </p:nvSpPr>
        <p:spPr>
          <a:xfrm>
            <a:off x="4336218" y="3883837"/>
            <a:ext cx="1447879" cy="523220"/>
          </a:xfrm>
          <a:prstGeom prst="rect">
            <a:avLst/>
          </a:prstGeom>
          <a:noFill/>
        </p:spPr>
        <p:txBody>
          <a:bodyPr wrap="square" rtlCol="0">
            <a:spAutoFit/>
          </a:bodyPr>
          <a:lstStyle/>
          <a:p>
            <a:pPr algn="ctr"/>
            <a:endParaRPr lang="en-US" sz="700" b="1" dirty="0"/>
          </a:p>
          <a:p>
            <a:pPr algn="ctr"/>
            <a:r>
              <a:rPr lang="en-US" sz="700" dirty="0" smtClean="0"/>
              <a:t>The effects of environmental conditions on microbial growth and reproduction.</a:t>
            </a:r>
            <a:endParaRPr lang="en-US" sz="700" dirty="0"/>
          </a:p>
        </p:txBody>
      </p:sp>
      <p:sp>
        <p:nvSpPr>
          <p:cNvPr id="167" name="TextBox 166">
            <a:extLst>
              <a:ext uri="{FF2B5EF4-FFF2-40B4-BE49-F238E27FC236}">
                <a16:creationId xmlns:a16="http://schemas.microsoft.com/office/drawing/2014/main" id="{57E4ADCC-0F9E-4753-B58A-249B37F19C88}"/>
              </a:ext>
            </a:extLst>
          </p:cNvPr>
          <p:cNvSpPr txBox="1"/>
          <p:nvPr/>
        </p:nvSpPr>
        <p:spPr>
          <a:xfrm>
            <a:off x="3389700" y="4054546"/>
            <a:ext cx="1065364" cy="307777"/>
          </a:xfrm>
          <a:prstGeom prst="rect">
            <a:avLst/>
          </a:prstGeom>
          <a:noFill/>
        </p:spPr>
        <p:txBody>
          <a:bodyPr wrap="square" rtlCol="0">
            <a:spAutoFit/>
          </a:bodyPr>
          <a:lstStyle/>
          <a:p>
            <a:pPr algn="ctr"/>
            <a:r>
              <a:rPr lang="en-US" sz="700" dirty="0" smtClean="0"/>
              <a:t>How </a:t>
            </a:r>
            <a:r>
              <a:rPr lang="en-US" sz="700" dirty="0" smtClean="0"/>
              <a:t>micro-organisms affect food quality.</a:t>
            </a:r>
            <a:endParaRPr lang="en-US" sz="700" dirty="0"/>
          </a:p>
        </p:txBody>
      </p:sp>
      <p:sp>
        <p:nvSpPr>
          <p:cNvPr id="171" name="TextBox 170">
            <a:extLst>
              <a:ext uri="{FF2B5EF4-FFF2-40B4-BE49-F238E27FC236}">
                <a16:creationId xmlns:a16="http://schemas.microsoft.com/office/drawing/2014/main" id="{57E4ADCC-0F9E-4753-B58A-249B37F19C88}"/>
              </a:ext>
            </a:extLst>
          </p:cNvPr>
          <p:cNvSpPr txBox="1"/>
          <p:nvPr/>
        </p:nvSpPr>
        <p:spPr>
          <a:xfrm>
            <a:off x="2132464" y="4309804"/>
            <a:ext cx="1485348" cy="307777"/>
          </a:xfrm>
          <a:prstGeom prst="rect">
            <a:avLst/>
          </a:prstGeom>
          <a:noFill/>
        </p:spPr>
        <p:txBody>
          <a:bodyPr wrap="square" rtlCol="0">
            <a:spAutoFit/>
          </a:bodyPr>
          <a:lstStyle/>
          <a:p>
            <a:pPr algn="ctr"/>
            <a:r>
              <a:rPr lang="en-US" sz="700" dirty="0" smtClean="0"/>
              <a:t>Conducting </a:t>
            </a:r>
            <a:r>
              <a:rPr lang="en-US" sz="700" dirty="0" smtClean="0"/>
              <a:t>scientific investigations and experiments.</a:t>
            </a:r>
            <a:endParaRPr lang="en-US" sz="700" dirty="0"/>
          </a:p>
        </p:txBody>
      </p:sp>
      <p:sp>
        <p:nvSpPr>
          <p:cNvPr id="173" name="TextBox 172">
            <a:extLst>
              <a:ext uri="{FF2B5EF4-FFF2-40B4-BE49-F238E27FC236}">
                <a16:creationId xmlns:a16="http://schemas.microsoft.com/office/drawing/2014/main" id="{57E4ADCC-0F9E-4753-B58A-249B37F19C88}"/>
              </a:ext>
            </a:extLst>
          </p:cNvPr>
          <p:cNvSpPr txBox="1"/>
          <p:nvPr/>
        </p:nvSpPr>
        <p:spPr>
          <a:xfrm>
            <a:off x="777661" y="4370740"/>
            <a:ext cx="1492822" cy="200055"/>
          </a:xfrm>
          <a:prstGeom prst="rect">
            <a:avLst/>
          </a:prstGeom>
          <a:noFill/>
        </p:spPr>
        <p:txBody>
          <a:bodyPr wrap="square" rtlCol="0">
            <a:spAutoFit/>
          </a:bodyPr>
          <a:lstStyle/>
          <a:p>
            <a:pPr algn="ctr"/>
            <a:r>
              <a:rPr lang="en-US" sz="700" dirty="0" smtClean="0"/>
              <a:t>Types </a:t>
            </a:r>
            <a:r>
              <a:rPr lang="en-US" sz="700" dirty="0" smtClean="0"/>
              <a:t>of scientific investigations.</a:t>
            </a:r>
            <a:endParaRPr lang="en-US" sz="700" dirty="0"/>
          </a:p>
        </p:txBody>
      </p:sp>
      <p:sp>
        <p:nvSpPr>
          <p:cNvPr id="175" name="TextBox 174">
            <a:extLst>
              <a:ext uri="{FF2B5EF4-FFF2-40B4-BE49-F238E27FC236}">
                <a16:creationId xmlns:a16="http://schemas.microsoft.com/office/drawing/2014/main" id="{57E4ADCC-0F9E-4753-B58A-249B37F19C88}"/>
              </a:ext>
            </a:extLst>
          </p:cNvPr>
          <p:cNvSpPr txBox="1"/>
          <p:nvPr/>
        </p:nvSpPr>
        <p:spPr>
          <a:xfrm>
            <a:off x="1304806" y="5149495"/>
            <a:ext cx="1549632" cy="200055"/>
          </a:xfrm>
          <a:prstGeom prst="rect">
            <a:avLst/>
          </a:prstGeom>
          <a:noFill/>
        </p:spPr>
        <p:txBody>
          <a:bodyPr wrap="square" rtlCol="0">
            <a:spAutoFit/>
          </a:bodyPr>
          <a:lstStyle/>
          <a:p>
            <a:pPr algn="ctr"/>
            <a:r>
              <a:rPr lang="en-US" sz="700" dirty="0" smtClean="0"/>
              <a:t>Solving </a:t>
            </a:r>
            <a:r>
              <a:rPr lang="en-US" sz="700" dirty="0" smtClean="0"/>
              <a:t>food production problems.</a:t>
            </a:r>
            <a:endParaRPr lang="en-US" sz="700" dirty="0"/>
          </a:p>
        </p:txBody>
      </p:sp>
      <p:sp>
        <p:nvSpPr>
          <p:cNvPr id="176" name="TextBox 175">
            <a:extLst>
              <a:ext uri="{FF2B5EF4-FFF2-40B4-BE49-F238E27FC236}">
                <a16:creationId xmlns:a16="http://schemas.microsoft.com/office/drawing/2014/main" id="{57E4ADCC-0F9E-4753-B58A-249B37F19C88}"/>
              </a:ext>
            </a:extLst>
          </p:cNvPr>
          <p:cNvSpPr txBox="1"/>
          <p:nvPr/>
        </p:nvSpPr>
        <p:spPr>
          <a:xfrm>
            <a:off x="4133883" y="4400016"/>
            <a:ext cx="1314943" cy="200055"/>
          </a:xfrm>
          <a:prstGeom prst="rect">
            <a:avLst/>
          </a:prstGeom>
          <a:noFill/>
        </p:spPr>
        <p:txBody>
          <a:bodyPr wrap="square" rtlCol="0">
            <a:spAutoFit/>
          </a:bodyPr>
          <a:lstStyle/>
          <a:p>
            <a:pPr algn="ctr"/>
            <a:r>
              <a:rPr lang="en-US" sz="700" dirty="0" smtClean="0"/>
              <a:t>Learner </a:t>
            </a:r>
            <a:r>
              <a:rPr lang="en-US" sz="700" dirty="0" smtClean="0"/>
              <a:t>assignment brief.</a:t>
            </a:r>
            <a:endParaRPr lang="en-US" sz="700" dirty="0"/>
          </a:p>
        </p:txBody>
      </p:sp>
      <p:sp>
        <p:nvSpPr>
          <p:cNvPr id="180" name="TextBox 179">
            <a:extLst>
              <a:ext uri="{FF2B5EF4-FFF2-40B4-BE49-F238E27FC236}">
                <a16:creationId xmlns:a16="http://schemas.microsoft.com/office/drawing/2014/main" id="{57E4ADCC-0F9E-4753-B58A-249B37F19C88}"/>
              </a:ext>
            </a:extLst>
          </p:cNvPr>
          <p:cNvSpPr txBox="1"/>
          <p:nvPr/>
        </p:nvSpPr>
        <p:spPr>
          <a:xfrm>
            <a:off x="4547417" y="5145945"/>
            <a:ext cx="1253716" cy="307777"/>
          </a:xfrm>
          <a:prstGeom prst="rect">
            <a:avLst/>
          </a:prstGeom>
          <a:noFill/>
        </p:spPr>
        <p:txBody>
          <a:bodyPr wrap="square" rtlCol="0">
            <a:spAutoFit/>
          </a:bodyPr>
          <a:lstStyle/>
          <a:p>
            <a:pPr algn="ctr"/>
            <a:r>
              <a:rPr lang="en-US" sz="700" dirty="0" smtClean="0"/>
              <a:t>The </a:t>
            </a:r>
            <a:r>
              <a:rPr lang="en-US" sz="700" dirty="0" smtClean="0"/>
              <a:t>properties of foods and how they are changed.</a:t>
            </a:r>
            <a:endParaRPr lang="en-US" sz="700" dirty="0"/>
          </a:p>
        </p:txBody>
      </p:sp>
      <p:sp>
        <p:nvSpPr>
          <p:cNvPr id="182" name="TextBox 181">
            <a:extLst>
              <a:ext uri="{FF2B5EF4-FFF2-40B4-BE49-F238E27FC236}">
                <a16:creationId xmlns:a16="http://schemas.microsoft.com/office/drawing/2014/main" id="{57E4ADCC-0F9E-4753-B58A-249B37F19C88}"/>
              </a:ext>
            </a:extLst>
          </p:cNvPr>
          <p:cNvSpPr txBox="1"/>
          <p:nvPr/>
        </p:nvSpPr>
        <p:spPr>
          <a:xfrm>
            <a:off x="3045419" y="5079553"/>
            <a:ext cx="1517432" cy="307777"/>
          </a:xfrm>
          <a:prstGeom prst="rect">
            <a:avLst/>
          </a:prstGeom>
          <a:noFill/>
        </p:spPr>
        <p:txBody>
          <a:bodyPr wrap="square" rtlCol="0">
            <a:spAutoFit/>
          </a:bodyPr>
          <a:lstStyle/>
          <a:p>
            <a:pPr algn="ctr"/>
            <a:r>
              <a:rPr lang="en-US" sz="700" dirty="0" smtClean="0"/>
              <a:t>Food </a:t>
            </a:r>
            <a:r>
              <a:rPr lang="en-US" sz="700" dirty="0" smtClean="0"/>
              <a:t>production systems and potential production problems.</a:t>
            </a:r>
            <a:endParaRPr lang="en-US" sz="700" dirty="0"/>
          </a:p>
        </p:txBody>
      </p:sp>
      <p:sp>
        <p:nvSpPr>
          <p:cNvPr id="184" name="TextBox 183">
            <a:extLst>
              <a:ext uri="{FF2B5EF4-FFF2-40B4-BE49-F238E27FC236}">
                <a16:creationId xmlns:a16="http://schemas.microsoft.com/office/drawing/2014/main" id="{57E4ADCC-0F9E-4753-B58A-249B37F19C88}"/>
              </a:ext>
            </a:extLst>
          </p:cNvPr>
          <p:cNvSpPr txBox="1"/>
          <p:nvPr/>
        </p:nvSpPr>
        <p:spPr>
          <a:xfrm>
            <a:off x="2629917" y="6148384"/>
            <a:ext cx="972519" cy="200055"/>
          </a:xfrm>
          <a:prstGeom prst="rect">
            <a:avLst/>
          </a:prstGeom>
          <a:noFill/>
        </p:spPr>
        <p:txBody>
          <a:bodyPr wrap="square" rtlCol="0">
            <a:spAutoFit/>
          </a:bodyPr>
          <a:lstStyle/>
          <a:p>
            <a:pPr algn="ctr"/>
            <a:r>
              <a:rPr lang="en-US" sz="700" dirty="0" smtClean="0"/>
              <a:t>Quality </a:t>
            </a:r>
            <a:r>
              <a:rPr lang="en-US" sz="700" dirty="0" smtClean="0"/>
              <a:t>assurance</a:t>
            </a:r>
            <a:endParaRPr lang="en-US" sz="700" dirty="0"/>
          </a:p>
        </p:txBody>
      </p:sp>
      <p:sp>
        <p:nvSpPr>
          <p:cNvPr id="185" name="TextBox 184">
            <a:extLst>
              <a:ext uri="{FF2B5EF4-FFF2-40B4-BE49-F238E27FC236}">
                <a16:creationId xmlns:a16="http://schemas.microsoft.com/office/drawing/2014/main" id="{57E4ADCC-0F9E-4753-B58A-249B37F19C88}"/>
              </a:ext>
            </a:extLst>
          </p:cNvPr>
          <p:cNvSpPr txBox="1"/>
          <p:nvPr/>
        </p:nvSpPr>
        <p:spPr>
          <a:xfrm>
            <a:off x="2236951" y="5413988"/>
            <a:ext cx="1241737" cy="200055"/>
          </a:xfrm>
          <a:prstGeom prst="rect">
            <a:avLst/>
          </a:prstGeom>
          <a:noFill/>
        </p:spPr>
        <p:txBody>
          <a:bodyPr wrap="square" rtlCol="0">
            <a:spAutoFit/>
          </a:bodyPr>
          <a:lstStyle/>
          <a:p>
            <a:pPr algn="ctr"/>
            <a:r>
              <a:rPr lang="en-US" sz="700" dirty="0" smtClean="0"/>
              <a:t>Use </a:t>
            </a:r>
            <a:r>
              <a:rPr lang="en-US" sz="700" dirty="0" smtClean="0"/>
              <a:t>of advanced techniques</a:t>
            </a:r>
            <a:endParaRPr lang="en-US" sz="700" dirty="0"/>
          </a:p>
        </p:txBody>
      </p:sp>
      <p:sp>
        <p:nvSpPr>
          <p:cNvPr id="186" name="TextBox 185">
            <a:extLst>
              <a:ext uri="{FF2B5EF4-FFF2-40B4-BE49-F238E27FC236}">
                <a16:creationId xmlns:a16="http://schemas.microsoft.com/office/drawing/2014/main" id="{57E4ADCC-0F9E-4753-B58A-249B37F19C88}"/>
              </a:ext>
            </a:extLst>
          </p:cNvPr>
          <p:cNvSpPr txBox="1"/>
          <p:nvPr/>
        </p:nvSpPr>
        <p:spPr>
          <a:xfrm>
            <a:off x="4632780" y="5431221"/>
            <a:ext cx="854756" cy="200055"/>
          </a:xfrm>
          <a:prstGeom prst="rect">
            <a:avLst/>
          </a:prstGeom>
          <a:noFill/>
        </p:spPr>
        <p:txBody>
          <a:bodyPr wrap="square" rtlCol="0">
            <a:spAutoFit/>
          </a:bodyPr>
          <a:lstStyle/>
          <a:p>
            <a:pPr algn="ctr"/>
            <a:r>
              <a:rPr lang="en-US" sz="700" dirty="0" smtClean="0"/>
              <a:t>Use </a:t>
            </a:r>
            <a:r>
              <a:rPr lang="en-US" sz="700" dirty="0" smtClean="0"/>
              <a:t>of tools</a:t>
            </a:r>
            <a:endParaRPr lang="en-US" sz="700" dirty="0"/>
          </a:p>
        </p:txBody>
      </p:sp>
      <p:sp>
        <p:nvSpPr>
          <p:cNvPr id="187" name="TextBox 186">
            <a:extLst>
              <a:ext uri="{FF2B5EF4-FFF2-40B4-BE49-F238E27FC236}">
                <a16:creationId xmlns:a16="http://schemas.microsoft.com/office/drawing/2014/main" id="{57E4ADCC-0F9E-4753-B58A-249B37F19C88}"/>
              </a:ext>
            </a:extLst>
          </p:cNvPr>
          <p:cNvSpPr txBox="1"/>
          <p:nvPr/>
        </p:nvSpPr>
        <p:spPr>
          <a:xfrm>
            <a:off x="3382428" y="5434542"/>
            <a:ext cx="854756" cy="200055"/>
          </a:xfrm>
          <a:prstGeom prst="rect">
            <a:avLst/>
          </a:prstGeom>
          <a:noFill/>
        </p:spPr>
        <p:txBody>
          <a:bodyPr wrap="square" rtlCol="0">
            <a:spAutoFit/>
          </a:bodyPr>
          <a:lstStyle/>
          <a:p>
            <a:pPr algn="ctr"/>
            <a:r>
              <a:rPr lang="en-US" sz="700" dirty="0" smtClean="0"/>
              <a:t>Menu </a:t>
            </a:r>
            <a:r>
              <a:rPr lang="en-US" sz="700" dirty="0" smtClean="0"/>
              <a:t>planning</a:t>
            </a:r>
            <a:endParaRPr lang="en-US" sz="700" dirty="0"/>
          </a:p>
        </p:txBody>
      </p:sp>
      <p:sp>
        <p:nvSpPr>
          <p:cNvPr id="191" name="TextBox 190">
            <a:extLst>
              <a:ext uri="{FF2B5EF4-FFF2-40B4-BE49-F238E27FC236}">
                <a16:creationId xmlns:a16="http://schemas.microsoft.com/office/drawing/2014/main" id="{57E4ADCC-0F9E-4753-B58A-249B37F19C88}"/>
              </a:ext>
            </a:extLst>
          </p:cNvPr>
          <p:cNvSpPr txBox="1"/>
          <p:nvPr/>
        </p:nvSpPr>
        <p:spPr>
          <a:xfrm>
            <a:off x="3862016" y="6165932"/>
            <a:ext cx="1029363" cy="307777"/>
          </a:xfrm>
          <a:prstGeom prst="rect">
            <a:avLst/>
          </a:prstGeom>
          <a:noFill/>
        </p:spPr>
        <p:txBody>
          <a:bodyPr wrap="square" rtlCol="0">
            <a:spAutoFit/>
          </a:bodyPr>
          <a:lstStyle/>
          <a:p>
            <a:pPr algn="ctr"/>
            <a:r>
              <a:rPr lang="en-US" sz="700" dirty="0" smtClean="0"/>
              <a:t>Advanced </a:t>
            </a:r>
            <a:r>
              <a:rPr lang="en-US" sz="700" dirty="0" smtClean="0"/>
              <a:t>presentation techniques</a:t>
            </a:r>
            <a:endParaRPr lang="en-US" sz="700" dirty="0"/>
          </a:p>
        </p:txBody>
      </p:sp>
      <p:sp>
        <p:nvSpPr>
          <p:cNvPr id="192" name="TextBox 191">
            <a:extLst>
              <a:ext uri="{FF2B5EF4-FFF2-40B4-BE49-F238E27FC236}">
                <a16:creationId xmlns:a16="http://schemas.microsoft.com/office/drawing/2014/main" id="{57E4ADCC-0F9E-4753-B58A-249B37F19C88}"/>
              </a:ext>
            </a:extLst>
          </p:cNvPr>
          <p:cNvSpPr txBox="1"/>
          <p:nvPr/>
        </p:nvSpPr>
        <p:spPr>
          <a:xfrm>
            <a:off x="999468" y="5294846"/>
            <a:ext cx="1299349" cy="307777"/>
          </a:xfrm>
          <a:prstGeom prst="rect">
            <a:avLst/>
          </a:prstGeom>
          <a:noFill/>
        </p:spPr>
        <p:txBody>
          <a:bodyPr wrap="square" rtlCol="0">
            <a:spAutoFit/>
          </a:bodyPr>
          <a:lstStyle/>
          <a:p>
            <a:pPr algn="ctr"/>
            <a:endParaRPr lang="en-US" sz="700" b="1" dirty="0"/>
          </a:p>
          <a:p>
            <a:pPr algn="ctr"/>
            <a:r>
              <a:rPr lang="en-US" sz="700" dirty="0" smtClean="0"/>
              <a:t>Advanced cooking techniques</a:t>
            </a:r>
            <a:endParaRPr lang="en-US" sz="700" dirty="0"/>
          </a:p>
        </p:txBody>
      </p:sp>
      <p:sp>
        <p:nvSpPr>
          <p:cNvPr id="193" name="TextBox 192">
            <a:extLst>
              <a:ext uri="{FF2B5EF4-FFF2-40B4-BE49-F238E27FC236}">
                <a16:creationId xmlns:a16="http://schemas.microsoft.com/office/drawing/2014/main" id="{57E4ADCC-0F9E-4753-B58A-249B37F19C88}"/>
              </a:ext>
            </a:extLst>
          </p:cNvPr>
          <p:cNvSpPr txBox="1"/>
          <p:nvPr/>
        </p:nvSpPr>
        <p:spPr>
          <a:xfrm>
            <a:off x="4763054" y="6180377"/>
            <a:ext cx="854756" cy="200055"/>
          </a:xfrm>
          <a:prstGeom prst="rect">
            <a:avLst/>
          </a:prstGeom>
          <a:noFill/>
        </p:spPr>
        <p:txBody>
          <a:bodyPr wrap="square" rtlCol="0">
            <a:spAutoFit/>
          </a:bodyPr>
          <a:lstStyle/>
          <a:p>
            <a:pPr algn="ctr"/>
            <a:r>
              <a:rPr lang="en-US" sz="700" dirty="0" smtClean="0"/>
              <a:t>Time-plans</a:t>
            </a:r>
            <a:endParaRPr lang="en-US" sz="700" dirty="0"/>
          </a:p>
        </p:txBody>
      </p:sp>
      <p:sp>
        <p:nvSpPr>
          <p:cNvPr id="197" name="TextBox 196">
            <a:extLst>
              <a:ext uri="{FF2B5EF4-FFF2-40B4-BE49-F238E27FC236}">
                <a16:creationId xmlns:a16="http://schemas.microsoft.com/office/drawing/2014/main" id="{57E4ADCC-0F9E-4753-B58A-249B37F19C88}"/>
              </a:ext>
            </a:extLst>
          </p:cNvPr>
          <p:cNvSpPr txBox="1"/>
          <p:nvPr/>
        </p:nvSpPr>
        <p:spPr>
          <a:xfrm>
            <a:off x="4781617" y="7497027"/>
            <a:ext cx="775983" cy="307777"/>
          </a:xfrm>
          <a:prstGeom prst="rect">
            <a:avLst/>
          </a:prstGeom>
          <a:noFill/>
        </p:spPr>
        <p:txBody>
          <a:bodyPr wrap="square" rtlCol="0">
            <a:spAutoFit/>
          </a:bodyPr>
          <a:lstStyle/>
          <a:p>
            <a:pPr algn="ctr"/>
            <a:r>
              <a:rPr lang="en-US" sz="700" dirty="0" smtClean="0"/>
              <a:t>Food </a:t>
            </a:r>
            <a:r>
              <a:rPr lang="en-US" sz="700" dirty="0" smtClean="0"/>
              <a:t>safety in practice</a:t>
            </a:r>
            <a:endParaRPr lang="en-US" sz="700" dirty="0"/>
          </a:p>
        </p:txBody>
      </p:sp>
      <p:sp>
        <p:nvSpPr>
          <p:cNvPr id="198" name="TextBox 197">
            <a:extLst>
              <a:ext uri="{FF2B5EF4-FFF2-40B4-BE49-F238E27FC236}">
                <a16:creationId xmlns:a16="http://schemas.microsoft.com/office/drawing/2014/main" id="{57E4ADCC-0F9E-4753-B58A-249B37F19C88}"/>
              </a:ext>
            </a:extLst>
          </p:cNvPr>
          <p:cNvSpPr txBox="1"/>
          <p:nvPr/>
        </p:nvSpPr>
        <p:spPr>
          <a:xfrm>
            <a:off x="4041686" y="7498910"/>
            <a:ext cx="919003" cy="307777"/>
          </a:xfrm>
          <a:prstGeom prst="rect">
            <a:avLst/>
          </a:prstGeom>
          <a:noFill/>
        </p:spPr>
        <p:txBody>
          <a:bodyPr wrap="square" rtlCol="0">
            <a:spAutoFit/>
          </a:bodyPr>
          <a:lstStyle/>
          <a:p>
            <a:pPr algn="ctr"/>
            <a:r>
              <a:rPr lang="en-US" sz="700" dirty="0" smtClean="0"/>
              <a:t>Allergens </a:t>
            </a:r>
            <a:r>
              <a:rPr lang="en-US" sz="700" dirty="0" smtClean="0"/>
              <a:t>and food related safety</a:t>
            </a:r>
            <a:endParaRPr lang="en-US" sz="700" dirty="0"/>
          </a:p>
        </p:txBody>
      </p:sp>
      <p:sp>
        <p:nvSpPr>
          <p:cNvPr id="199" name="TextBox 198">
            <a:extLst>
              <a:ext uri="{FF2B5EF4-FFF2-40B4-BE49-F238E27FC236}">
                <a16:creationId xmlns:a16="http://schemas.microsoft.com/office/drawing/2014/main" id="{57E4ADCC-0F9E-4753-B58A-249B37F19C88}"/>
              </a:ext>
            </a:extLst>
          </p:cNvPr>
          <p:cNvSpPr txBox="1"/>
          <p:nvPr/>
        </p:nvSpPr>
        <p:spPr>
          <a:xfrm>
            <a:off x="3300179" y="6245173"/>
            <a:ext cx="954266" cy="507831"/>
          </a:xfrm>
          <a:prstGeom prst="rect">
            <a:avLst/>
          </a:prstGeom>
          <a:noFill/>
        </p:spPr>
        <p:txBody>
          <a:bodyPr wrap="square" rtlCol="0">
            <a:spAutoFit/>
          </a:bodyPr>
          <a:lstStyle/>
          <a:p>
            <a:pPr algn="ctr"/>
            <a:endParaRPr lang="en-US" sz="600" b="1" dirty="0"/>
          </a:p>
          <a:p>
            <a:pPr algn="ctr"/>
            <a:r>
              <a:rPr lang="en-US" sz="700" dirty="0" smtClean="0"/>
              <a:t>Characteristics of unsatisfactory nutritional intake</a:t>
            </a:r>
            <a:endParaRPr lang="en-US" sz="700" dirty="0"/>
          </a:p>
        </p:txBody>
      </p:sp>
      <p:sp>
        <p:nvSpPr>
          <p:cNvPr id="200" name="TextBox 199">
            <a:extLst>
              <a:ext uri="{FF2B5EF4-FFF2-40B4-BE49-F238E27FC236}">
                <a16:creationId xmlns:a16="http://schemas.microsoft.com/office/drawing/2014/main" id="{57E4ADCC-0F9E-4753-B58A-249B37F19C88}"/>
              </a:ext>
            </a:extLst>
          </p:cNvPr>
          <p:cNvSpPr txBox="1"/>
          <p:nvPr/>
        </p:nvSpPr>
        <p:spPr>
          <a:xfrm>
            <a:off x="3216080" y="7405915"/>
            <a:ext cx="938641" cy="415498"/>
          </a:xfrm>
          <a:prstGeom prst="rect">
            <a:avLst/>
          </a:prstGeom>
          <a:noFill/>
        </p:spPr>
        <p:txBody>
          <a:bodyPr wrap="square" rtlCol="0">
            <a:spAutoFit/>
          </a:bodyPr>
          <a:lstStyle/>
          <a:p>
            <a:pPr algn="ctr"/>
            <a:endParaRPr lang="en-US" sz="700" b="1" dirty="0"/>
          </a:p>
          <a:p>
            <a:pPr algn="ctr"/>
            <a:r>
              <a:rPr lang="en-US" sz="700" dirty="0" smtClean="0"/>
              <a:t>Microorganisms and food safety</a:t>
            </a:r>
            <a:endParaRPr lang="en-US" sz="700" dirty="0"/>
          </a:p>
        </p:txBody>
      </p:sp>
      <p:sp>
        <p:nvSpPr>
          <p:cNvPr id="201" name="TextBox 200">
            <a:extLst>
              <a:ext uri="{FF2B5EF4-FFF2-40B4-BE49-F238E27FC236}">
                <a16:creationId xmlns:a16="http://schemas.microsoft.com/office/drawing/2014/main" id="{57E4ADCC-0F9E-4753-B58A-249B37F19C88}"/>
              </a:ext>
            </a:extLst>
          </p:cNvPr>
          <p:cNvSpPr txBox="1"/>
          <p:nvPr/>
        </p:nvSpPr>
        <p:spPr>
          <a:xfrm>
            <a:off x="1037479" y="7497027"/>
            <a:ext cx="854756" cy="307777"/>
          </a:xfrm>
          <a:prstGeom prst="rect">
            <a:avLst/>
          </a:prstGeom>
          <a:noFill/>
        </p:spPr>
        <p:txBody>
          <a:bodyPr wrap="square" rtlCol="0">
            <a:spAutoFit/>
          </a:bodyPr>
          <a:lstStyle/>
          <a:p>
            <a:pPr algn="ctr"/>
            <a:r>
              <a:rPr lang="en-US" sz="700" dirty="0" smtClean="0"/>
              <a:t>The </a:t>
            </a:r>
            <a:r>
              <a:rPr lang="en-US" sz="700" dirty="0" smtClean="0"/>
              <a:t>structure of nutrients</a:t>
            </a:r>
            <a:endParaRPr lang="en-US" sz="700" dirty="0"/>
          </a:p>
        </p:txBody>
      </p:sp>
      <p:sp>
        <p:nvSpPr>
          <p:cNvPr id="202" name="TextBox 201">
            <a:extLst>
              <a:ext uri="{FF2B5EF4-FFF2-40B4-BE49-F238E27FC236}">
                <a16:creationId xmlns:a16="http://schemas.microsoft.com/office/drawing/2014/main" id="{57E4ADCC-0F9E-4753-B58A-249B37F19C88}"/>
              </a:ext>
            </a:extLst>
          </p:cNvPr>
          <p:cNvSpPr txBox="1"/>
          <p:nvPr/>
        </p:nvSpPr>
        <p:spPr>
          <a:xfrm>
            <a:off x="2553984" y="8396703"/>
            <a:ext cx="854756" cy="415498"/>
          </a:xfrm>
          <a:prstGeom prst="rect">
            <a:avLst/>
          </a:prstGeom>
          <a:noFill/>
        </p:spPr>
        <p:txBody>
          <a:bodyPr wrap="square" rtlCol="0">
            <a:spAutoFit/>
          </a:bodyPr>
          <a:lstStyle/>
          <a:p>
            <a:pPr algn="ctr"/>
            <a:r>
              <a:rPr lang="en-US" sz="700" dirty="0" smtClean="0"/>
              <a:t>Nutrient </a:t>
            </a:r>
            <a:r>
              <a:rPr lang="en-US" sz="700" dirty="0" smtClean="0"/>
              <a:t>density, values and labelling</a:t>
            </a:r>
            <a:endParaRPr lang="en-US" sz="700" dirty="0"/>
          </a:p>
        </p:txBody>
      </p:sp>
      <p:sp>
        <p:nvSpPr>
          <p:cNvPr id="203" name="TextBox 202">
            <a:extLst>
              <a:ext uri="{FF2B5EF4-FFF2-40B4-BE49-F238E27FC236}">
                <a16:creationId xmlns:a16="http://schemas.microsoft.com/office/drawing/2014/main" id="{57E4ADCC-0F9E-4753-B58A-249B37F19C88}"/>
              </a:ext>
            </a:extLst>
          </p:cNvPr>
          <p:cNvSpPr txBox="1"/>
          <p:nvPr/>
        </p:nvSpPr>
        <p:spPr>
          <a:xfrm>
            <a:off x="1062725" y="8267924"/>
            <a:ext cx="1001790" cy="523220"/>
          </a:xfrm>
          <a:prstGeom prst="rect">
            <a:avLst/>
          </a:prstGeom>
          <a:noFill/>
        </p:spPr>
        <p:txBody>
          <a:bodyPr wrap="square" rtlCol="0">
            <a:spAutoFit/>
          </a:bodyPr>
          <a:lstStyle/>
          <a:p>
            <a:pPr algn="ctr"/>
            <a:endParaRPr lang="en-US" sz="700" b="1" dirty="0"/>
          </a:p>
          <a:p>
            <a:pPr algn="ctr"/>
            <a:r>
              <a:rPr lang="en-US" sz="700" dirty="0" smtClean="0"/>
              <a:t>Food production methods and their effects on nutrients</a:t>
            </a:r>
            <a:endParaRPr lang="en-US" sz="700" dirty="0"/>
          </a:p>
        </p:txBody>
      </p:sp>
      <p:sp>
        <p:nvSpPr>
          <p:cNvPr id="204" name="TextBox 203">
            <a:extLst>
              <a:ext uri="{FF2B5EF4-FFF2-40B4-BE49-F238E27FC236}">
                <a16:creationId xmlns:a16="http://schemas.microsoft.com/office/drawing/2014/main" id="{57E4ADCC-0F9E-4753-B58A-249B37F19C88}"/>
              </a:ext>
            </a:extLst>
          </p:cNvPr>
          <p:cNvSpPr txBox="1"/>
          <p:nvPr/>
        </p:nvSpPr>
        <p:spPr>
          <a:xfrm>
            <a:off x="1727956" y="7508586"/>
            <a:ext cx="700638" cy="307777"/>
          </a:xfrm>
          <a:prstGeom prst="rect">
            <a:avLst/>
          </a:prstGeom>
          <a:noFill/>
        </p:spPr>
        <p:txBody>
          <a:bodyPr wrap="square" rtlCol="0">
            <a:spAutoFit/>
          </a:bodyPr>
          <a:lstStyle/>
          <a:p>
            <a:pPr algn="ctr"/>
            <a:r>
              <a:rPr lang="en-US" sz="700" dirty="0" smtClean="0"/>
              <a:t>Classification </a:t>
            </a:r>
            <a:r>
              <a:rPr lang="en-US" sz="700" dirty="0" smtClean="0"/>
              <a:t>of nutrients</a:t>
            </a:r>
            <a:endParaRPr lang="en-US" sz="700" dirty="0"/>
          </a:p>
        </p:txBody>
      </p:sp>
      <p:sp>
        <p:nvSpPr>
          <p:cNvPr id="205" name="TextBox 204">
            <a:extLst>
              <a:ext uri="{FF2B5EF4-FFF2-40B4-BE49-F238E27FC236}">
                <a16:creationId xmlns:a16="http://schemas.microsoft.com/office/drawing/2014/main" id="{57E4ADCC-0F9E-4753-B58A-249B37F19C88}"/>
              </a:ext>
            </a:extLst>
          </p:cNvPr>
          <p:cNvSpPr txBox="1"/>
          <p:nvPr/>
        </p:nvSpPr>
        <p:spPr>
          <a:xfrm>
            <a:off x="2236951" y="7384119"/>
            <a:ext cx="1070637" cy="523220"/>
          </a:xfrm>
          <a:prstGeom prst="rect">
            <a:avLst/>
          </a:prstGeom>
          <a:noFill/>
        </p:spPr>
        <p:txBody>
          <a:bodyPr wrap="square" rtlCol="0">
            <a:spAutoFit/>
          </a:bodyPr>
          <a:lstStyle/>
          <a:p>
            <a:pPr algn="ctr"/>
            <a:endParaRPr lang="en-US" sz="700" b="1" dirty="0"/>
          </a:p>
          <a:p>
            <a:pPr algn="ctr"/>
            <a:r>
              <a:rPr lang="en-US" sz="700" dirty="0" smtClean="0"/>
              <a:t>Food processing, packaging and storage methods</a:t>
            </a:r>
            <a:endParaRPr lang="en-US" sz="700" dirty="0"/>
          </a:p>
        </p:txBody>
      </p:sp>
      <p:sp>
        <p:nvSpPr>
          <p:cNvPr id="206" name="TextBox 205">
            <a:extLst>
              <a:ext uri="{FF2B5EF4-FFF2-40B4-BE49-F238E27FC236}">
                <a16:creationId xmlns:a16="http://schemas.microsoft.com/office/drawing/2014/main" id="{57E4ADCC-0F9E-4753-B58A-249B37F19C88}"/>
              </a:ext>
            </a:extLst>
          </p:cNvPr>
          <p:cNvSpPr txBox="1"/>
          <p:nvPr/>
        </p:nvSpPr>
        <p:spPr>
          <a:xfrm>
            <a:off x="2022656" y="8419913"/>
            <a:ext cx="588088" cy="200055"/>
          </a:xfrm>
          <a:prstGeom prst="rect">
            <a:avLst/>
          </a:prstGeom>
          <a:noFill/>
        </p:spPr>
        <p:txBody>
          <a:bodyPr wrap="square" rtlCol="0">
            <a:spAutoFit/>
          </a:bodyPr>
          <a:lstStyle/>
          <a:p>
            <a:pPr algn="ctr"/>
            <a:r>
              <a:rPr lang="en-US" sz="700" dirty="0" smtClean="0"/>
              <a:t>Water</a:t>
            </a:r>
            <a:endParaRPr lang="en-US" sz="700" dirty="0"/>
          </a:p>
        </p:txBody>
      </p:sp>
      <p:sp>
        <p:nvSpPr>
          <p:cNvPr id="207" name="TextBox 206">
            <a:extLst>
              <a:ext uri="{FF2B5EF4-FFF2-40B4-BE49-F238E27FC236}">
                <a16:creationId xmlns:a16="http://schemas.microsoft.com/office/drawing/2014/main" id="{57E4ADCC-0F9E-4753-B58A-249B37F19C88}"/>
              </a:ext>
            </a:extLst>
          </p:cNvPr>
          <p:cNvSpPr txBox="1"/>
          <p:nvPr/>
        </p:nvSpPr>
        <p:spPr>
          <a:xfrm>
            <a:off x="4981252" y="7250435"/>
            <a:ext cx="854756" cy="200055"/>
          </a:xfrm>
          <a:prstGeom prst="rect">
            <a:avLst/>
          </a:prstGeom>
          <a:noFill/>
        </p:spPr>
        <p:txBody>
          <a:bodyPr wrap="square" rtlCol="0">
            <a:spAutoFit/>
          </a:bodyPr>
          <a:lstStyle/>
          <a:p>
            <a:pPr algn="ctr"/>
            <a:r>
              <a:rPr lang="en-US" sz="700" dirty="0" smtClean="0"/>
              <a:t>Eating </a:t>
            </a:r>
            <a:r>
              <a:rPr lang="en-US" sz="700" dirty="0" smtClean="0"/>
              <a:t>patterns</a:t>
            </a:r>
            <a:endParaRPr lang="en-US" sz="700" dirty="0"/>
          </a:p>
        </p:txBody>
      </p:sp>
      <p:sp>
        <p:nvSpPr>
          <p:cNvPr id="208" name="TextBox 207">
            <a:extLst>
              <a:ext uri="{FF2B5EF4-FFF2-40B4-BE49-F238E27FC236}">
                <a16:creationId xmlns:a16="http://schemas.microsoft.com/office/drawing/2014/main" id="{57E4ADCC-0F9E-4753-B58A-249B37F19C88}"/>
              </a:ext>
            </a:extLst>
          </p:cNvPr>
          <p:cNvSpPr txBox="1"/>
          <p:nvPr/>
        </p:nvSpPr>
        <p:spPr>
          <a:xfrm>
            <a:off x="3238185" y="8309535"/>
            <a:ext cx="763718" cy="523220"/>
          </a:xfrm>
          <a:prstGeom prst="rect">
            <a:avLst/>
          </a:prstGeom>
          <a:noFill/>
        </p:spPr>
        <p:txBody>
          <a:bodyPr wrap="square" rtlCol="0">
            <a:spAutoFit/>
          </a:bodyPr>
          <a:lstStyle/>
          <a:p>
            <a:pPr algn="ctr"/>
            <a:endParaRPr lang="en-US" sz="700" b="1" dirty="0"/>
          </a:p>
          <a:p>
            <a:pPr algn="ctr"/>
            <a:r>
              <a:rPr lang="en-US" sz="700" dirty="0" smtClean="0"/>
              <a:t>Analyse risks associated with food safety</a:t>
            </a:r>
            <a:endParaRPr lang="en-US" sz="700" dirty="0"/>
          </a:p>
        </p:txBody>
      </p:sp>
      <p:sp>
        <p:nvSpPr>
          <p:cNvPr id="209" name="TextBox 208">
            <a:extLst>
              <a:ext uri="{FF2B5EF4-FFF2-40B4-BE49-F238E27FC236}">
                <a16:creationId xmlns:a16="http://schemas.microsoft.com/office/drawing/2014/main" id="{57E4ADCC-0F9E-4753-B58A-249B37F19C88}"/>
              </a:ext>
            </a:extLst>
          </p:cNvPr>
          <p:cNvSpPr txBox="1"/>
          <p:nvPr/>
        </p:nvSpPr>
        <p:spPr>
          <a:xfrm>
            <a:off x="3893820" y="8320589"/>
            <a:ext cx="867173" cy="630942"/>
          </a:xfrm>
          <a:prstGeom prst="rect">
            <a:avLst/>
          </a:prstGeom>
          <a:noFill/>
        </p:spPr>
        <p:txBody>
          <a:bodyPr wrap="square" rtlCol="0">
            <a:spAutoFit/>
          </a:bodyPr>
          <a:lstStyle/>
          <a:p>
            <a:pPr algn="ctr"/>
            <a:endParaRPr lang="en-US" sz="700" b="1" dirty="0"/>
          </a:p>
          <a:p>
            <a:pPr algn="ctr"/>
            <a:r>
              <a:rPr lang="en-US" sz="700" dirty="0" smtClean="0"/>
              <a:t>Explain methods used to keep work areas clean and hygienic</a:t>
            </a:r>
            <a:endParaRPr lang="en-US" sz="700" dirty="0"/>
          </a:p>
        </p:txBody>
      </p:sp>
      <p:sp>
        <p:nvSpPr>
          <p:cNvPr id="210" name="TextBox 209">
            <a:extLst>
              <a:ext uri="{FF2B5EF4-FFF2-40B4-BE49-F238E27FC236}">
                <a16:creationId xmlns:a16="http://schemas.microsoft.com/office/drawing/2014/main" id="{57E4ADCC-0F9E-4753-B58A-249B37F19C88}"/>
              </a:ext>
            </a:extLst>
          </p:cNvPr>
          <p:cNvSpPr txBox="1"/>
          <p:nvPr/>
        </p:nvSpPr>
        <p:spPr>
          <a:xfrm>
            <a:off x="4641000" y="8267924"/>
            <a:ext cx="1051967" cy="523220"/>
          </a:xfrm>
          <a:prstGeom prst="rect">
            <a:avLst/>
          </a:prstGeom>
          <a:noFill/>
        </p:spPr>
        <p:txBody>
          <a:bodyPr wrap="square" rtlCol="0">
            <a:spAutoFit/>
          </a:bodyPr>
          <a:lstStyle/>
          <a:p>
            <a:pPr algn="ctr"/>
            <a:endParaRPr lang="en-US" sz="700" b="1" dirty="0"/>
          </a:p>
          <a:p>
            <a:pPr algn="ctr"/>
            <a:r>
              <a:rPr lang="en-US" sz="700" dirty="0" smtClean="0"/>
              <a:t>Explain how individuals can take responsibility for food safety</a:t>
            </a:r>
            <a:endParaRPr lang="en-US" sz="600" dirty="0"/>
          </a:p>
        </p:txBody>
      </p:sp>
      <p:sp>
        <p:nvSpPr>
          <p:cNvPr id="211" name="TextBox 210">
            <a:extLst>
              <a:ext uri="{FF2B5EF4-FFF2-40B4-BE49-F238E27FC236}">
                <a16:creationId xmlns:a16="http://schemas.microsoft.com/office/drawing/2014/main" id="{57E4ADCC-0F9E-4753-B58A-249B37F19C88}"/>
              </a:ext>
            </a:extLst>
          </p:cNvPr>
          <p:cNvSpPr txBox="1"/>
          <p:nvPr/>
        </p:nvSpPr>
        <p:spPr>
          <a:xfrm>
            <a:off x="2373456" y="6305585"/>
            <a:ext cx="1076016" cy="415498"/>
          </a:xfrm>
          <a:prstGeom prst="rect">
            <a:avLst/>
          </a:prstGeom>
          <a:noFill/>
        </p:spPr>
        <p:txBody>
          <a:bodyPr wrap="square" rtlCol="0">
            <a:spAutoFit/>
          </a:bodyPr>
          <a:lstStyle/>
          <a:p>
            <a:pPr algn="ctr"/>
            <a:r>
              <a:rPr lang="en-US" sz="700" dirty="0" smtClean="0"/>
              <a:t>Assess </a:t>
            </a:r>
            <a:r>
              <a:rPr lang="en-US" sz="700" dirty="0" smtClean="0"/>
              <a:t>how different situations affect nutritional needs</a:t>
            </a:r>
            <a:endParaRPr lang="en-US" sz="700" dirty="0"/>
          </a:p>
        </p:txBody>
      </p:sp>
      <p:sp>
        <p:nvSpPr>
          <p:cNvPr id="212" name="TextBox 211">
            <a:extLst>
              <a:ext uri="{FF2B5EF4-FFF2-40B4-BE49-F238E27FC236}">
                <a16:creationId xmlns:a16="http://schemas.microsoft.com/office/drawing/2014/main" id="{57E4ADCC-0F9E-4753-B58A-249B37F19C88}"/>
              </a:ext>
            </a:extLst>
          </p:cNvPr>
          <p:cNvSpPr txBox="1"/>
          <p:nvPr/>
        </p:nvSpPr>
        <p:spPr>
          <a:xfrm>
            <a:off x="4081168" y="7234014"/>
            <a:ext cx="854756" cy="200055"/>
          </a:xfrm>
          <a:prstGeom prst="rect">
            <a:avLst/>
          </a:prstGeom>
          <a:noFill/>
        </p:spPr>
        <p:txBody>
          <a:bodyPr wrap="square" rtlCol="0">
            <a:spAutoFit/>
          </a:bodyPr>
          <a:lstStyle/>
          <a:p>
            <a:pPr algn="ctr"/>
            <a:r>
              <a:rPr lang="en-US" sz="700" dirty="0" smtClean="0"/>
              <a:t>Dietary </a:t>
            </a:r>
            <a:r>
              <a:rPr lang="en-US" sz="700" dirty="0" smtClean="0"/>
              <a:t>guidelines</a:t>
            </a:r>
            <a:endParaRPr lang="en-US" sz="700" dirty="0"/>
          </a:p>
        </p:txBody>
      </p:sp>
      <p:sp>
        <p:nvSpPr>
          <p:cNvPr id="214" name="TextBox 213">
            <a:extLst>
              <a:ext uri="{FF2B5EF4-FFF2-40B4-BE49-F238E27FC236}">
                <a16:creationId xmlns:a16="http://schemas.microsoft.com/office/drawing/2014/main" id="{57E4ADCC-0F9E-4753-B58A-249B37F19C88}"/>
              </a:ext>
            </a:extLst>
          </p:cNvPr>
          <p:cNvSpPr txBox="1"/>
          <p:nvPr/>
        </p:nvSpPr>
        <p:spPr>
          <a:xfrm>
            <a:off x="1691846" y="6278357"/>
            <a:ext cx="864029" cy="415498"/>
          </a:xfrm>
          <a:prstGeom prst="rect">
            <a:avLst/>
          </a:prstGeom>
          <a:noFill/>
        </p:spPr>
        <p:txBody>
          <a:bodyPr wrap="square" rtlCol="0">
            <a:spAutoFit/>
          </a:bodyPr>
          <a:lstStyle/>
          <a:p>
            <a:pPr algn="ctr"/>
            <a:r>
              <a:rPr lang="en-US" sz="700" dirty="0" err="1" smtClean="0"/>
              <a:t>Analyse</a:t>
            </a:r>
            <a:r>
              <a:rPr lang="en-US" sz="700" dirty="0" smtClean="0"/>
              <a:t> </a:t>
            </a:r>
            <a:r>
              <a:rPr lang="en-US" sz="700" dirty="0" smtClean="0"/>
              <a:t>nutritional needs of specific groups</a:t>
            </a:r>
            <a:endParaRPr lang="en-US" sz="700" dirty="0"/>
          </a:p>
        </p:txBody>
      </p:sp>
      <p:sp>
        <p:nvSpPr>
          <p:cNvPr id="215" name="TextBox 214">
            <a:extLst>
              <a:ext uri="{FF2B5EF4-FFF2-40B4-BE49-F238E27FC236}">
                <a16:creationId xmlns:a16="http://schemas.microsoft.com/office/drawing/2014/main" id="{57E4ADCC-0F9E-4753-B58A-249B37F19C88}"/>
              </a:ext>
            </a:extLst>
          </p:cNvPr>
          <p:cNvSpPr txBox="1"/>
          <p:nvPr/>
        </p:nvSpPr>
        <p:spPr>
          <a:xfrm>
            <a:off x="2511233" y="7167360"/>
            <a:ext cx="959650" cy="415498"/>
          </a:xfrm>
          <a:prstGeom prst="rect">
            <a:avLst/>
          </a:prstGeom>
          <a:noFill/>
        </p:spPr>
        <p:txBody>
          <a:bodyPr wrap="square" rtlCol="0">
            <a:spAutoFit/>
          </a:bodyPr>
          <a:lstStyle/>
          <a:p>
            <a:pPr algn="ctr"/>
            <a:r>
              <a:rPr lang="en-US" sz="700" dirty="0" smtClean="0"/>
              <a:t>Functions </a:t>
            </a:r>
            <a:r>
              <a:rPr lang="en-US" sz="700" dirty="0" smtClean="0"/>
              <a:t>of nutrients in the human body</a:t>
            </a:r>
            <a:endParaRPr lang="en-US" sz="700" dirty="0"/>
          </a:p>
        </p:txBody>
      </p:sp>
      <p:sp>
        <p:nvSpPr>
          <p:cNvPr id="216" name="TextBox 215">
            <a:extLst>
              <a:ext uri="{FF2B5EF4-FFF2-40B4-BE49-F238E27FC236}">
                <a16:creationId xmlns:a16="http://schemas.microsoft.com/office/drawing/2014/main" id="{57E4ADCC-0F9E-4753-B58A-249B37F19C88}"/>
              </a:ext>
            </a:extLst>
          </p:cNvPr>
          <p:cNvSpPr txBox="1"/>
          <p:nvPr/>
        </p:nvSpPr>
        <p:spPr>
          <a:xfrm>
            <a:off x="630557" y="6368087"/>
            <a:ext cx="1088094" cy="307777"/>
          </a:xfrm>
          <a:prstGeom prst="rect">
            <a:avLst/>
          </a:prstGeom>
          <a:noFill/>
        </p:spPr>
        <p:txBody>
          <a:bodyPr wrap="square" rtlCol="0">
            <a:spAutoFit/>
          </a:bodyPr>
          <a:lstStyle/>
          <a:p>
            <a:pPr algn="ctr"/>
            <a:r>
              <a:rPr lang="en-US" sz="700" dirty="0" smtClean="0"/>
              <a:t>Functions </a:t>
            </a:r>
            <a:r>
              <a:rPr lang="en-US" sz="700" dirty="0" smtClean="0"/>
              <a:t>of nutrients in energy production</a:t>
            </a:r>
            <a:endParaRPr lang="en-US" sz="700" dirty="0"/>
          </a:p>
        </p:txBody>
      </p:sp>
      <p:sp>
        <p:nvSpPr>
          <p:cNvPr id="217" name="TextBox 216">
            <a:extLst>
              <a:ext uri="{FF2B5EF4-FFF2-40B4-BE49-F238E27FC236}">
                <a16:creationId xmlns:a16="http://schemas.microsoft.com/office/drawing/2014/main" id="{57E4ADCC-0F9E-4753-B58A-249B37F19C88}"/>
              </a:ext>
            </a:extLst>
          </p:cNvPr>
          <p:cNvSpPr txBox="1"/>
          <p:nvPr/>
        </p:nvSpPr>
        <p:spPr>
          <a:xfrm>
            <a:off x="1773429" y="7204238"/>
            <a:ext cx="943532" cy="307777"/>
          </a:xfrm>
          <a:prstGeom prst="rect">
            <a:avLst/>
          </a:prstGeom>
          <a:noFill/>
        </p:spPr>
        <p:txBody>
          <a:bodyPr wrap="square" rtlCol="0">
            <a:spAutoFit/>
          </a:bodyPr>
          <a:lstStyle/>
          <a:p>
            <a:pPr algn="ctr"/>
            <a:r>
              <a:rPr lang="en-US" sz="700" dirty="0" smtClean="0"/>
              <a:t>Calculate </a:t>
            </a:r>
            <a:r>
              <a:rPr lang="en-US" sz="700" dirty="0" smtClean="0"/>
              <a:t>nutritional requirements</a:t>
            </a:r>
            <a:endParaRPr lang="en-US" sz="700" dirty="0"/>
          </a:p>
        </p:txBody>
      </p:sp>
      <p:sp>
        <p:nvSpPr>
          <p:cNvPr id="218" name="TextBox 217">
            <a:extLst>
              <a:ext uri="{FF2B5EF4-FFF2-40B4-BE49-F238E27FC236}">
                <a16:creationId xmlns:a16="http://schemas.microsoft.com/office/drawing/2014/main" id="{57E4ADCC-0F9E-4753-B58A-249B37F19C88}"/>
              </a:ext>
            </a:extLst>
          </p:cNvPr>
          <p:cNvSpPr txBox="1"/>
          <p:nvPr/>
        </p:nvSpPr>
        <p:spPr>
          <a:xfrm>
            <a:off x="4787922" y="6391499"/>
            <a:ext cx="1008989" cy="307777"/>
          </a:xfrm>
          <a:prstGeom prst="rect">
            <a:avLst/>
          </a:prstGeom>
          <a:noFill/>
        </p:spPr>
        <p:txBody>
          <a:bodyPr wrap="square" rtlCol="0">
            <a:spAutoFit/>
          </a:bodyPr>
          <a:lstStyle/>
          <a:p>
            <a:pPr algn="ctr"/>
            <a:r>
              <a:rPr lang="en-US" sz="700" dirty="0" smtClean="0"/>
              <a:t>Fitness </a:t>
            </a:r>
            <a:r>
              <a:rPr lang="en-US" sz="700" dirty="0" smtClean="0"/>
              <a:t>for purpose of different diets</a:t>
            </a:r>
            <a:endParaRPr lang="en-US" sz="700" dirty="0"/>
          </a:p>
        </p:txBody>
      </p:sp>
      <p:sp>
        <p:nvSpPr>
          <p:cNvPr id="219" name="TextBox 218">
            <a:extLst>
              <a:ext uri="{FF2B5EF4-FFF2-40B4-BE49-F238E27FC236}">
                <a16:creationId xmlns:a16="http://schemas.microsoft.com/office/drawing/2014/main" id="{57E4ADCC-0F9E-4753-B58A-249B37F19C88}"/>
              </a:ext>
            </a:extLst>
          </p:cNvPr>
          <p:cNvSpPr txBox="1"/>
          <p:nvPr/>
        </p:nvSpPr>
        <p:spPr>
          <a:xfrm>
            <a:off x="4068957" y="6481863"/>
            <a:ext cx="854756" cy="200055"/>
          </a:xfrm>
          <a:prstGeom prst="rect">
            <a:avLst/>
          </a:prstGeom>
          <a:noFill/>
        </p:spPr>
        <p:txBody>
          <a:bodyPr wrap="square" rtlCol="0">
            <a:spAutoFit/>
          </a:bodyPr>
          <a:lstStyle/>
          <a:p>
            <a:pPr algn="ctr"/>
            <a:r>
              <a:rPr lang="en-US" sz="700" dirty="0" smtClean="0"/>
              <a:t>Sustainable </a:t>
            </a:r>
            <a:r>
              <a:rPr lang="en-US" sz="700" dirty="0" smtClean="0"/>
              <a:t>diets</a:t>
            </a:r>
            <a:endParaRPr lang="en-US" sz="700" dirty="0"/>
          </a:p>
        </p:txBody>
      </p:sp>
      <p:sp>
        <p:nvSpPr>
          <p:cNvPr id="220" name="TextBox 219">
            <a:extLst>
              <a:ext uri="{FF2B5EF4-FFF2-40B4-BE49-F238E27FC236}">
                <a16:creationId xmlns:a16="http://schemas.microsoft.com/office/drawing/2014/main" id="{57E4ADCC-0F9E-4753-B58A-249B37F19C88}"/>
              </a:ext>
            </a:extLst>
          </p:cNvPr>
          <p:cNvSpPr txBox="1"/>
          <p:nvPr/>
        </p:nvSpPr>
        <p:spPr>
          <a:xfrm>
            <a:off x="3397497" y="7254077"/>
            <a:ext cx="854756" cy="307777"/>
          </a:xfrm>
          <a:prstGeom prst="rect">
            <a:avLst/>
          </a:prstGeom>
          <a:noFill/>
        </p:spPr>
        <p:txBody>
          <a:bodyPr wrap="square" rtlCol="0">
            <a:spAutoFit/>
          </a:bodyPr>
          <a:lstStyle/>
          <a:p>
            <a:pPr algn="ctr"/>
            <a:r>
              <a:rPr lang="en-US" sz="700" dirty="0" smtClean="0"/>
              <a:t>Food </a:t>
            </a:r>
            <a:r>
              <a:rPr lang="en-US" sz="700" dirty="0" smtClean="0"/>
              <a:t>environments</a:t>
            </a:r>
            <a:endParaRPr lang="en-US" sz="700" dirty="0"/>
          </a:p>
        </p:txBody>
      </p:sp>
      <p:sp>
        <p:nvSpPr>
          <p:cNvPr id="222" name="TextBox 221">
            <a:extLst>
              <a:ext uri="{FF2B5EF4-FFF2-40B4-BE49-F238E27FC236}">
                <a16:creationId xmlns:a16="http://schemas.microsoft.com/office/drawing/2014/main" id="{57E4ADCC-0F9E-4753-B58A-249B37F19C88}"/>
              </a:ext>
            </a:extLst>
          </p:cNvPr>
          <p:cNvSpPr txBox="1"/>
          <p:nvPr/>
        </p:nvSpPr>
        <p:spPr>
          <a:xfrm>
            <a:off x="745628" y="7247613"/>
            <a:ext cx="1155807" cy="307777"/>
          </a:xfrm>
          <a:prstGeom prst="rect">
            <a:avLst/>
          </a:prstGeom>
          <a:noFill/>
        </p:spPr>
        <p:txBody>
          <a:bodyPr wrap="square" rtlCol="0">
            <a:spAutoFit/>
          </a:bodyPr>
          <a:lstStyle/>
          <a:p>
            <a:pPr algn="ctr"/>
            <a:r>
              <a:rPr lang="en-US" sz="700" dirty="0" smtClean="0"/>
              <a:t>Functions </a:t>
            </a:r>
            <a:r>
              <a:rPr lang="en-US" sz="700" dirty="0" smtClean="0"/>
              <a:t>of nutrients in regulating metabolism</a:t>
            </a:r>
            <a:endParaRPr lang="en-US" sz="700" dirty="0"/>
          </a:p>
        </p:txBody>
      </p:sp>
      <p:sp>
        <p:nvSpPr>
          <p:cNvPr id="123" name="Triangle 45">
            <a:extLst>
              <a:ext uri="{FF2B5EF4-FFF2-40B4-BE49-F238E27FC236}">
                <a16:creationId xmlns:a16="http://schemas.microsoft.com/office/drawing/2014/main" id="{B85D31BE-9BE0-3341-86C3-0BFD563EAA1B}"/>
              </a:ext>
            </a:extLst>
          </p:cNvPr>
          <p:cNvSpPr/>
          <p:nvPr/>
        </p:nvSpPr>
        <p:spPr>
          <a:xfrm>
            <a:off x="5736528" y="8349160"/>
            <a:ext cx="952780" cy="669618"/>
          </a:xfrm>
          <a:prstGeom prst="triangle">
            <a:avLst>
              <a:gd name="adj" fmla="val 4536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1" dirty="0"/>
          </a:p>
        </p:txBody>
      </p:sp>
      <p:sp>
        <p:nvSpPr>
          <p:cNvPr id="124" name="Block Arc 123">
            <a:extLst>
              <a:ext uri="{FF2B5EF4-FFF2-40B4-BE49-F238E27FC236}">
                <a16:creationId xmlns:a16="http://schemas.microsoft.com/office/drawing/2014/main" id="{D2F97453-494C-5746-8E17-4A67EE1BF309}"/>
              </a:ext>
            </a:extLst>
          </p:cNvPr>
          <p:cNvSpPr/>
          <p:nvPr/>
        </p:nvSpPr>
        <p:spPr>
          <a:xfrm rot="5400000">
            <a:off x="4714182" y="7950978"/>
            <a:ext cx="1730148" cy="1763554"/>
          </a:xfrm>
          <a:prstGeom prst="blockArc">
            <a:avLst>
              <a:gd name="adj1" fmla="val 16097226"/>
              <a:gd name="adj2" fmla="val 21563206"/>
              <a:gd name="adj3" fmla="val 25839"/>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tx1"/>
              </a:solidFill>
            </a:endParaRPr>
          </a:p>
        </p:txBody>
      </p:sp>
      <p:sp>
        <p:nvSpPr>
          <p:cNvPr id="126" name="Oval 125">
            <a:extLst>
              <a:ext uri="{FF2B5EF4-FFF2-40B4-BE49-F238E27FC236}">
                <a16:creationId xmlns:a16="http://schemas.microsoft.com/office/drawing/2014/main" id="{F392CEB9-0CDA-4E4D-8C9D-4D77BAB73103}"/>
              </a:ext>
            </a:extLst>
          </p:cNvPr>
          <p:cNvSpPr/>
          <p:nvPr/>
        </p:nvSpPr>
        <p:spPr>
          <a:xfrm>
            <a:off x="2636689" y="8852701"/>
            <a:ext cx="992680" cy="987200"/>
          </a:xfrm>
          <a:prstGeom prst="ellipse">
            <a:avLst/>
          </a:prstGeom>
          <a:solidFill>
            <a:schemeClr val="bg1"/>
          </a:solidFill>
          <a:ln w="1016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36000" rIns="36000" rtlCol="0" anchor="ctr"/>
          <a:lstStyle/>
          <a:p>
            <a:pPr algn="ctr"/>
            <a:r>
              <a:rPr lang="en-US" sz="1000" b="1" dirty="0" smtClean="0">
                <a:solidFill>
                  <a:schemeClr val="tx1"/>
                </a:solidFill>
              </a:rPr>
              <a:t>YEARS</a:t>
            </a:r>
            <a:endParaRPr lang="en-US" sz="2200" b="1" dirty="0">
              <a:solidFill>
                <a:schemeClr val="tx1"/>
              </a:solidFill>
            </a:endParaRPr>
          </a:p>
          <a:p>
            <a:pPr algn="ctr"/>
            <a:r>
              <a:rPr lang="en-US" sz="2200" b="1" dirty="0" smtClean="0">
                <a:solidFill>
                  <a:schemeClr val="tx1"/>
                </a:solidFill>
              </a:rPr>
              <a:t>10/11</a:t>
            </a:r>
            <a:endParaRPr lang="en-US" sz="1000" b="1" dirty="0" smtClean="0">
              <a:solidFill>
                <a:schemeClr val="tx1"/>
              </a:solidFill>
            </a:endParaRPr>
          </a:p>
        </p:txBody>
      </p:sp>
      <p:sp>
        <p:nvSpPr>
          <p:cNvPr id="189" name="Oval 188">
            <a:extLst>
              <a:ext uri="{FF2B5EF4-FFF2-40B4-BE49-F238E27FC236}">
                <a16:creationId xmlns:a16="http://schemas.microsoft.com/office/drawing/2014/main" id="{F392CEB9-0CDA-4E4D-8C9D-4D77BAB73103}"/>
              </a:ext>
            </a:extLst>
          </p:cNvPr>
          <p:cNvSpPr/>
          <p:nvPr/>
        </p:nvSpPr>
        <p:spPr>
          <a:xfrm>
            <a:off x="5530735" y="7564272"/>
            <a:ext cx="992680" cy="987200"/>
          </a:xfrm>
          <a:prstGeom prst="ellipse">
            <a:avLst/>
          </a:prstGeom>
          <a:solidFill>
            <a:schemeClr val="bg1"/>
          </a:solidFill>
          <a:ln w="1016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tx1"/>
                </a:solidFill>
              </a:rPr>
              <a:t>YEAR</a:t>
            </a:r>
          </a:p>
          <a:p>
            <a:pPr algn="ctr"/>
            <a:r>
              <a:rPr lang="en-US" sz="2200" b="1" dirty="0" smtClean="0">
                <a:solidFill>
                  <a:schemeClr val="tx1"/>
                </a:solidFill>
              </a:rPr>
              <a:t>12</a:t>
            </a:r>
            <a:endParaRPr lang="en-US" sz="2200" b="1" dirty="0">
              <a:solidFill>
                <a:schemeClr val="tx1"/>
              </a:solidFill>
            </a:endParaRPr>
          </a:p>
        </p:txBody>
      </p:sp>
    </p:spTree>
    <p:extLst>
      <p:ext uri="{BB962C8B-B14F-4D97-AF65-F5344CB8AC3E}">
        <p14:creationId xmlns:p14="http://schemas.microsoft.com/office/powerpoint/2010/main" val="233576482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3136</TotalTime>
  <Words>368</Words>
  <Application>Microsoft Office PowerPoint</Application>
  <PresentationFormat>A4 Paper (210x297 mm)</PresentationFormat>
  <Paragraphs>77</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Wadebridge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CLF@princehenrys.worcs.sch.uk</dc:creator>
  <cp:lastModifiedBy>Miss T Marcham</cp:lastModifiedBy>
  <cp:revision>368</cp:revision>
  <cp:lastPrinted>2022-06-16T13:11:21Z</cp:lastPrinted>
  <dcterms:created xsi:type="dcterms:W3CDTF">2019-10-28T16:02:33Z</dcterms:created>
  <dcterms:modified xsi:type="dcterms:W3CDTF">2022-07-28T18:32:29Z</dcterms:modified>
</cp:coreProperties>
</file>