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31" d="100"/>
          <a:sy n="131" d="100"/>
        </p:scale>
        <p:origin x="1709" y="-4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Rectangle 22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6233" y="6802670"/>
            <a:ext cx="1314671" cy="5104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Global Film: ‘Pan’s </a:t>
            </a:r>
            <a:r>
              <a:rPr lang="en-US" sz="900" b="1" dirty="0">
                <a:solidFill>
                  <a:schemeClr val="tx1"/>
                </a:solidFill>
              </a:rPr>
              <a:t>Labyrinth’ and ‘House of Flying Daggers</a:t>
            </a:r>
            <a:r>
              <a:rPr lang="en-US" sz="700" b="1" dirty="0" smtClean="0">
                <a:solidFill>
                  <a:schemeClr val="tx1"/>
                </a:solidFill>
              </a:rPr>
              <a:t>’</a:t>
            </a:r>
            <a:endParaRPr lang="en-US" sz="7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58997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372100" y="46166"/>
            <a:ext cx="44347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Film Studies A Level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239762" y="941152"/>
            <a:ext cx="3924571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chemeClr val="bg1"/>
                </a:solidFill>
              </a:rPr>
              <a:t>Degree Courses: </a:t>
            </a:r>
            <a:r>
              <a:rPr lang="en-GB" sz="900" dirty="0" smtClean="0">
                <a:solidFill>
                  <a:schemeClr val="bg1"/>
                </a:solidFill>
              </a:rPr>
              <a:t>Film Studies, Film Production, Photography and Film, Film Production and Broadcast Engineering, Documentary Film Production, Digital Film Production, Film and Television</a:t>
            </a:r>
          </a:p>
          <a:p>
            <a:r>
              <a:rPr lang="en-GB" sz="900" b="1" dirty="0" smtClean="0">
                <a:solidFill>
                  <a:schemeClr val="bg1"/>
                </a:solidFill>
              </a:rPr>
              <a:t>Apprenticeships: </a:t>
            </a:r>
            <a:r>
              <a:rPr lang="en-GB" sz="900" dirty="0" smtClean="0">
                <a:solidFill>
                  <a:schemeClr val="bg1"/>
                </a:solidFill>
              </a:rPr>
              <a:t>Visual Effects, Animation, Post-production, Engineering, Production Crafts. </a:t>
            </a:r>
          </a:p>
          <a:p>
            <a:r>
              <a:rPr lang="en-GB" sz="900" b="1" dirty="0" smtClean="0">
                <a:solidFill>
                  <a:schemeClr val="bg1"/>
                </a:solidFill>
              </a:rPr>
              <a:t>Careers</a:t>
            </a:r>
            <a:r>
              <a:rPr lang="en-GB" sz="900" dirty="0" smtClean="0">
                <a:solidFill>
                  <a:schemeClr val="bg1"/>
                </a:solidFill>
              </a:rPr>
              <a:t>:  </a:t>
            </a:r>
            <a:r>
              <a:rPr lang="en-GB" sz="900" dirty="0" err="1" smtClean="0">
                <a:solidFill>
                  <a:schemeClr val="bg1"/>
                </a:solidFill>
              </a:rPr>
              <a:t>DoP</a:t>
            </a:r>
            <a:r>
              <a:rPr lang="en-GB" sz="900" dirty="0" smtClean="0">
                <a:solidFill>
                  <a:schemeClr val="bg1"/>
                </a:solidFill>
              </a:rPr>
              <a:t>, Screenwriting, Editing, Location Manager, Production Manager, Runner, Production Designer, Set </a:t>
            </a:r>
            <a:r>
              <a:rPr lang="en-GB" sz="900" dirty="0" err="1" smtClean="0">
                <a:solidFill>
                  <a:schemeClr val="bg1"/>
                </a:solidFill>
              </a:rPr>
              <a:t>Sesign</a:t>
            </a:r>
            <a:r>
              <a:rPr lang="en-GB" sz="900" dirty="0" smtClean="0">
                <a:solidFill>
                  <a:schemeClr val="bg1"/>
                </a:solidFill>
              </a:rPr>
              <a:t>, Costume Design, Make up and Hair, Gaffer, Best Boy, Grip, Foley Artist, Special Effects, Marketing and Publicity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3150865" y="8468206"/>
            <a:ext cx="2124779" cy="50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 GCSEs / </a:t>
            </a:r>
            <a:r>
              <a:rPr lang="en-GB" sz="1600" dirty="0" smtClean="0"/>
              <a:t>BTEC</a:t>
            </a:r>
            <a:endParaRPr lang="en-US" sz="1600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61129" y="6797506"/>
            <a:ext cx="1272256" cy="5156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Induction: ‘Rear Window</a:t>
            </a:r>
            <a:r>
              <a:rPr lang="en-US" sz="1200" b="1" dirty="0" smtClean="0">
                <a:solidFill>
                  <a:schemeClr val="tx1"/>
                </a:solidFill>
              </a:rPr>
              <a:t>’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74452" y="5341650"/>
            <a:ext cx="1971114" cy="1956931"/>
          </a:xfrm>
          <a:prstGeom prst="blockArc">
            <a:avLst>
              <a:gd name="adj1" fmla="val 10794187"/>
              <a:gd name="adj2" fmla="val 43326"/>
              <a:gd name="adj3" fmla="val 2526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053057" y="6718924"/>
            <a:ext cx="22018" cy="1242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81805" y="7276135"/>
            <a:ext cx="9679" cy="15881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53599" y="7264768"/>
            <a:ext cx="29099" cy="17018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57066" y="640857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Core elements of film form</a:t>
            </a:r>
            <a:endParaRPr lang="en-US" sz="10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86622" y="6534361"/>
            <a:ext cx="7251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</a:t>
            </a:r>
            <a:r>
              <a:rPr lang="en-US" sz="800" dirty="0" smtClean="0"/>
              <a:t>erminology</a:t>
            </a:r>
            <a:endParaRPr lang="en-US" sz="10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3397" y="748517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Core elements of film form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11800" y="737046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Context</a:t>
            </a:r>
            <a:endParaRPr lang="en-US" sz="800" dirty="0"/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39111" y="728768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15404" y="726587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Rectangle 23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18246" y="6809357"/>
            <a:ext cx="1540645" cy="2397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Hollywood 1930-1990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287962" y="666204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541479" y="6689893"/>
            <a:ext cx="550" cy="1875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Rectangle 23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18246" y="7077301"/>
            <a:ext cx="1541017" cy="2398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American Film Since 2005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242" name="Straight Connector 2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58281" y="7292035"/>
            <a:ext cx="24873" cy="1726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367" idx="3"/>
          </p:cNvCxnSpPr>
          <p:nvPr/>
        </p:nvCxnSpPr>
        <p:spPr>
          <a:xfrm flipH="1" flipV="1">
            <a:off x="2487987" y="7278471"/>
            <a:ext cx="54042" cy="2177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Rectangle 2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22148" y="5337292"/>
            <a:ext cx="4224924" cy="2252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NEA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48749" y="523698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703223" y="522518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TextBox 2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9192" y="3540239"/>
            <a:ext cx="10840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Evaluative analysis</a:t>
            </a:r>
            <a:endParaRPr lang="en-US" sz="1000" dirty="0"/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85050" y="3561516"/>
            <a:ext cx="14887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Screenwriting / production</a:t>
            </a:r>
            <a:endParaRPr lang="en-US" sz="1000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26299" y="5595733"/>
            <a:ext cx="2061726" cy="230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Film Movements: Silent Cinema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67486" y="5793596"/>
            <a:ext cx="6498" cy="18144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754980" y="5804047"/>
            <a:ext cx="101739" cy="1921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Rectangle 2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13735" y="5593660"/>
            <a:ext cx="2133337" cy="2308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British Film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84355" y="5793596"/>
            <a:ext cx="85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r>
              <a:rPr lang="en-US" sz="800" dirty="0" smtClean="0"/>
              <a:t>Introduction and context</a:t>
            </a:r>
            <a:endParaRPr lang="en-US" sz="800" dirty="0"/>
          </a:p>
        </p:txBody>
      </p: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484444" y="5757263"/>
            <a:ext cx="47557" cy="19183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984575" y="5781301"/>
            <a:ext cx="46592" cy="2200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Rectangle 29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18246" y="3871560"/>
            <a:ext cx="4228825" cy="2307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NEA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498074" y="3732832"/>
            <a:ext cx="350192" cy="1796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680091" y="3732372"/>
            <a:ext cx="220758" cy="1931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18246" y="2464916"/>
            <a:ext cx="1272256" cy="21566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Documentary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32066" y="231350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207128" y="2328176"/>
            <a:ext cx="15481" cy="19190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3" name="Rectangle 31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26299" y="2716098"/>
            <a:ext cx="1272256" cy="2298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Ideology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36354" y="29197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448030" y="6721407"/>
            <a:ext cx="83971" cy="861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2" name="Rectangle 34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18247" y="4129144"/>
            <a:ext cx="4221837" cy="2359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British Film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13735" y="737477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</a:t>
            </a:r>
            <a:r>
              <a:rPr lang="en-US" sz="800" dirty="0" smtClean="0"/>
              <a:t>epresentation</a:t>
            </a:r>
            <a:endParaRPr lang="en-US" sz="800" dirty="0"/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02346" y="737978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Context</a:t>
            </a:r>
            <a:endParaRPr lang="en-US" sz="800" dirty="0"/>
          </a:p>
        </p:txBody>
      </p: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193509" y="6689893"/>
            <a:ext cx="34277" cy="1624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6" name="TextBox 3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12502" y="654538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</a:t>
            </a:r>
            <a:r>
              <a:rPr lang="en-US" sz="800" dirty="0" smtClean="0"/>
              <a:t>epresentation</a:t>
            </a:r>
            <a:endParaRPr lang="en-US" sz="1000" dirty="0"/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13486" y="650154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Context</a:t>
            </a:r>
            <a:endParaRPr lang="en-US" sz="800" dirty="0"/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26261" y="651492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A</a:t>
            </a:r>
            <a:r>
              <a:rPr lang="en-US" sz="800" dirty="0" smtClean="0"/>
              <a:t>uteur</a:t>
            </a:r>
            <a:endParaRPr lang="en-US" sz="1000" dirty="0"/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72833" y="748088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</a:t>
            </a:r>
            <a:r>
              <a:rPr lang="en-US" sz="800" dirty="0" smtClean="0"/>
              <a:t>epresentation</a:t>
            </a:r>
            <a:endParaRPr lang="en-US" sz="1000" dirty="0"/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02330" y="743201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</a:t>
            </a:r>
            <a:r>
              <a:rPr lang="en-US" sz="800" dirty="0" smtClean="0"/>
              <a:t>pectatorship</a:t>
            </a:r>
            <a:endParaRPr lang="en-US" sz="1000" dirty="0"/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86479" y="753973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Core elements</a:t>
            </a:r>
            <a:endParaRPr lang="en-US" sz="1000" dirty="0"/>
          </a:p>
        </p:txBody>
      </p:sp>
      <p:cxnSp>
        <p:nvCxnSpPr>
          <p:cNvPr id="355" name="Straight Connector 35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13857" y="7287682"/>
            <a:ext cx="22681" cy="26015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TextBox 3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10723" y="645335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Core elements</a:t>
            </a:r>
            <a:endParaRPr lang="en-US" sz="1000" dirty="0"/>
          </a:p>
        </p:txBody>
      </p:sp>
      <p:cxnSp>
        <p:nvCxnSpPr>
          <p:cNvPr id="357" name="Straight Connector 35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356" idx="2"/>
          </p:cNvCxnSpPr>
          <p:nvPr/>
        </p:nvCxnSpPr>
        <p:spPr>
          <a:xfrm flipH="1">
            <a:off x="1929284" y="6668797"/>
            <a:ext cx="8817" cy="1584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TextBox 3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29341" y="597209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N</a:t>
            </a:r>
            <a:r>
              <a:rPr lang="en-US" sz="800" dirty="0" smtClean="0"/>
              <a:t>arrative</a:t>
            </a:r>
            <a:endParaRPr lang="en-US" sz="1000" dirty="0"/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01374" y="5953013"/>
            <a:ext cx="1265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Critical debates: realism vs expressionism</a:t>
            </a:r>
            <a:endParaRPr lang="en-US" sz="1000" dirty="0"/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37894" y="505892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Short film study</a:t>
            </a:r>
            <a:endParaRPr lang="en-US" sz="1000" dirty="0"/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81569" y="5074598"/>
            <a:ext cx="17591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Inspiration, influences and planning</a:t>
            </a:r>
            <a:endParaRPr lang="en-US" sz="1000" dirty="0"/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69317" y="444945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I</a:t>
            </a:r>
            <a:r>
              <a:rPr lang="en-US" sz="800" dirty="0" smtClean="0"/>
              <a:t>deology</a:t>
            </a:r>
            <a:endParaRPr lang="en-US" sz="800" dirty="0"/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87273" y="738851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I</a:t>
            </a:r>
            <a:r>
              <a:rPr lang="en-US" sz="800" dirty="0" smtClean="0"/>
              <a:t>deology</a:t>
            </a:r>
            <a:endParaRPr lang="en-US" sz="1000" dirty="0"/>
          </a:p>
        </p:txBody>
      </p:sp>
      <p:cxnSp>
        <p:nvCxnSpPr>
          <p:cNvPr id="368" name="Straight Connector 36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123479" y="7271618"/>
            <a:ext cx="8713" cy="1564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9" name="TextBox 3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68491" y="593070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Core elements</a:t>
            </a:r>
            <a:endParaRPr lang="en-US" sz="800" dirty="0"/>
          </a:p>
        </p:txBody>
      </p:sp>
      <p:cxnSp>
        <p:nvCxnSpPr>
          <p:cNvPr id="370" name="Straight Connector 3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60604" y="5807109"/>
            <a:ext cx="8713" cy="1564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" name="TextBox 3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48266" y="6002868"/>
            <a:ext cx="6189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N</a:t>
            </a:r>
            <a:r>
              <a:rPr lang="en-US" sz="800" dirty="0" smtClean="0"/>
              <a:t>arrative</a:t>
            </a:r>
            <a:endParaRPr lang="en-US" sz="800" dirty="0"/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7739" y="2154512"/>
            <a:ext cx="18094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Critical debates: film-makers theories</a:t>
            </a:r>
            <a:endParaRPr lang="en-US" sz="1000" dirty="0"/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0125" y="217505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Core elements</a:t>
            </a:r>
            <a:endParaRPr lang="en-US" sz="1000" dirty="0"/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43407" y="3123058"/>
            <a:ext cx="1715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Revision and deeper learning (British Film and American Film Since 2005)</a:t>
            </a:r>
            <a:endParaRPr lang="en-US" sz="1000" dirty="0"/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434896" y="2716374"/>
            <a:ext cx="1476925" cy="22956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Revision of Global Cinema</a:t>
            </a:r>
          </a:p>
        </p:txBody>
      </p:sp>
      <p:sp>
        <p:nvSpPr>
          <p:cNvPr id="318" name="Rectangle 31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434897" y="2470683"/>
            <a:ext cx="1464690" cy="2178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Revision of Global Cinema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89517" y="218136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Content</a:t>
            </a:r>
            <a:endParaRPr lang="en-US" sz="1000" dirty="0"/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49070" y="306216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Essay skills &amp; exam technique</a:t>
            </a:r>
            <a:endParaRPr lang="en-US" sz="1000" dirty="0"/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43982" y="2464835"/>
            <a:ext cx="1384766" cy="2200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Revision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45137" y="2715948"/>
            <a:ext cx="1384766" cy="2190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Revision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45637" y="306957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Essay skills &amp; exam technique</a:t>
            </a:r>
            <a:endParaRPr lang="en-US" sz="1000" dirty="0"/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98510" y="2140653"/>
            <a:ext cx="9898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Component 1 and </a:t>
            </a:r>
            <a:r>
              <a:rPr lang="en-US" sz="800" dirty="0" smtClean="0"/>
              <a:t>Component </a:t>
            </a:r>
            <a:r>
              <a:rPr lang="en-US" sz="800" dirty="0" smtClean="0"/>
              <a:t>2</a:t>
            </a:r>
            <a:endParaRPr lang="en-US" sz="1000" dirty="0"/>
          </a:p>
        </p:txBody>
      </p:sp>
      <p:sp>
        <p:nvSpPr>
          <p:cNvPr id="106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347073" y="7565874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07" name="Block Arc 10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66615" y="7216298"/>
            <a:ext cx="1748262" cy="1763554"/>
          </a:xfrm>
          <a:prstGeom prst="blockArc">
            <a:avLst>
              <a:gd name="adj1" fmla="val 16097226"/>
              <a:gd name="adj2" fmla="val 17483"/>
              <a:gd name="adj3" fmla="val 286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2427400" y="815070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97760" y="655662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118" name="Block Arc 117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419679" y="3868726"/>
            <a:ext cx="1955846" cy="1961517"/>
          </a:xfrm>
          <a:prstGeom prst="blockArc">
            <a:avLst>
              <a:gd name="adj1" fmla="val 10794187"/>
              <a:gd name="adj2" fmla="val 43326"/>
              <a:gd name="adj3" fmla="val 2526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43411" y="4194864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54485" y="424951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24453" y="42417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54241" y="434283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989956" y="425162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TextBox 3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02076" y="446969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Context</a:t>
            </a:r>
            <a:endParaRPr lang="en-US" sz="800" dirty="0"/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8762" y="446969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Core elements</a:t>
            </a:r>
            <a:endParaRPr lang="en-US" sz="800" dirty="0"/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17535" y="451633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</a:t>
            </a:r>
            <a:r>
              <a:rPr lang="en-US" sz="800" dirty="0" smtClean="0"/>
              <a:t>epresentation</a:t>
            </a:r>
            <a:endParaRPr lang="en-US" sz="800" dirty="0"/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56307" y="449947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N</a:t>
            </a:r>
            <a:r>
              <a:rPr lang="en-US" sz="800" dirty="0" smtClean="0"/>
              <a:t>arrative</a:t>
            </a:r>
            <a:endParaRPr lang="en-US" sz="800" dirty="0"/>
          </a:p>
        </p:txBody>
      </p: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797691" y="423285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Block Arc 11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128038" y="2442488"/>
            <a:ext cx="1887082" cy="1956931"/>
          </a:xfrm>
          <a:prstGeom prst="blockArc">
            <a:avLst>
              <a:gd name="adj1" fmla="val 10794187"/>
              <a:gd name="adj2" fmla="val 416"/>
              <a:gd name="adj3" fmla="val 2526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07246" y="288811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97646" y="286594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Connector 3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03268" y="2371070"/>
            <a:ext cx="136612" cy="18249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3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099838" y="2341045"/>
            <a:ext cx="710" cy="1512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Block Arc 120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453944" y="1011676"/>
            <a:ext cx="1887082" cy="1956931"/>
          </a:xfrm>
          <a:prstGeom prst="blockArc">
            <a:avLst>
              <a:gd name="adj1" fmla="val 14592192"/>
              <a:gd name="adj2" fmla="val 416"/>
              <a:gd name="adj3" fmla="val 2526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97485" y="114174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2992</TotalTime>
  <Words>259</Words>
  <Application>Microsoft Office PowerPoint</Application>
  <PresentationFormat>A4 Paper (210x297 mm)</PresentationFormat>
  <Paragraphs>67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346</cp:revision>
  <cp:lastPrinted>2020-01-13T16:07:20Z</cp:lastPrinted>
  <dcterms:created xsi:type="dcterms:W3CDTF">2019-10-28T16:02:33Z</dcterms:created>
  <dcterms:modified xsi:type="dcterms:W3CDTF">2022-08-02T11:38:48Z</dcterms:modified>
</cp:coreProperties>
</file>