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4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9DC3E6"/>
    <a:srgbClr val="BDD7EE"/>
    <a:srgbClr val="DEEBF7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107" d="100"/>
          <a:sy n="107" d="100"/>
        </p:scale>
        <p:origin x="1661" y="6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884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1.wmf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hyperlink" Target="https://creativecommons.org/licenses/by-sa/3.0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hyperlink" Target="http://graphicdesign.stackexchange.com/questions/21617/change-color-of-a-monotone-icon-to-another-color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Rectangle 23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47681" y="5651955"/>
            <a:ext cx="975519" cy="448431"/>
          </a:xfrm>
          <a:prstGeom prst="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NEA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70" name="Flowchart: Decision 269"/>
          <p:cNvSpPr/>
          <p:nvPr/>
        </p:nvSpPr>
        <p:spPr>
          <a:xfrm>
            <a:off x="1912557" y="5398780"/>
            <a:ext cx="528994" cy="259145"/>
          </a:xfrm>
          <a:prstGeom prst="flowChartDecisi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8" name="Flowchart: Magnetic Disk 267"/>
          <p:cNvSpPr/>
          <p:nvPr/>
        </p:nvSpPr>
        <p:spPr>
          <a:xfrm>
            <a:off x="4091493" y="5406591"/>
            <a:ext cx="259688" cy="226941"/>
          </a:xfrm>
          <a:prstGeom prst="flowChartMagneticDisk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" dirty="0"/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09893" y="4825435"/>
            <a:ext cx="606411" cy="203003"/>
          </a:xfrm>
          <a:prstGeom prst="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NEA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57893" y="4590114"/>
            <a:ext cx="1963536" cy="203003"/>
          </a:xfrm>
          <a:prstGeom prst="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Functional Programming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46885" y="2664046"/>
            <a:ext cx="968756" cy="203003"/>
          </a:xfrm>
          <a:prstGeom prst="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NEA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42062" y="2667026"/>
            <a:ext cx="1963536" cy="203003"/>
          </a:xfrm>
          <a:prstGeom prst="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Big Data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43954" y="2444347"/>
            <a:ext cx="2971685" cy="203003"/>
          </a:xfrm>
          <a:prstGeom prst="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Paper 1 Preparation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44022" y="3764498"/>
            <a:ext cx="1291511" cy="203003"/>
          </a:xfrm>
          <a:prstGeom prst="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NEA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71503" y="3770733"/>
            <a:ext cx="2644757" cy="203003"/>
          </a:xfrm>
          <a:prstGeom prst="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Legal, Ethical &amp; Environmental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37970" y="3530223"/>
            <a:ext cx="3978333" cy="203003"/>
          </a:xfrm>
          <a:prstGeom prst="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Computational Thinking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002873" y="4825436"/>
            <a:ext cx="2644757" cy="203003"/>
          </a:xfrm>
          <a:prstGeom prst="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Legal, Ethical &amp; Environmental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37971" y="4590114"/>
            <a:ext cx="1963536" cy="203003"/>
          </a:xfrm>
          <a:prstGeom prst="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Algorithms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89206" y="5905590"/>
            <a:ext cx="1963536" cy="203003"/>
          </a:xfrm>
          <a:prstGeom prst="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Networks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70467" y="6973178"/>
            <a:ext cx="1963536" cy="203003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Networks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84515" y="6967248"/>
            <a:ext cx="1963536" cy="203003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Logic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382374" y="5658084"/>
            <a:ext cx="975519" cy="448431"/>
          </a:xfrm>
          <a:prstGeom prst="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Exam Preparation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89206" y="5664320"/>
            <a:ext cx="1963536" cy="203003"/>
          </a:xfrm>
          <a:prstGeom prst="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Databases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70467" y="6731368"/>
            <a:ext cx="1963536" cy="203003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Databases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0483" y="6731742"/>
            <a:ext cx="1963536" cy="203003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Programming Paradigms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23534" y="8070850"/>
            <a:ext cx="1963536" cy="203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Hardware &amp; Software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23063" y="8080859"/>
            <a:ext cx="1963536" cy="203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Data Representation 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23534" y="7835184"/>
            <a:ext cx="3963065" cy="203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Programming &amp; Data Structures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7542" y="1339834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9" y="-1292090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959675" y="77630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608753" y="-18216"/>
            <a:ext cx="4059651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Computer </a:t>
            </a:r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Science</a:t>
            </a:r>
          </a:p>
          <a:p>
            <a:pPr algn="ctr"/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A </a:t>
            </a:r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Level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597182" y="1188182"/>
            <a:ext cx="1586833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1600" b="1" dirty="0" smtClean="0">
                <a:solidFill>
                  <a:schemeClr val="bg1"/>
                </a:solidFill>
              </a:rPr>
              <a:t>Degrees</a:t>
            </a:r>
          </a:p>
          <a:p>
            <a:pPr algn="r"/>
            <a:r>
              <a:rPr lang="en-GB" sz="1600" b="1" dirty="0" smtClean="0">
                <a:solidFill>
                  <a:schemeClr val="bg1"/>
                </a:solidFill>
              </a:rPr>
              <a:t>Apprenticeships</a:t>
            </a:r>
          </a:p>
          <a:p>
            <a:pPr algn="r"/>
            <a:r>
              <a:rPr lang="en-GB" sz="1600" b="1" dirty="0" smtClean="0">
                <a:solidFill>
                  <a:schemeClr val="bg1"/>
                </a:solidFill>
              </a:rPr>
              <a:t>Careers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08226" y="746971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12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3607063" y="9218809"/>
            <a:ext cx="1752591" cy="54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dirty="0" smtClean="0"/>
              <a:t>GCSE Computer Science </a:t>
            </a:r>
          </a:p>
          <a:p>
            <a:pPr algn="ctr"/>
            <a:r>
              <a:rPr lang="en-GB" sz="1100" dirty="0" err="1" smtClean="0"/>
              <a:t>iMedia</a:t>
            </a:r>
            <a:r>
              <a:rPr lang="en-GB" sz="1100" dirty="0" smtClean="0"/>
              <a:t> Gaming</a:t>
            </a:r>
            <a:endParaRPr lang="en-US" sz="1100" dirty="0"/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477927" y="6625700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89128" y="5554534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535401" y="4484746"/>
            <a:ext cx="1503560" cy="1732059"/>
          </a:xfrm>
          <a:prstGeom prst="blockArc">
            <a:avLst>
              <a:gd name="adj1" fmla="val 10794187"/>
              <a:gd name="adj2" fmla="val 21528416"/>
              <a:gd name="adj3" fmla="val 2918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47028" y="3404866"/>
            <a:ext cx="1503560" cy="1732059"/>
          </a:xfrm>
          <a:prstGeom prst="blockArc">
            <a:avLst>
              <a:gd name="adj1" fmla="val 10794187"/>
              <a:gd name="adj2" fmla="val 83381"/>
              <a:gd name="adj3" fmla="val 2870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132926" y="487926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13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516434" y="2329504"/>
            <a:ext cx="1503560" cy="1732059"/>
          </a:xfrm>
          <a:prstGeom prst="blockArc">
            <a:avLst>
              <a:gd name="adj1" fmla="val 10794187"/>
              <a:gd name="adj2" fmla="val 6284"/>
              <a:gd name="adj3" fmla="val 27289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361252" y="2445043"/>
            <a:ext cx="904885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Exam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82127">
            <a:off x="4576969" y="1245456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59655" y="1256960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57161" y="125236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311272" y="7751358"/>
            <a:ext cx="78169" cy="16546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684390" y="7738658"/>
            <a:ext cx="2252" cy="10508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6395" y="774074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118089" y="774997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54905" y="7730117"/>
            <a:ext cx="0" cy="9615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1441863" y="6650208"/>
            <a:ext cx="30762" cy="20303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11054" y="6629956"/>
            <a:ext cx="0" cy="1419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071789" y="663727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742871" y="666652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219612" y="5571271"/>
            <a:ext cx="5253" cy="12553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07661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18118" y="66345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352463" y="657328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870134" y="5634409"/>
            <a:ext cx="946" cy="6812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73462" y="55921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556326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179363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80683" y="4519409"/>
            <a:ext cx="8576" cy="15593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38952" y="45194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232" idx="0"/>
          </p:cNvCxnSpPr>
          <p:nvPr/>
        </p:nvCxnSpPr>
        <p:spPr>
          <a:xfrm>
            <a:off x="2311054" y="4482637"/>
            <a:ext cx="8685" cy="1074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170" idx="2"/>
          </p:cNvCxnSpPr>
          <p:nvPr/>
        </p:nvCxnSpPr>
        <p:spPr>
          <a:xfrm flipH="1">
            <a:off x="3703922" y="4505677"/>
            <a:ext cx="1077" cy="846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86029" y="4505627"/>
            <a:ext cx="0" cy="9149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80683" y="341303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286894" y="34067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54052" y="4511925"/>
            <a:ext cx="0" cy="9496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15965" y="345833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62628" y="34521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69174" y="3445783"/>
            <a:ext cx="0" cy="8944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82136" y="3413035"/>
            <a:ext cx="0" cy="13106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282640" y="2389199"/>
            <a:ext cx="19838" cy="7372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43240" y="2354106"/>
            <a:ext cx="32870" cy="10881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60598" y="235168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238616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33214" y="233604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68251" y="8263845"/>
            <a:ext cx="0" cy="1668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221" idx="2"/>
          </p:cNvCxnSpPr>
          <p:nvPr/>
        </p:nvCxnSpPr>
        <p:spPr>
          <a:xfrm flipV="1">
            <a:off x="4276039" y="8283862"/>
            <a:ext cx="28792" cy="16079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61367" y="8282769"/>
            <a:ext cx="9788" cy="16189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928869" y="8263846"/>
            <a:ext cx="14371" cy="19306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430252" y="8263845"/>
            <a:ext cx="1798" cy="1668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204" idx="0"/>
          </p:cNvCxnSpPr>
          <p:nvPr/>
        </p:nvCxnSpPr>
        <p:spPr>
          <a:xfrm flipH="1" flipV="1">
            <a:off x="1676181" y="8295517"/>
            <a:ext cx="2946" cy="10806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13693" y="70727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229" idx="2"/>
          </p:cNvCxnSpPr>
          <p:nvPr/>
        </p:nvCxnSpPr>
        <p:spPr>
          <a:xfrm flipV="1">
            <a:off x="4305089" y="7176181"/>
            <a:ext cx="47146" cy="11869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803306" y="708791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76110" y="707251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228" idx="2"/>
          </p:cNvCxnSpPr>
          <p:nvPr/>
        </p:nvCxnSpPr>
        <p:spPr>
          <a:xfrm flipH="1" flipV="1">
            <a:off x="2266283" y="7170251"/>
            <a:ext cx="50417" cy="15874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83383" y="708791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96384" y="595426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172531" y="595680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6" idx="0"/>
            <a:endCxn id="227" idx="2"/>
          </p:cNvCxnSpPr>
          <p:nvPr/>
        </p:nvCxnSpPr>
        <p:spPr>
          <a:xfrm flipH="1" flipV="1">
            <a:off x="2870134" y="6106515"/>
            <a:ext cx="7011" cy="6192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55214" y="602227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233711" y="6094595"/>
            <a:ext cx="3791" cy="19979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59106" y="496275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300848" y="4957374"/>
            <a:ext cx="51313" cy="24515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03236" y="602135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197813" y="499163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49627" y="4985279"/>
            <a:ext cx="13001" cy="18044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46459" y="4970255"/>
            <a:ext cx="175223" cy="1690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11787" y="388822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69639" y="385555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07155" y="384119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68" idx="0"/>
          </p:cNvCxnSpPr>
          <p:nvPr/>
        </p:nvCxnSpPr>
        <p:spPr>
          <a:xfrm flipV="1">
            <a:off x="3603639" y="3967501"/>
            <a:ext cx="6850" cy="749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67" idx="0"/>
          </p:cNvCxnSpPr>
          <p:nvPr/>
        </p:nvCxnSpPr>
        <p:spPr>
          <a:xfrm flipH="1" flipV="1">
            <a:off x="4311273" y="3954693"/>
            <a:ext cx="49936" cy="7618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66" idx="0"/>
          </p:cNvCxnSpPr>
          <p:nvPr/>
        </p:nvCxnSpPr>
        <p:spPr>
          <a:xfrm flipV="1">
            <a:off x="5184920" y="3904742"/>
            <a:ext cx="20343" cy="12577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19016" y="2798970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241" idx="2"/>
          </p:cNvCxnSpPr>
          <p:nvPr/>
        </p:nvCxnSpPr>
        <p:spPr>
          <a:xfrm flipH="1" flipV="1">
            <a:off x="2323830" y="2870029"/>
            <a:ext cx="41382" cy="14339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98689" y="279491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86260" y="277739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24800" y="280704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8509" y="209421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Pre-release</a:t>
            </a:r>
            <a:endParaRPr lang="en-US" sz="800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7527" y="2100691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Inheritance Diagrams</a:t>
            </a:r>
            <a:endParaRPr lang="en-US" sz="8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46503" y="2094424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Code Walkthroughs</a:t>
            </a:r>
            <a:endParaRPr lang="en-US" sz="800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30415" y="2099376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Sample Questions</a:t>
            </a:r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0574" y="2091245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Hierarchy Charts</a:t>
            </a:r>
            <a:endParaRPr lang="en-US" sz="600" b="1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69363" y="296237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Three Vs</a:t>
            </a:r>
            <a:endParaRPr lang="en-US" sz="8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73521" y="2974417"/>
            <a:ext cx="854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ACID vs BASE </a:t>
            </a:r>
            <a:endParaRPr lang="en-US" sz="70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65382" y="287892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Review</a:t>
            </a:r>
            <a:endParaRPr lang="en-US" sz="800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86006" y="289090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Final Hand-in</a:t>
            </a:r>
            <a:endParaRPr lang="en-US" sz="800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50433" y="2956153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DFS</a:t>
            </a:r>
            <a:endParaRPr lang="en-US" sz="8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8628" y="3145339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Reverse</a:t>
            </a:r>
          </a:p>
          <a:p>
            <a:pPr algn="ctr"/>
            <a:r>
              <a:rPr lang="en-US" sz="800" dirty="0" smtClean="0"/>
              <a:t>Polish</a:t>
            </a:r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83473" y="3138715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Turing Machines</a:t>
            </a:r>
            <a:endParaRPr lang="en-US" sz="8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64141" y="311769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Backus </a:t>
            </a:r>
            <a:r>
              <a:rPr lang="en-US" sz="800" dirty="0" err="1" smtClean="0"/>
              <a:t>Naur</a:t>
            </a:r>
            <a:endParaRPr lang="en-US" sz="8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53559" y="3152324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Finite State Machines</a:t>
            </a:r>
            <a:endParaRPr lang="en-US" sz="800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49863" y="3907771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Technical Solution</a:t>
            </a:r>
            <a:endParaRPr lang="en-US" sz="8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82007" y="396896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Testing</a:t>
            </a:r>
            <a:endParaRPr lang="en-US" sz="8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56145" y="313834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Syntax Diagrams</a:t>
            </a:r>
            <a:endParaRPr lang="en-US" sz="8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40754" y="317358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Big O</a:t>
            </a:r>
            <a:endParaRPr lang="en-US" sz="8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57542" y="403051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Data Protection</a:t>
            </a:r>
            <a:endParaRPr lang="en-US" sz="8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81761" y="4030873"/>
            <a:ext cx="9588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Computer Misuse</a:t>
            </a:r>
            <a:endParaRPr lang="en-US" sz="600" b="1" dirty="0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76261" y="404245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RIP</a:t>
            </a:r>
            <a:endParaRPr lang="en-US" sz="8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92075" y="4031506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FOI</a:t>
            </a:r>
            <a:endParaRPr lang="en-US" sz="8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76544" y="4251800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Doman &amp; </a:t>
            </a:r>
          </a:p>
          <a:p>
            <a:pPr algn="ctr"/>
            <a:r>
              <a:rPr lang="en-US" sz="800" dirty="0" smtClean="0"/>
              <a:t>Co-domain</a:t>
            </a:r>
            <a:endParaRPr lang="en-US" sz="8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0118" y="423100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Route Finding</a:t>
            </a:r>
            <a:endParaRPr lang="en-US" sz="800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1409" y="422827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Sorting</a:t>
            </a:r>
            <a:endParaRPr lang="en-US" sz="8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8509" y="422011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Searching</a:t>
            </a:r>
            <a:endParaRPr lang="en-US" sz="8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27625" y="5129655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Technological Change</a:t>
            </a:r>
            <a:endParaRPr lang="en-US" sz="8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8920" y="508066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Design</a:t>
            </a:r>
            <a:endParaRPr lang="en-US" sz="8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15073" y="425005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Map, Fold, Filter</a:t>
            </a:r>
            <a:endParaRPr lang="en-US" sz="800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61637" y="4243995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Higher Order Functions</a:t>
            </a:r>
            <a:endParaRPr lang="en-US" sz="8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22249" y="502741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Technical Solution</a:t>
            </a:r>
            <a:endParaRPr lang="en-US" sz="8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16849" y="5022337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Cultural Considerations</a:t>
            </a:r>
            <a:endParaRPr lang="en-US" sz="8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21932" y="507582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Personal Data</a:t>
            </a:r>
            <a:endParaRPr lang="en-US" sz="8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4019" y="5425366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Embedded SQL</a:t>
            </a:r>
            <a:endParaRPr lang="en-US" sz="600" b="1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32050" y="5412615"/>
            <a:ext cx="8780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Pre-release code</a:t>
            </a:r>
            <a:endParaRPr lang="en-US" sz="8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61828" y="541007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Decisions</a:t>
            </a:r>
            <a:endParaRPr lang="en-US" sz="8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1728" y="5415818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Objectives</a:t>
            </a:r>
            <a:endParaRPr lang="en-US" sz="10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03932" y="6149811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Customers</a:t>
            </a:r>
            <a:endParaRPr lang="en-US" sz="8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72958" y="614275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Data</a:t>
            </a:r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85171" y="5431548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Structure</a:t>
            </a:r>
            <a:endParaRPr lang="en-US" sz="8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97651" y="5422135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SQL</a:t>
            </a:r>
            <a:endParaRPr lang="en-US" sz="8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99632" y="612594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Protocols</a:t>
            </a:r>
            <a:endParaRPr lang="en-US" sz="8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99833" y="611984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Internet</a:t>
            </a:r>
            <a:endParaRPr lang="en-US" sz="800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37487" y="614664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TCP/IP</a:t>
            </a:r>
            <a:endParaRPr lang="en-US" sz="8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49767" y="616844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Theory</a:t>
            </a:r>
            <a:endParaRPr lang="en-US" sz="600" b="1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37301" y="834292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err="1" smtClean="0"/>
              <a:t>Nyquist</a:t>
            </a:r>
            <a:endParaRPr lang="en-US" sz="80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5137" y="833594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Coding</a:t>
            </a:r>
            <a:endParaRPr lang="en-US" sz="8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02323" y="729830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Expressions</a:t>
            </a:r>
            <a:endParaRPr lang="en-US" sz="8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40762" y="832715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Numbers</a:t>
            </a:r>
            <a:endParaRPr lang="en-US" sz="800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2730" y="747244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Graphs</a:t>
            </a:r>
            <a:endParaRPr lang="en-US" sz="8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37123" y="831959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Fetch-Execute</a:t>
            </a:r>
            <a:endParaRPr lang="en-US" sz="800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02874" y="8319595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Operating Systems</a:t>
            </a:r>
            <a:endParaRPr lang="en-US" sz="8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48803" y="829551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Peripherals</a:t>
            </a:r>
            <a:endParaRPr lang="en-US" sz="8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8395" y="746562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Decomposition</a:t>
            </a:r>
            <a:endParaRPr lang="en-US" sz="8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48509" y="7561242"/>
            <a:ext cx="9537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Stacks &amp; Queues</a:t>
            </a:r>
            <a:endParaRPr lang="en-US" sz="800" dirty="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78425" y="716898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Latency</a:t>
            </a:r>
            <a:endParaRPr lang="en-US" sz="800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08546" y="7570681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Data Types</a:t>
            </a:r>
            <a:endParaRPr lang="en-US" sz="8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5137" y="747369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Building Blocks</a:t>
            </a:r>
            <a:endParaRPr lang="en-US" sz="800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4019" y="747244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Operators</a:t>
            </a:r>
            <a:endParaRPr lang="en-US" sz="800" dirty="0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70467" y="7157320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Transmission Types</a:t>
            </a:r>
            <a:endParaRPr lang="en-US" sz="800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94304" y="7249583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Bit Rate</a:t>
            </a:r>
          </a:p>
          <a:p>
            <a:pPr algn="ctr"/>
            <a:r>
              <a:rPr lang="en-US" sz="800" dirty="0" smtClean="0"/>
              <a:t>Baud Rate</a:t>
            </a:r>
            <a:endParaRPr lang="en-US" sz="8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4262" y="6477813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Encapsulation</a:t>
            </a:r>
            <a:endParaRPr lang="en-US" sz="8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36152" y="6384934"/>
            <a:ext cx="970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Object Orientation</a:t>
            </a:r>
            <a:endParaRPr lang="en-US" sz="8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65170" y="718427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Gates</a:t>
            </a:r>
            <a:endParaRPr lang="en-US" sz="800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58479" y="718410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err="1" smtClean="0"/>
              <a:t>DeMorgan</a:t>
            </a:r>
            <a:endParaRPr lang="en-US" sz="8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92815" y="636136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Keys</a:t>
            </a:r>
            <a:endParaRPr lang="en-US" sz="800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16612" y="636068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ERDs</a:t>
            </a:r>
            <a:endParaRPr lang="en-US" sz="8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00130" y="639989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Uses</a:t>
            </a:r>
            <a:endParaRPr lang="en-US" sz="8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68307" y="639179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Inheritance</a:t>
            </a:r>
            <a:endParaRPr lang="en-US" sz="800" dirty="0"/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44022" y="4831455"/>
            <a:ext cx="606411" cy="203003"/>
          </a:xfrm>
          <a:prstGeom prst="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NEA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63" name="TextBox 262"/>
          <p:cNvSpPr txBox="1"/>
          <p:nvPr/>
        </p:nvSpPr>
        <p:spPr>
          <a:xfrm>
            <a:off x="2133215" y="1187911"/>
            <a:ext cx="1943195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bg1"/>
                </a:solidFill>
              </a:rPr>
              <a:t>Programmer, Data Analyst, Robotics,</a:t>
            </a:r>
          </a:p>
          <a:p>
            <a:r>
              <a:rPr lang="en-GB" sz="800" b="1" dirty="0" smtClean="0">
                <a:solidFill>
                  <a:schemeClr val="bg1"/>
                </a:solidFill>
              </a:rPr>
              <a:t>Artificial Intelligence, Hardware Engineer,</a:t>
            </a:r>
          </a:p>
          <a:p>
            <a:r>
              <a:rPr lang="en-GB" sz="800" b="1" dirty="0" smtClean="0">
                <a:solidFill>
                  <a:schemeClr val="bg1"/>
                </a:solidFill>
              </a:rPr>
              <a:t>Network Management, Gaming, Web,</a:t>
            </a:r>
          </a:p>
          <a:p>
            <a:r>
              <a:rPr lang="en-GB" sz="800" b="1" dirty="0" smtClean="0">
                <a:solidFill>
                  <a:schemeClr val="bg1"/>
                </a:solidFill>
              </a:rPr>
              <a:t>Cyber Security, Business Analyst, </a:t>
            </a:r>
          </a:p>
          <a:p>
            <a:r>
              <a:rPr lang="en-GB" sz="800" b="1" dirty="0" smtClean="0">
                <a:solidFill>
                  <a:schemeClr val="bg1"/>
                </a:solidFill>
              </a:rPr>
              <a:t>Cloud Computing, Forensic Investigator</a:t>
            </a:r>
          </a:p>
          <a:p>
            <a:r>
              <a:rPr lang="en-GB" sz="800" b="1" dirty="0" smtClean="0">
                <a:solidFill>
                  <a:schemeClr val="bg1"/>
                </a:solidFill>
              </a:rPr>
              <a:t>Database Administrator, Research…</a:t>
            </a:r>
            <a:endParaRPr lang="en-US" sz="800" dirty="0">
              <a:solidFill>
                <a:schemeClr val="bg1"/>
              </a:solidFill>
            </a:endParaRPr>
          </a:p>
        </p:txBody>
      </p:sp>
      <p:pic>
        <p:nvPicPr>
          <p:cNvPr id="253" name="Picture 25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78785" y="8511767"/>
            <a:ext cx="1222431" cy="611216"/>
          </a:xfrm>
          <a:prstGeom prst="rect">
            <a:avLst/>
          </a:prstGeom>
        </p:spPr>
      </p:pic>
      <p:sp>
        <p:nvSpPr>
          <p:cNvPr id="254" name="TextBox 253"/>
          <p:cNvSpPr txBox="1"/>
          <p:nvPr/>
        </p:nvSpPr>
        <p:spPr>
          <a:xfrm>
            <a:off x="3531198" y="8586422"/>
            <a:ext cx="1646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1001010101010101</a:t>
            </a:r>
            <a:endParaRPr lang="en-GB" sz="1400" dirty="0"/>
          </a:p>
        </p:txBody>
      </p:sp>
      <p:pic>
        <p:nvPicPr>
          <p:cNvPr id="255" name="Picture 254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7715" b="35460"/>
          <a:stretch/>
        </p:blipFill>
        <p:spPr>
          <a:xfrm>
            <a:off x="3627728" y="8843106"/>
            <a:ext cx="1264252" cy="193986"/>
          </a:xfrm>
          <a:prstGeom prst="rect">
            <a:avLst/>
          </a:prstGeom>
        </p:spPr>
      </p:pic>
      <p:pic>
        <p:nvPicPr>
          <p:cNvPr id="256" name="Picture 25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84512" y="8809479"/>
            <a:ext cx="465173" cy="465173"/>
          </a:xfrm>
          <a:prstGeom prst="rect">
            <a:avLst/>
          </a:prstGeom>
        </p:spPr>
      </p:pic>
      <p:pic>
        <p:nvPicPr>
          <p:cNvPr id="257" name="Picture 25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2660" y="7056922"/>
            <a:ext cx="630120" cy="393825"/>
          </a:xfrm>
          <a:prstGeom prst="rect">
            <a:avLst/>
          </a:prstGeom>
        </p:spPr>
      </p:pic>
      <p:pic>
        <p:nvPicPr>
          <p:cNvPr id="259" name="Picture 258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388" r="15544" b="69364"/>
          <a:stretch/>
        </p:blipFill>
        <p:spPr>
          <a:xfrm>
            <a:off x="2451238" y="7085165"/>
            <a:ext cx="641231" cy="161047"/>
          </a:xfrm>
          <a:prstGeom prst="rect">
            <a:avLst/>
          </a:prstGeom>
        </p:spPr>
      </p:pic>
      <p:pic>
        <p:nvPicPr>
          <p:cNvPr id="260" name="Picture 259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6949" y="7741926"/>
            <a:ext cx="1126671" cy="409625"/>
          </a:xfrm>
          <a:prstGeom prst="rect">
            <a:avLst/>
          </a:prstGeom>
        </p:spPr>
      </p:pic>
      <p:sp>
        <p:nvSpPr>
          <p:cNvPr id="261" name="TextBox 260"/>
          <p:cNvSpPr txBox="1"/>
          <p:nvPr/>
        </p:nvSpPr>
        <p:spPr>
          <a:xfrm rot="20703791">
            <a:off x="935077" y="6612319"/>
            <a:ext cx="553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FF0000"/>
                </a:solidFill>
                <a:latin typeface="Bodoni MT Black" panose="02070A03080606020203" pitchFamily="18" charset="0"/>
              </a:rPr>
              <a:t>OOP</a:t>
            </a:r>
            <a:endParaRPr lang="en-GB" sz="1200" dirty="0">
              <a:solidFill>
                <a:srgbClr val="FF0000"/>
              </a:solidFill>
              <a:latin typeface="Bodoni MT Black" panose="02070A03080606020203" pitchFamily="18" charset="0"/>
            </a:endParaRPr>
          </a:p>
        </p:txBody>
      </p:sp>
      <p:pic>
        <p:nvPicPr>
          <p:cNvPr id="264" name="Picture 263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8173" y="6492837"/>
            <a:ext cx="868820" cy="434410"/>
          </a:xfrm>
          <a:prstGeom prst="rect">
            <a:avLst/>
          </a:prstGeom>
        </p:spPr>
      </p:pic>
      <p:pic>
        <p:nvPicPr>
          <p:cNvPr id="265" name="Picture 264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65268" y="7149554"/>
            <a:ext cx="323511" cy="323511"/>
          </a:xfrm>
          <a:prstGeom prst="rect">
            <a:avLst/>
          </a:prstGeom>
        </p:spPr>
      </p:pic>
      <p:sp>
        <p:nvSpPr>
          <p:cNvPr id="267" name="Rectangle 266"/>
          <p:cNvSpPr/>
          <p:nvPr/>
        </p:nvSpPr>
        <p:spPr>
          <a:xfrm>
            <a:off x="3216275" y="6083374"/>
            <a:ext cx="288000" cy="7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5" name="Rectangle 274"/>
          <p:cNvSpPr/>
          <p:nvPr/>
        </p:nvSpPr>
        <p:spPr>
          <a:xfrm>
            <a:off x="3216275" y="6163774"/>
            <a:ext cx="288000" cy="72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6" name="Rectangle 275"/>
          <p:cNvSpPr/>
          <p:nvPr/>
        </p:nvSpPr>
        <p:spPr>
          <a:xfrm>
            <a:off x="3216275" y="6248021"/>
            <a:ext cx="288000" cy="72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7" name="Rectangle 276"/>
          <p:cNvSpPr/>
          <p:nvPr/>
        </p:nvSpPr>
        <p:spPr>
          <a:xfrm>
            <a:off x="3216275" y="6334441"/>
            <a:ext cx="288000" cy="720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9" name="Picture 26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65606" y="6148973"/>
            <a:ext cx="558156" cy="345784"/>
          </a:xfrm>
          <a:prstGeom prst="rect">
            <a:avLst/>
          </a:prstGeom>
        </p:spPr>
      </p:pic>
      <p:pic>
        <p:nvPicPr>
          <p:cNvPr id="271" name="Picture 27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28894" y="4793021"/>
            <a:ext cx="558842" cy="558842"/>
          </a:xfrm>
          <a:prstGeom prst="rect">
            <a:avLst/>
          </a:prstGeom>
        </p:spPr>
      </p:pic>
      <p:sp>
        <p:nvSpPr>
          <p:cNvPr id="272" name="TextBox 271"/>
          <p:cNvSpPr txBox="1"/>
          <p:nvPr/>
        </p:nvSpPr>
        <p:spPr>
          <a:xfrm>
            <a:off x="4518955" y="4132096"/>
            <a:ext cx="2840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latin typeface="Alex Brush" panose="02000400000000000000" pitchFamily="2" charset="0"/>
              </a:rPr>
              <a:t>f</a:t>
            </a:r>
            <a:endParaRPr lang="en-GB" sz="3200" dirty="0">
              <a:latin typeface="Alex Brush" panose="02000400000000000000" pitchFamily="2" charset="0"/>
            </a:endParaRPr>
          </a:p>
        </p:txBody>
      </p:sp>
      <p:pic>
        <p:nvPicPr>
          <p:cNvPr id="273" name="Picture 272"/>
          <p:cNvPicPr>
            <a:picLocks noChangeAspect="1"/>
          </p:cNvPicPr>
          <p:nvPr/>
        </p:nvPicPr>
        <p:blipFill rotWithShape="1">
          <a:blip r:embed="rId16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 l="8594" t="47533" r="3838" b="14366"/>
          <a:stretch/>
        </p:blipFill>
        <p:spPr>
          <a:xfrm>
            <a:off x="1598299" y="4239851"/>
            <a:ext cx="683144" cy="167190"/>
          </a:xfrm>
          <a:prstGeom prst="rect">
            <a:avLst/>
          </a:prstGeom>
        </p:spPr>
      </p:pic>
      <p:pic>
        <p:nvPicPr>
          <p:cNvPr id="274" name="Picture 27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6597025">
            <a:off x="2908867" y="4043130"/>
            <a:ext cx="319560" cy="319560"/>
          </a:xfrm>
          <a:prstGeom prst="rect">
            <a:avLst/>
          </a:prstGeom>
        </p:spPr>
      </p:pic>
      <p:pic>
        <p:nvPicPr>
          <p:cNvPr id="278" name="Picture 277"/>
          <p:cNvPicPr>
            <a:picLocks noChangeAspect="1"/>
          </p:cNvPicPr>
          <p:nvPr/>
        </p:nvPicPr>
        <p:blipFill rotWithShape="1"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343" t="22670" r="21821" b="22882"/>
          <a:stretch/>
        </p:blipFill>
        <p:spPr>
          <a:xfrm>
            <a:off x="4961710" y="3772410"/>
            <a:ext cx="201836" cy="193355"/>
          </a:xfrm>
          <a:prstGeom prst="rect">
            <a:avLst/>
          </a:prstGeom>
        </p:spPr>
      </p:pic>
      <p:sp>
        <p:nvSpPr>
          <p:cNvPr id="279" name="TextBox 278"/>
          <p:cNvSpPr txBox="1"/>
          <p:nvPr/>
        </p:nvSpPr>
        <p:spPr>
          <a:xfrm>
            <a:off x="1204699" y="3374909"/>
            <a:ext cx="36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ccent SF" pitchFamily="2" charset="0"/>
              </a:rPr>
              <a:t>O</a:t>
            </a:r>
            <a:endParaRPr lang="en-GB" dirty="0">
              <a:solidFill>
                <a:srgbClr val="FF0000"/>
              </a:solidFill>
              <a:latin typeface="Accent SF" pitchFamily="2" charset="0"/>
            </a:endParaRPr>
          </a:p>
        </p:txBody>
      </p:sp>
      <p:sp>
        <p:nvSpPr>
          <p:cNvPr id="287" name="TextBox 286"/>
          <p:cNvSpPr txBox="1"/>
          <p:nvPr/>
        </p:nvSpPr>
        <p:spPr>
          <a:xfrm>
            <a:off x="1369566" y="3002925"/>
            <a:ext cx="6174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B0F0"/>
                </a:solidFill>
                <a:latin typeface="Adventurer Black SF" pitchFamily="2" charset="0"/>
              </a:rPr>
              <a:t>VVV</a:t>
            </a:r>
            <a:endParaRPr lang="en-GB" sz="1600" dirty="0">
              <a:solidFill>
                <a:srgbClr val="00B0F0"/>
              </a:solidFill>
              <a:latin typeface="Adventurer Black SF" pitchFamily="2" charset="0"/>
            </a:endParaRPr>
          </a:p>
        </p:txBody>
      </p:sp>
      <p:pic>
        <p:nvPicPr>
          <p:cNvPr id="280" name="Picture 279"/>
          <p:cNvPicPr>
            <a:picLocks noChangeAspect="1"/>
          </p:cNvPicPr>
          <p:nvPr/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284" t="5157" r="31015" b="48197"/>
          <a:stretch/>
        </p:blipFill>
        <p:spPr>
          <a:xfrm>
            <a:off x="3074316" y="2874322"/>
            <a:ext cx="390206" cy="312378"/>
          </a:xfrm>
          <a:prstGeom prst="rect">
            <a:avLst/>
          </a:prstGeom>
        </p:spPr>
      </p:pic>
      <p:pic>
        <p:nvPicPr>
          <p:cNvPr id="281" name="Picture 280"/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9154" y="2082913"/>
            <a:ext cx="195362" cy="328614"/>
          </a:xfrm>
          <a:prstGeom prst="rect">
            <a:avLst/>
          </a:prstGeom>
        </p:spPr>
      </p:pic>
      <p:sp>
        <p:nvSpPr>
          <p:cNvPr id="282" name="TextBox 281"/>
          <p:cNvSpPr txBox="1"/>
          <p:nvPr/>
        </p:nvSpPr>
        <p:spPr>
          <a:xfrm>
            <a:off x="4368684" y="208147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66CC"/>
                </a:solidFill>
                <a:latin typeface="Adamsky SF" pitchFamily="2" charset="0"/>
              </a:rPr>
              <a:t>?</a:t>
            </a:r>
            <a:endParaRPr lang="en-GB" dirty="0">
              <a:solidFill>
                <a:srgbClr val="FF66CC"/>
              </a:solidFill>
              <a:latin typeface="Adamsky SF" pitchFamily="2" charset="0"/>
            </a:endParaRPr>
          </a:p>
        </p:txBody>
      </p:sp>
      <p:sp>
        <p:nvSpPr>
          <p:cNvPr id="243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5413898" y="8362438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244" name="Block Arc 243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393809" y="7976862"/>
            <a:ext cx="1748262" cy="1763554"/>
          </a:xfrm>
          <a:prstGeom prst="blockArc">
            <a:avLst>
              <a:gd name="adj1" fmla="val 16097226"/>
              <a:gd name="adj2" fmla="val 16700"/>
              <a:gd name="adj3" fmla="val 2767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2757679" y="8872879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YEARS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10/11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76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3156</TotalTime>
  <Words>230</Words>
  <Application>Microsoft Office PowerPoint</Application>
  <PresentationFormat>A4 Paper (210x297 mm)</PresentationFormat>
  <Paragraphs>160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Accent SF</vt:lpstr>
      <vt:lpstr>Adamsky SF</vt:lpstr>
      <vt:lpstr>Adventurer Black SF</vt:lpstr>
      <vt:lpstr>Alex Brush</vt:lpstr>
      <vt:lpstr>Arial</vt:lpstr>
      <vt:lpstr>Bodoni MT Black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358</cp:revision>
  <cp:lastPrinted>2020-01-13T16:07:20Z</cp:lastPrinted>
  <dcterms:created xsi:type="dcterms:W3CDTF">2019-10-28T16:02:33Z</dcterms:created>
  <dcterms:modified xsi:type="dcterms:W3CDTF">2022-08-02T15:12:01Z</dcterms:modified>
</cp:coreProperties>
</file>