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6858000" cy="9906000" type="A4"/>
  <p:notesSz cx="9926638" cy="1435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99FF"/>
    <a:srgbClr val="FEDEFC"/>
    <a:srgbClr val="FDCBFB"/>
    <a:srgbClr val="EAE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>
        <p:scale>
          <a:sx n="155" d="100"/>
          <a:sy n="155" d="100"/>
        </p:scale>
        <p:origin x="648" y="60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9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r">
              <a:defRPr sz="1700"/>
            </a:lvl1pPr>
          </a:lstStyle>
          <a:p>
            <a:fld id="{24D8555F-C3BB-41E5-99E3-408F2C4C712C}" type="datetimeFigureOut">
              <a:rPr lang="en-GB" smtClean="0"/>
              <a:t>03/08/2022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6125" y="1795463"/>
            <a:ext cx="33543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14" tIns="66358" rIns="132714" bIns="6635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6908710"/>
            <a:ext cx="7941310" cy="5652582"/>
          </a:xfrm>
          <a:prstGeom prst="rect">
            <a:avLst/>
          </a:prstGeom>
        </p:spPr>
        <p:txBody>
          <a:bodyPr vert="horz" lIns="132714" tIns="66358" rIns="132714" bIns="6635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9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r">
              <a:defRPr sz="17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97213" y="1949450"/>
            <a:ext cx="3641725" cy="5259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148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03/08/2022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03/08/2022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03/08/2022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03/08/2022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03/08/2022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03/08/2022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03/08/2022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03/08/2022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03/08/2022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03/08/2022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03/08/2022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03/08/2022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wmf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hyperlink" Target="https://creativecommons.org/licenses/by-sa/3.0/" TargetMode="External"/><Relationship Id="rId10" Type="http://schemas.openxmlformats.org/officeDocument/2006/relationships/image" Target="../media/image6.png"/><Relationship Id="rId4" Type="http://schemas.openxmlformats.org/officeDocument/2006/relationships/hyperlink" Target="http://graphicdesign.stackexchange.com/questions/21617/change-color-of-a-monotone-icon-to-another-color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Rectangle 22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459034" y="7205710"/>
            <a:ext cx="828972" cy="3630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Atomic Structure  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367034" y="7595700"/>
            <a:ext cx="920972" cy="3831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Structure &amp; Bonding  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818563" y="924372"/>
            <a:ext cx="568730" cy="5593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42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90" y="-1343642"/>
            <a:ext cx="6859221" cy="217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D9779897-05A9-4ABF-838E-8AF689A529C8}"/>
              </a:ext>
            </a:extLst>
          </p:cNvPr>
          <p:cNvSpPr txBox="1"/>
          <p:nvPr/>
        </p:nvSpPr>
        <p:spPr>
          <a:xfrm>
            <a:off x="-2344699" y="13260738"/>
            <a:ext cx="6807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4" tooltip="http://graphicdesign.stackexchange.com/questions/21617/change-color-of-a-monotone-icon-to-another-color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5" tooltip="https://creativecommons.org/licenses/by-sa/3.0/"/>
              </a:rPr>
              <a:t>CC BY-SA</a:t>
            </a:r>
            <a:endParaRPr lang="en-GB" sz="900"/>
          </a:p>
        </p:txBody>
      </p:sp>
      <p:sp>
        <p:nvSpPr>
          <p:cNvPr id="183" name="TextBox 182"/>
          <p:cNvSpPr txBox="1"/>
          <p:nvPr/>
        </p:nvSpPr>
        <p:spPr>
          <a:xfrm>
            <a:off x="1541094" y="23762"/>
            <a:ext cx="4100469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accent1">
                    <a:lumMod val="75000"/>
                  </a:schemeClr>
                </a:solidFill>
              </a:rPr>
              <a:t>Chemistry A Level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318355" y="832584"/>
            <a:ext cx="4193809" cy="110799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100" b="1" dirty="0" smtClean="0">
                <a:solidFill>
                  <a:schemeClr val="bg1"/>
                </a:solidFill>
              </a:rPr>
              <a:t>Degrees</a:t>
            </a:r>
            <a:r>
              <a:rPr lang="en-GB" sz="1200" b="1" dirty="0" smtClean="0">
                <a:solidFill>
                  <a:schemeClr val="bg1"/>
                </a:solidFill>
              </a:rPr>
              <a:t>: </a:t>
            </a:r>
            <a:r>
              <a:rPr lang="en-GB" sz="1000" b="1" dirty="0" smtClean="0">
                <a:solidFill>
                  <a:schemeClr val="bg1"/>
                </a:solidFill>
              </a:rPr>
              <a:t>Chemistry</a:t>
            </a:r>
            <a:r>
              <a:rPr lang="en-GB" sz="1000" b="1" dirty="0" smtClean="0">
                <a:solidFill>
                  <a:schemeClr val="bg1"/>
                </a:solidFill>
              </a:rPr>
              <a:t>, Chemical Engineering, Biochemistry, Biomedical </a:t>
            </a:r>
            <a:r>
              <a:rPr lang="en-GB" sz="1000" b="1" dirty="0" smtClean="0">
                <a:solidFill>
                  <a:schemeClr val="bg1"/>
                </a:solidFill>
              </a:rPr>
              <a:t>	Science</a:t>
            </a:r>
            <a:r>
              <a:rPr lang="en-GB" sz="1000" b="1" dirty="0" smtClean="0">
                <a:solidFill>
                  <a:schemeClr val="bg1"/>
                </a:solidFill>
              </a:rPr>
              <a:t>, </a:t>
            </a:r>
            <a:r>
              <a:rPr lang="en-GB" sz="1000" b="1" dirty="0" smtClean="0">
                <a:solidFill>
                  <a:schemeClr val="bg1"/>
                </a:solidFill>
              </a:rPr>
              <a:t>	Medicine</a:t>
            </a:r>
            <a:r>
              <a:rPr lang="en-GB" sz="1000" b="1" dirty="0" smtClean="0">
                <a:solidFill>
                  <a:schemeClr val="bg1"/>
                </a:solidFill>
              </a:rPr>
              <a:t>, Dentistry, Pharmacy, Veterinary Science</a:t>
            </a:r>
          </a:p>
          <a:p>
            <a:r>
              <a:rPr lang="en-GB" sz="1100" b="1" dirty="0" smtClean="0">
                <a:solidFill>
                  <a:schemeClr val="bg1"/>
                </a:solidFill>
              </a:rPr>
              <a:t>Apprenticeships</a:t>
            </a:r>
            <a:r>
              <a:rPr lang="en-GB" sz="1200" b="1" dirty="0" smtClean="0">
                <a:solidFill>
                  <a:schemeClr val="bg1"/>
                </a:solidFill>
              </a:rPr>
              <a:t>: </a:t>
            </a:r>
            <a:r>
              <a:rPr lang="en-GB" sz="1000" b="1" dirty="0" smtClean="0">
                <a:solidFill>
                  <a:schemeClr val="bg1"/>
                </a:solidFill>
              </a:rPr>
              <a:t>Pharmaceutical/Chemical </a:t>
            </a:r>
            <a:r>
              <a:rPr lang="en-GB" sz="1000" b="1" dirty="0" smtClean="0">
                <a:solidFill>
                  <a:schemeClr val="bg1"/>
                </a:solidFill>
              </a:rPr>
              <a:t>companies</a:t>
            </a:r>
            <a:endParaRPr lang="en-GB" sz="1100" b="1" dirty="0" smtClean="0">
              <a:solidFill>
                <a:schemeClr val="bg1"/>
              </a:solidFill>
            </a:endParaRPr>
          </a:p>
          <a:p>
            <a:r>
              <a:rPr lang="en-GB" sz="1100" b="1" dirty="0" smtClean="0">
                <a:solidFill>
                  <a:schemeClr val="bg1"/>
                </a:solidFill>
              </a:rPr>
              <a:t>Careers</a:t>
            </a:r>
            <a:r>
              <a:rPr lang="en-GB" sz="1200" b="1" dirty="0" smtClean="0">
                <a:solidFill>
                  <a:schemeClr val="bg1"/>
                </a:solidFill>
              </a:rPr>
              <a:t>: </a:t>
            </a:r>
            <a:r>
              <a:rPr lang="en-GB" sz="1000" b="1" dirty="0" smtClean="0">
                <a:solidFill>
                  <a:schemeClr val="bg1"/>
                </a:solidFill>
              </a:rPr>
              <a:t>Research</a:t>
            </a:r>
            <a:r>
              <a:rPr lang="en-GB" sz="1000" b="1" dirty="0" smtClean="0">
                <a:solidFill>
                  <a:schemeClr val="bg1"/>
                </a:solidFill>
              </a:rPr>
              <a:t>, Forensic Science, Nurse, Doctor, Vet, Dentist, </a:t>
            </a:r>
            <a:r>
              <a:rPr lang="en-GB" sz="1000" b="1" dirty="0" smtClean="0">
                <a:solidFill>
                  <a:schemeClr val="bg1"/>
                </a:solidFill>
              </a:rPr>
              <a:t>	Environmental scientist</a:t>
            </a:r>
            <a:r>
              <a:rPr lang="en-GB" sz="1000" b="1" dirty="0" smtClean="0">
                <a:solidFill>
                  <a:schemeClr val="bg1"/>
                </a:solidFill>
              </a:rPr>
              <a:t>, Teacher Water Industry, food scientist, </a:t>
            </a:r>
            <a:r>
              <a:rPr lang="en-GB" sz="1000" b="1" dirty="0" smtClean="0">
                <a:solidFill>
                  <a:schemeClr val="bg1"/>
                </a:solidFill>
              </a:rPr>
              <a:t>	Pharmacist</a:t>
            </a:r>
            <a:r>
              <a:rPr lang="en-GB" sz="1000" b="1" dirty="0" smtClean="0">
                <a:solidFill>
                  <a:schemeClr val="bg1"/>
                </a:solidFill>
              </a:rPr>
              <a:t>, </a:t>
            </a:r>
            <a:r>
              <a:rPr lang="en-GB" sz="1000" b="1" dirty="0" smtClean="0">
                <a:solidFill>
                  <a:schemeClr val="bg1"/>
                </a:solidFill>
              </a:rPr>
              <a:t>Chemical engineer</a:t>
            </a:r>
            <a:r>
              <a:rPr lang="en-GB" sz="1000" dirty="0" smtClean="0">
                <a:solidFill>
                  <a:schemeClr val="bg1"/>
                </a:solidFill>
              </a:rPr>
              <a:t> 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320" name="TextBox 319"/>
          <p:cNvSpPr txBox="1"/>
          <p:nvPr/>
        </p:nvSpPr>
        <p:spPr>
          <a:xfrm>
            <a:off x="1136019" y="8788291"/>
            <a:ext cx="4450592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252000" rtlCol="0">
            <a:spAutoFit/>
          </a:bodyPr>
          <a:lstStyle/>
          <a:p>
            <a:r>
              <a:rPr lang="en-GB" sz="1200" dirty="0" smtClean="0"/>
              <a:t>Fundamental Ideas, Atomic Structure, Periodic Table, Earth’s Resources, Chemical Changes (Metals, Acids, Electrolysis), </a:t>
            </a:r>
            <a:endParaRPr lang="en-GB" sz="1200" dirty="0" smtClean="0"/>
          </a:p>
          <a:p>
            <a:r>
              <a:rPr lang="en-GB" sz="1200" dirty="0" smtClean="0"/>
              <a:t>Organic </a:t>
            </a:r>
            <a:r>
              <a:rPr lang="en-GB" sz="1200" dirty="0" smtClean="0"/>
              <a:t>(Crude Oil, Alkenes &amp; Alcohols, Polymers), Atmosphere, Rates, Reversible Reactions, Using Resources, Chemistry Calculations, Structure and Bonding, Energy in Chemistry </a:t>
            </a:r>
            <a:endParaRPr lang="en-US" sz="1200" dirty="0"/>
          </a:p>
        </p:txBody>
      </p:sp>
      <p:sp>
        <p:nvSpPr>
          <p:cNvPr id="69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3966059" y="781106"/>
            <a:ext cx="1086902" cy="824187"/>
          </a:xfrm>
          <a:prstGeom prst="triangle">
            <a:avLst>
              <a:gd name="adj" fmla="val 453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76395" y="7740740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954905" y="7730117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647287" y="1875236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Acid </a:t>
            </a:r>
          </a:p>
          <a:p>
            <a:pPr algn="ctr"/>
            <a:r>
              <a:rPr lang="en-US" sz="800" dirty="0" smtClean="0"/>
              <a:t>Anhydrides</a:t>
            </a:r>
            <a:endParaRPr lang="en-US" sz="800" dirty="0"/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233050" y="190091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Aspirin</a:t>
            </a:r>
            <a:endParaRPr lang="en-US" sz="800" dirty="0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47658" y="194357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Zwitterions</a:t>
            </a:r>
            <a:endParaRPr lang="en-US" sz="800" dirty="0"/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056799" y="2003904"/>
            <a:ext cx="633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Double</a:t>
            </a:r>
          </a:p>
          <a:p>
            <a:pPr algn="ctr"/>
            <a:r>
              <a:rPr lang="en-US" sz="800" dirty="0" smtClean="0"/>
              <a:t>Helix</a:t>
            </a:r>
            <a:endParaRPr lang="en-US" sz="600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436493" y="200212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Complexes</a:t>
            </a:r>
            <a:endParaRPr lang="en-US" sz="800" dirty="0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322354" y="3689894"/>
            <a:ext cx="6388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Kw and</a:t>
            </a:r>
          </a:p>
          <a:p>
            <a:pPr algn="ctr"/>
            <a:r>
              <a:rPr lang="en-US" sz="800" dirty="0" smtClean="0"/>
              <a:t>Buffers</a:t>
            </a:r>
            <a:endParaRPr lang="en-US" sz="800" dirty="0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684569" y="3607094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Strong and</a:t>
            </a:r>
          </a:p>
          <a:p>
            <a:pPr algn="ctr"/>
            <a:r>
              <a:rPr lang="en-US" sz="800" dirty="0" smtClean="0"/>
              <a:t>Weak Acids</a:t>
            </a:r>
            <a:endParaRPr lang="en-US" sz="800" dirty="0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62232" y="3722220"/>
            <a:ext cx="4869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 NMR</a:t>
            </a:r>
            <a:endParaRPr lang="en-US" sz="800" dirty="0"/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403957" y="3614523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Basic</a:t>
            </a:r>
          </a:p>
          <a:p>
            <a:pPr algn="ctr"/>
            <a:r>
              <a:rPr lang="en-US" sz="800" dirty="0" smtClean="0"/>
              <a:t>Oxides</a:t>
            </a:r>
            <a:endParaRPr lang="en-US" sz="800" dirty="0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831335" y="3589824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Acidic</a:t>
            </a:r>
          </a:p>
          <a:p>
            <a:pPr algn="ctr"/>
            <a:r>
              <a:rPr lang="en-US" sz="800" dirty="0" smtClean="0"/>
              <a:t> Oxides</a:t>
            </a:r>
            <a:endParaRPr lang="en-US" sz="800" dirty="0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378757" y="4765876"/>
            <a:ext cx="6191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Optical Isomerism</a:t>
            </a:r>
            <a:endParaRPr lang="en-US" sz="800" dirty="0"/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102657" y="3807162"/>
            <a:ext cx="6306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H </a:t>
            </a:r>
            <a:r>
              <a:rPr lang="en-US" sz="800" dirty="0" smtClean="0"/>
              <a:t>NMR</a:t>
            </a:r>
            <a:endParaRPr lang="en-US" sz="800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853863" y="4751942"/>
            <a:ext cx="7431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Nucleophilic Addition</a:t>
            </a:r>
            <a:endParaRPr lang="en-US" sz="800" dirty="0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55707" y="476333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err="1" smtClean="0"/>
              <a:t>Friedel</a:t>
            </a:r>
            <a:r>
              <a:rPr lang="en-US" sz="800" dirty="0" smtClean="0"/>
              <a:t> Craft</a:t>
            </a:r>
            <a:endParaRPr lang="en-US" sz="800" dirty="0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766068" y="4862466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Nitrogen</a:t>
            </a:r>
            <a:endParaRPr lang="en-US" sz="800" dirty="0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98295" y="4937255"/>
            <a:ext cx="5554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Benzene</a:t>
            </a:r>
            <a:endParaRPr lang="en-US" sz="800" dirty="0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46204" y="471685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Salt formation</a:t>
            </a:r>
            <a:endParaRPr lang="en-US" sz="800" dirty="0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57593" y="474142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Sweet smelling</a:t>
            </a:r>
            <a:endParaRPr lang="en-US" sz="800" dirty="0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31030" y="3557124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Enthalpy </a:t>
            </a:r>
          </a:p>
          <a:p>
            <a:pPr algn="ctr"/>
            <a:r>
              <a:rPr lang="en-US" sz="800" dirty="0" smtClean="0"/>
              <a:t>Change</a:t>
            </a:r>
            <a:endParaRPr lang="en-US" sz="800" dirty="0"/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709309" y="3608303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Entropy</a:t>
            </a:r>
          </a:p>
          <a:p>
            <a:pPr algn="ctr"/>
            <a:r>
              <a:rPr lang="en-US" sz="800" dirty="0" smtClean="0"/>
              <a:t>Change</a:t>
            </a:r>
            <a:endParaRPr lang="en-US" sz="800" dirty="0"/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870732" y="5251694"/>
            <a:ext cx="6810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Calculating rate</a:t>
            </a:r>
            <a:endParaRPr lang="en-US" sz="800" dirty="0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391845" y="4746654"/>
            <a:ext cx="7597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Acyl Chlorides</a:t>
            </a:r>
            <a:endParaRPr lang="en-US" sz="800" dirty="0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751721" y="5227442"/>
            <a:ext cx="6973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Functional Group tests</a:t>
            </a:r>
            <a:endParaRPr lang="en-US" sz="800" dirty="0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36942" y="5245378"/>
            <a:ext cx="2930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IR</a:t>
            </a:r>
            <a:endParaRPr lang="en-US" sz="800" dirty="0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221932" y="5215743"/>
            <a:ext cx="6313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Maxwell Boltzmann</a:t>
            </a:r>
            <a:endParaRPr lang="en-US" sz="800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583225" y="5319171"/>
            <a:ext cx="606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Oxidation</a:t>
            </a:r>
            <a:endParaRPr lang="en-US" sz="800" dirty="0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214091" y="8040358"/>
            <a:ext cx="7020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Free Radical Substitution</a:t>
            </a:r>
            <a:endParaRPr lang="en-US" sz="800" dirty="0"/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47079" y="6540059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Redox</a:t>
            </a:r>
            <a:endParaRPr lang="en-US" sz="800" dirty="0"/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60930" y="639468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Killing </a:t>
            </a:r>
            <a:r>
              <a:rPr lang="en-US" sz="800" dirty="0" smtClean="0"/>
              <a:t>bacteria</a:t>
            </a:r>
            <a:endParaRPr lang="en-US" sz="800" dirty="0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57812" y="5144921"/>
            <a:ext cx="12161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Reaction pathways for aliphatic organic compounds</a:t>
            </a:r>
            <a:endParaRPr lang="en-US" sz="800" dirty="0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77087" y="644211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Le </a:t>
            </a:r>
            <a:r>
              <a:rPr lang="en-US" sz="800" dirty="0" err="1" smtClean="0"/>
              <a:t>Chatelier</a:t>
            </a:r>
            <a:endParaRPr lang="en-US" sz="800" dirty="0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316834" y="641129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Calorimetry</a:t>
            </a:r>
            <a:endParaRPr lang="en-US" sz="800" dirty="0"/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727680" y="648580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Hess’s Law</a:t>
            </a:r>
            <a:endParaRPr lang="en-US" sz="800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21900" y="6411119"/>
            <a:ext cx="8112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Half Equations</a:t>
            </a:r>
            <a:endParaRPr lang="en-US" sz="800" dirty="0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24838" y="6469483"/>
            <a:ext cx="453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Kc</a:t>
            </a:r>
            <a:endParaRPr lang="en-US" sz="800" dirty="0"/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599797" y="679886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Patterns</a:t>
            </a:r>
            <a:endParaRPr lang="en-US" sz="800" dirty="0"/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316496" y="6746375"/>
            <a:ext cx="4854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Filling Shells</a:t>
            </a:r>
            <a:endParaRPr lang="en-US" sz="800" dirty="0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860872" y="809268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Stereoisomers</a:t>
            </a:r>
            <a:endParaRPr lang="en-US" sz="800" dirty="0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02323" y="729830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A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42730" y="747244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A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5281" y="5295704"/>
            <a:ext cx="7022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Electrophilic </a:t>
            </a:r>
            <a:r>
              <a:rPr lang="en-US" sz="800" dirty="0" smtClean="0"/>
              <a:t>Addition</a:t>
            </a:r>
            <a:endParaRPr lang="en-US" sz="800" dirty="0"/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577947" y="8117058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Nucleophilic Substitution</a:t>
            </a:r>
            <a:endParaRPr lang="en-US" sz="800" dirty="0"/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17880" y="814060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Elimination</a:t>
            </a:r>
            <a:endParaRPr lang="en-US" sz="800" dirty="0"/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28395" y="746562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A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31887" y="6723018"/>
            <a:ext cx="6584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Hydroxides</a:t>
            </a:r>
            <a:endParaRPr lang="en-US" sz="800" dirty="0"/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814876" y="6810100"/>
            <a:ext cx="459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Moles</a:t>
            </a:r>
            <a:endParaRPr lang="en-US" sz="800" dirty="0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65170" y="718427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A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58479" y="718410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A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37202" y="6663051"/>
            <a:ext cx="9636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Time of Flight Spectroscopy</a:t>
            </a:r>
            <a:endParaRPr lang="en-US" sz="800" dirty="0"/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830942" y="675608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Patterns</a:t>
            </a:r>
            <a:endParaRPr lang="en-US" sz="800" dirty="0"/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15260" y="6757681"/>
            <a:ext cx="5640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Sulfates</a:t>
            </a:r>
            <a:endParaRPr lang="en-US" sz="800" dirty="0"/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998637" y="7603373"/>
            <a:ext cx="1345438" cy="37268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 smtClean="0">
                <a:solidFill>
                  <a:schemeClr val="tx1"/>
                </a:solidFill>
              </a:rPr>
              <a:t>Halogenoalkanes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998635" y="7215846"/>
            <a:ext cx="975951" cy="34767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Calculations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29" name="Block Arc 22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222730" y="3941189"/>
            <a:ext cx="2383634" cy="2672954"/>
          </a:xfrm>
          <a:prstGeom prst="blockArc">
            <a:avLst>
              <a:gd name="adj1" fmla="val 10794187"/>
              <a:gd name="adj2" fmla="val 21581202"/>
              <a:gd name="adj3" fmla="val 3108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232" name="Straight Connector 23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476925" y="7995525"/>
            <a:ext cx="150083" cy="30542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Straight Connector 23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023577" y="7955976"/>
            <a:ext cx="123759" cy="30216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Straight Connector 23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632773" y="7994079"/>
            <a:ext cx="67995" cy="28342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Straight Connector 23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5016987" y="7958758"/>
            <a:ext cx="148078" cy="29938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0" name="TextBox 23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63465" y="8133156"/>
            <a:ext cx="9780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Ionic, Covalent, Metallic Bonding</a:t>
            </a:r>
            <a:endParaRPr lang="en-US" sz="800" dirty="0"/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209287" y="814913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IMF</a:t>
            </a:r>
            <a:endParaRPr lang="en-US" sz="800" dirty="0"/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555659" y="8173874"/>
            <a:ext cx="6192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Structural Isomers</a:t>
            </a:r>
            <a:endParaRPr lang="en-US" sz="600" b="1" dirty="0"/>
          </a:p>
        </p:txBody>
      </p:sp>
      <p:cxnSp>
        <p:nvCxnSpPr>
          <p:cNvPr id="244" name="Straight Connector 24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032454" y="7073083"/>
            <a:ext cx="105092" cy="18806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Straight Connector 24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663465" y="7111324"/>
            <a:ext cx="220398" cy="9530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Straight Connector 25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5049277" y="7045970"/>
            <a:ext cx="175611" cy="16987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" name="Rectangle 25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996100" y="6119477"/>
            <a:ext cx="1096658" cy="3272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Energetics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4" name="Rectangle 25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233939" y="6109677"/>
            <a:ext cx="1137213" cy="3272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Halogens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5" name="Rectangle 254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990869" y="5702952"/>
            <a:ext cx="773930" cy="375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Alkenes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6" name="Rectangle 25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512622" y="5702814"/>
            <a:ext cx="922085" cy="3672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Synthetic pathways  </a:t>
            </a:r>
            <a:endParaRPr lang="en-US" sz="1400" b="1" dirty="0">
              <a:solidFill>
                <a:schemeClr val="tx1"/>
              </a:solidFill>
            </a:endParaRPr>
          </a:p>
        </p:txBody>
      </p:sp>
      <p:cxnSp>
        <p:nvCxnSpPr>
          <p:cNvPr id="257" name="Straight Connector 25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204724" y="6402250"/>
            <a:ext cx="222255" cy="20647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Straight Connector 25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873292" y="6400785"/>
            <a:ext cx="98760" cy="13525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Straight Connector 26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422622" y="6413096"/>
            <a:ext cx="94197" cy="16527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Straight Connector 26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185280" y="6307519"/>
            <a:ext cx="5142" cy="22107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7" name="Block Arc 266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-150822" y="5903194"/>
            <a:ext cx="2218092" cy="1889981"/>
          </a:xfrm>
          <a:prstGeom prst="blockArc">
            <a:avLst>
              <a:gd name="adj1" fmla="val 10794187"/>
              <a:gd name="adj2" fmla="val 21577337"/>
              <a:gd name="adj3" fmla="val 38393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8" name="Oval 26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568839" y="4327164"/>
            <a:ext cx="1193076" cy="1228751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13</a:t>
            </a:r>
            <a:endParaRPr lang="en-US" sz="2200" b="1" dirty="0">
              <a:solidFill>
                <a:schemeClr val="tx1"/>
              </a:solidFill>
            </a:endParaRPr>
          </a:p>
        </p:txBody>
      </p:sp>
      <p:cxnSp>
        <p:nvCxnSpPr>
          <p:cNvPr id="270" name="Straight Connector 26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66" idx="2"/>
          </p:cNvCxnSpPr>
          <p:nvPr/>
        </p:nvCxnSpPr>
        <p:spPr>
          <a:xfrm>
            <a:off x="1440781" y="5519576"/>
            <a:ext cx="67761" cy="21611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Straight Connector 27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143460" y="5544081"/>
            <a:ext cx="263871" cy="30368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8" name="Rectangle 27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599796" y="4439278"/>
            <a:ext cx="774661" cy="31663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Aromatic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81" name="Rectangle 28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581639" y="4087986"/>
            <a:ext cx="795037" cy="31034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Period 3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83" name="Block Arc 282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215069" y="2246465"/>
            <a:ext cx="2335533" cy="2706043"/>
          </a:xfrm>
          <a:prstGeom prst="blockArc">
            <a:avLst>
              <a:gd name="adj1" fmla="val 10794187"/>
              <a:gd name="adj2" fmla="val 21587065"/>
              <a:gd name="adj3" fmla="val 2996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290" name="Straight Connector 28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739512" y="3968605"/>
            <a:ext cx="8293" cy="18186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Straight Connector 29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143536" y="3906476"/>
            <a:ext cx="157969" cy="18020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Straight Connector 29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723628" y="4750834"/>
            <a:ext cx="52861" cy="18126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Straight Connector 29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165658" y="4731462"/>
            <a:ext cx="72063" cy="16441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1" name="Rectangle 30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447760" y="2814357"/>
            <a:ext cx="1029144" cy="3272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Rates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303" name="Rectangle 30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447759" y="4437448"/>
            <a:ext cx="569850" cy="31221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Esters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306" name="Block Arc 305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324941" y="657845"/>
            <a:ext cx="2243886" cy="2672954"/>
          </a:xfrm>
          <a:prstGeom prst="blockArc">
            <a:avLst>
              <a:gd name="adj1" fmla="val 10794187"/>
              <a:gd name="adj2" fmla="val 21736"/>
              <a:gd name="adj3" fmla="val 31745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305" name="Oval 304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199953" y="596692"/>
            <a:ext cx="1259939" cy="1243369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NEXT STEPS</a:t>
            </a:r>
            <a:endParaRPr lang="en-US" sz="2200" b="1" dirty="0">
              <a:solidFill>
                <a:schemeClr val="tx1"/>
              </a:solidFill>
            </a:endParaRPr>
          </a:p>
        </p:txBody>
      </p:sp>
      <p:cxnSp>
        <p:nvCxnSpPr>
          <p:cNvPr id="317" name="Straight Connector 31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1609872" y="3058339"/>
            <a:ext cx="62175" cy="17558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6" name="Straight Connector 32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119359" y="3085312"/>
            <a:ext cx="114529" cy="27625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8" name="TextBox 32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85540" y="2014098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Reaction </a:t>
            </a:r>
            <a:r>
              <a:rPr lang="en-US" sz="800" dirty="0" smtClean="0"/>
              <a:t>pathways</a:t>
            </a:r>
            <a:endParaRPr lang="en-US" sz="800" dirty="0"/>
          </a:p>
        </p:txBody>
      </p:sp>
      <p:sp>
        <p:nvSpPr>
          <p:cNvPr id="329" name="TextBox 32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67373" y="1886490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Retention </a:t>
            </a:r>
          </a:p>
          <a:p>
            <a:pPr algn="ctr"/>
            <a:r>
              <a:rPr lang="en-US" sz="800" dirty="0" smtClean="0"/>
              <a:t>Factor</a:t>
            </a:r>
            <a:endParaRPr lang="en-US" sz="800" dirty="0"/>
          </a:p>
        </p:txBody>
      </p:sp>
      <p:sp>
        <p:nvSpPr>
          <p:cNvPr id="330" name="TextBox 32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900486" y="3151849"/>
            <a:ext cx="10099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Standard </a:t>
            </a:r>
          </a:p>
          <a:p>
            <a:pPr algn="ctr"/>
            <a:r>
              <a:rPr lang="en-US" sz="800" dirty="0" smtClean="0"/>
              <a:t>Electrode Potentials</a:t>
            </a:r>
            <a:endParaRPr lang="en-US" sz="800" dirty="0"/>
          </a:p>
        </p:txBody>
      </p:sp>
      <p:sp>
        <p:nvSpPr>
          <p:cNvPr id="331" name="TextBox 33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406728" y="3183479"/>
            <a:ext cx="795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EMF=E</a:t>
            </a:r>
            <a:r>
              <a:rPr lang="en-US" sz="800" baseline="-25000" dirty="0" smtClean="0"/>
              <a:t>RHS</a:t>
            </a:r>
            <a:r>
              <a:rPr lang="en-US" sz="800" dirty="0" smtClean="0"/>
              <a:t>-E</a:t>
            </a:r>
            <a:r>
              <a:rPr lang="en-US" sz="800" baseline="-25000" dirty="0" smtClean="0"/>
              <a:t>LHS</a:t>
            </a:r>
            <a:endParaRPr lang="en-US" sz="800" baseline="-25000" dirty="0"/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99877" y="3164001"/>
            <a:ext cx="8547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Standard</a:t>
            </a:r>
          </a:p>
          <a:p>
            <a:pPr algn="ctr"/>
            <a:r>
              <a:rPr lang="en-US" sz="800" dirty="0" smtClean="0"/>
              <a:t>Hydrogen </a:t>
            </a:r>
          </a:p>
          <a:p>
            <a:pPr algn="ctr"/>
            <a:r>
              <a:rPr lang="en-US" sz="800" dirty="0" smtClean="0"/>
              <a:t>Electrode</a:t>
            </a:r>
            <a:endParaRPr lang="en-US" sz="800" dirty="0"/>
          </a:p>
        </p:txBody>
      </p:sp>
      <p:sp>
        <p:nvSpPr>
          <p:cNvPr id="333" name="TextBox 33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96364" y="3300592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Reducing Agent</a:t>
            </a:r>
          </a:p>
          <a:p>
            <a:pPr algn="ctr"/>
            <a:r>
              <a:rPr lang="en-US" sz="800" dirty="0" err="1" smtClean="0"/>
              <a:t>Oxidising</a:t>
            </a:r>
            <a:r>
              <a:rPr lang="en-US" sz="800" dirty="0" smtClean="0"/>
              <a:t> Agent</a:t>
            </a:r>
            <a:endParaRPr lang="en-US" sz="800" dirty="0"/>
          </a:p>
        </p:txBody>
      </p:sp>
      <p:sp>
        <p:nvSpPr>
          <p:cNvPr id="334" name="TextBox 33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79588" y="3123670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Mole</a:t>
            </a:r>
          </a:p>
          <a:p>
            <a:pPr algn="ctr"/>
            <a:r>
              <a:rPr lang="en-US" sz="800" dirty="0" smtClean="0"/>
              <a:t>Fraction</a:t>
            </a:r>
            <a:endParaRPr lang="en-US" sz="800" dirty="0"/>
          </a:p>
        </p:txBody>
      </p:sp>
      <p:sp>
        <p:nvSpPr>
          <p:cNvPr id="335" name="TextBox 33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285914" y="3131430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Partial</a:t>
            </a:r>
          </a:p>
          <a:p>
            <a:pPr algn="ctr"/>
            <a:r>
              <a:rPr lang="en-US" sz="800" dirty="0" smtClean="0"/>
              <a:t>Pressure</a:t>
            </a:r>
            <a:endParaRPr lang="en-US" sz="800" dirty="0"/>
          </a:p>
        </p:txBody>
      </p:sp>
      <p:sp>
        <p:nvSpPr>
          <p:cNvPr id="336" name="TextBox 33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776290" y="3292881"/>
            <a:ext cx="854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Initial and </a:t>
            </a:r>
          </a:p>
          <a:p>
            <a:pPr algn="ctr"/>
            <a:r>
              <a:rPr lang="en-US" sz="800" dirty="0" smtClean="0"/>
              <a:t>Continuous</a:t>
            </a:r>
          </a:p>
          <a:p>
            <a:pPr algn="ctr"/>
            <a:r>
              <a:rPr lang="en-US" sz="800" dirty="0" smtClean="0"/>
              <a:t>Rate</a:t>
            </a:r>
            <a:endParaRPr lang="en-US" sz="800" dirty="0"/>
          </a:p>
        </p:txBody>
      </p:sp>
      <p:sp>
        <p:nvSpPr>
          <p:cNvPr id="337" name="TextBox 33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348495" y="3197724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Arrhenius </a:t>
            </a:r>
          </a:p>
          <a:p>
            <a:pPr algn="ctr"/>
            <a:r>
              <a:rPr lang="en-US" sz="800" dirty="0" smtClean="0"/>
              <a:t>Equation</a:t>
            </a:r>
            <a:endParaRPr lang="en-US" sz="800" dirty="0"/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110655" y="7597366"/>
            <a:ext cx="1214798" cy="3813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 smtClean="0">
                <a:solidFill>
                  <a:schemeClr val="tx1"/>
                </a:solidFill>
              </a:rPr>
              <a:t>Introduction to Organic Chemistry</a:t>
            </a:r>
            <a:endParaRPr lang="en-US" sz="1050" b="1" dirty="0">
              <a:solidFill>
                <a:schemeClr val="tx1"/>
              </a:solidFill>
            </a:endParaRP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383050" y="7599959"/>
            <a:ext cx="691573" cy="3807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Alkanes 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648317" y="7205710"/>
            <a:ext cx="770207" cy="3547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err="1" smtClean="0">
                <a:solidFill>
                  <a:schemeClr val="tx1"/>
                </a:solidFill>
              </a:rPr>
              <a:t>Ionisation</a:t>
            </a:r>
            <a:r>
              <a:rPr lang="en-US" sz="1100" b="1" dirty="0" smtClean="0">
                <a:solidFill>
                  <a:schemeClr val="tx1"/>
                </a:solidFill>
              </a:rPr>
              <a:t> Energy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706991" y="7213436"/>
            <a:ext cx="906794" cy="353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Periodicity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007546" y="7213436"/>
            <a:ext cx="685465" cy="3570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Group 2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140287" y="6114473"/>
            <a:ext cx="1037693" cy="3272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Equilibria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225509" y="6110203"/>
            <a:ext cx="975267" cy="3272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REDOX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798515" y="5708127"/>
            <a:ext cx="848574" cy="37060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Alcohols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08" name="Rectangle 20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78762" y="5707044"/>
            <a:ext cx="807179" cy="3626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Analysis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470345" y="5708730"/>
            <a:ext cx="902518" cy="3605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Kinetics</a:t>
            </a:r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415099" y="4439595"/>
            <a:ext cx="965532" cy="3087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Aldehydes </a:t>
            </a:r>
            <a:r>
              <a:rPr lang="en-US" sz="1200" b="1" dirty="0" smtClean="0">
                <a:solidFill>
                  <a:schemeClr val="tx1"/>
                </a:solidFill>
              </a:rPr>
              <a:t>&amp; Ketones  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900615" y="4439181"/>
            <a:ext cx="663316" cy="31843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Amines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13" name="Rectangle 21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039026" y="4438003"/>
            <a:ext cx="840255" cy="3192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Carboxylic Acids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742735" y="4095664"/>
            <a:ext cx="795037" cy="30876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NMR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173960" y="4096700"/>
            <a:ext cx="1533001" cy="30252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Thermodynamics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447760" y="4100772"/>
            <a:ext cx="697259" cy="3083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Acids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503858" y="2805535"/>
            <a:ext cx="713026" cy="3272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K</a:t>
            </a:r>
            <a:r>
              <a:rPr lang="en-US" sz="1600" b="1" baseline="-25000" dirty="0" smtClean="0">
                <a:solidFill>
                  <a:schemeClr val="tx1"/>
                </a:solidFill>
              </a:rPr>
              <a:t>p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238163" y="2808029"/>
            <a:ext cx="2135524" cy="3272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Electrode Potentials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456636" y="2409549"/>
            <a:ext cx="733629" cy="3767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Acylation</a:t>
            </a:r>
            <a:r>
              <a:rPr lang="en-US" sz="12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211553" y="2409221"/>
            <a:ext cx="1008221" cy="36746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err="1" smtClean="0">
                <a:solidFill>
                  <a:schemeClr val="tx1"/>
                </a:solidFill>
              </a:rPr>
              <a:t>Polymerisation</a:t>
            </a:r>
            <a:r>
              <a:rPr lang="en-US" sz="900" b="1" dirty="0" smtClean="0">
                <a:solidFill>
                  <a:schemeClr val="tx1"/>
                </a:solidFill>
              </a:rPr>
              <a:t>, Amino Acids, Proteins </a:t>
            </a:r>
            <a:r>
              <a:rPr lang="en-US" sz="900" b="1" dirty="0" smtClean="0">
                <a:solidFill>
                  <a:schemeClr val="tx1"/>
                </a:solidFill>
              </a:rPr>
              <a:t>&amp; </a:t>
            </a:r>
            <a:r>
              <a:rPr lang="en-US" sz="900" b="1" dirty="0" smtClean="0">
                <a:solidFill>
                  <a:schemeClr val="tx1"/>
                </a:solidFill>
              </a:rPr>
              <a:t>DNA  </a:t>
            </a:r>
            <a:endParaRPr lang="en-US" sz="900" b="1" dirty="0">
              <a:solidFill>
                <a:schemeClr val="tx1"/>
              </a:solidFill>
            </a:endParaRPr>
          </a:p>
        </p:txBody>
      </p:sp>
      <p:sp>
        <p:nvSpPr>
          <p:cNvPr id="252" name="Rectangle 25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270336" y="2408636"/>
            <a:ext cx="1123474" cy="37603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chemeClr val="tx1"/>
                </a:solidFill>
              </a:rPr>
              <a:t>Organic Synthesis &amp; Chromatography </a:t>
            </a:r>
            <a:endParaRPr lang="en-US" sz="900" b="1" dirty="0">
              <a:solidFill>
                <a:schemeClr val="tx1"/>
              </a:solidFill>
            </a:endParaRPr>
          </a:p>
        </p:txBody>
      </p:sp>
      <p:sp>
        <p:nvSpPr>
          <p:cNvPr id="258" name="Rectangle 25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415098" y="2402097"/>
            <a:ext cx="965532" cy="3732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 smtClean="0">
                <a:solidFill>
                  <a:schemeClr val="tx1"/>
                </a:solidFill>
              </a:rPr>
              <a:t>Transition Metals &amp; Aqueous Ions  </a:t>
            </a:r>
            <a:endParaRPr lang="en-US" sz="900" b="1" dirty="0">
              <a:solidFill>
                <a:schemeClr val="tx1"/>
              </a:solidFill>
            </a:endParaRP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018835" y="8120380"/>
            <a:ext cx="5763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Naming</a:t>
            </a:r>
            <a:endParaRPr lang="en-US" sz="800" dirty="0"/>
          </a:p>
        </p:txBody>
      </p:sp>
      <p:cxnSp>
        <p:nvCxnSpPr>
          <p:cNvPr id="236" name="Straight Connector 23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148723" y="7981584"/>
            <a:ext cx="74125" cy="27656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Connector 23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217181" y="7978895"/>
            <a:ext cx="33983" cy="27925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43" idx="0"/>
          </p:cNvCxnSpPr>
          <p:nvPr/>
        </p:nvCxnSpPr>
        <p:spPr>
          <a:xfrm flipH="1" flipV="1">
            <a:off x="3714340" y="8007432"/>
            <a:ext cx="150928" cy="22575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" name="TextBox 26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13403" y="521179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err="1" smtClean="0"/>
              <a:t>Polymerisation</a:t>
            </a:r>
            <a:endParaRPr lang="en-US" sz="800" dirty="0"/>
          </a:p>
        </p:txBody>
      </p:sp>
      <p:cxnSp>
        <p:nvCxnSpPr>
          <p:cNvPr id="234" name="Straight Connector 23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408877" y="8000506"/>
            <a:ext cx="162813" cy="17336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Straight Connector 26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934882" y="7985605"/>
            <a:ext cx="16920" cy="41485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9" name="TextBox 27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547721" y="813692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Ozone</a:t>
            </a:r>
            <a:endParaRPr lang="en-US" sz="800" dirty="0"/>
          </a:p>
        </p:txBody>
      </p: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988336" y="7994950"/>
            <a:ext cx="150083" cy="30542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6" name="TextBox 31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068841" y="5347261"/>
            <a:ext cx="6912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Elimination</a:t>
            </a:r>
            <a:endParaRPr lang="en-US" sz="800" dirty="0"/>
          </a:p>
        </p:txBody>
      </p:sp>
      <p:sp>
        <p:nvSpPr>
          <p:cNvPr id="338" name="TextBox 33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68321" y="5173081"/>
            <a:ext cx="6889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Reflux </a:t>
            </a:r>
            <a:r>
              <a:rPr lang="en-US" sz="800" dirty="0" smtClean="0"/>
              <a:t>&amp; Distillation</a:t>
            </a:r>
            <a:endParaRPr lang="en-US" sz="800" dirty="0"/>
          </a:p>
        </p:txBody>
      </p:sp>
      <p:sp>
        <p:nvSpPr>
          <p:cNvPr id="339" name="TextBox 33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71165" y="8236778"/>
            <a:ext cx="6063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Cracking</a:t>
            </a:r>
            <a:endParaRPr lang="en-US" sz="800" dirty="0"/>
          </a:p>
        </p:txBody>
      </p:sp>
      <p:cxnSp>
        <p:nvCxnSpPr>
          <p:cNvPr id="340" name="Straight Connector 33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021058" y="5566687"/>
            <a:ext cx="61372" cy="17708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Straight Connector 27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947117" y="5568629"/>
            <a:ext cx="12441" cy="20518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Straight Connector 34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2141503" y="5466701"/>
            <a:ext cx="14811" cy="29260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2" name="Straight Connector 34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467999" y="5566687"/>
            <a:ext cx="88991" cy="20198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Straight Connector 27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316" idx="3"/>
          </p:cNvCxnSpPr>
          <p:nvPr/>
        </p:nvCxnSpPr>
        <p:spPr>
          <a:xfrm flipH="1">
            <a:off x="2751721" y="5501150"/>
            <a:ext cx="8359" cy="25815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Straight Connector 27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284984" y="5621334"/>
            <a:ext cx="9507" cy="11574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Straight Connector 27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555274" y="5544330"/>
            <a:ext cx="82158" cy="20004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Straight Connector 27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872474" y="5468166"/>
            <a:ext cx="140700" cy="30760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4" name="TextBox 34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41567" y="6737939"/>
            <a:ext cx="5853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Titrations</a:t>
            </a:r>
            <a:endParaRPr lang="en-US" sz="800" dirty="0"/>
          </a:p>
        </p:txBody>
      </p:sp>
      <p:sp>
        <p:nvSpPr>
          <p:cNvPr id="345" name="TextBox 34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550132" y="6801768"/>
            <a:ext cx="459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Gases</a:t>
            </a:r>
            <a:endParaRPr lang="en-US" sz="800" dirty="0"/>
          </a:p>
        </p:txBody>
      </p:sp>
      <p:cxnSp>
        <p:nvCxnSpPr>
          <p:cNvPr id="346" name="Straight Connector 34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400471" y="7055450"/>
            <a:ext cx="54839" cy="18509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Straight Connector 34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1720522" y="7068749"/>
            <a:ext cx="40352" cy="19120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Straight Connector 24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2481975" y="7010908"/>
            <a:ext cx="104968" cy="20493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Straight Connector 24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102606" y="7000996"/>
            <a:ext cx="1239" cy="20660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Straight Connector 24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824679" y="7030750"/>
            <a:ext cx="223888" cy="16808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Straight Connector 24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20" idx="2"/>
          </p:cNvCxnSpPr>
          <p:nvPr/>
        </p:nvCxnSpPr>
        <p:spPr>
          <a:xfrm>
            <a:off x="3258320" y="7063857"/>
            <a:ext cx="106538" cy="15738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Straight Connector 25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372737" y="6400845"/>
            <a:ext cx="143048" cy="16844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Connector 26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713128" y="6398575"/>
            <a:ext cx="98351" cy="19269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Straight Connector 29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550596" y="4720918"/>
            <a:ext cx="83948" cy="18742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Straight Connector 29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275869" y="4672549"/>
            <a:ext cx="12137" cy="22191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Straight Connector 29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3176803" y="4726065"/>
            <a:ext cx="13719" cy="14762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Straight Connector 29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122592" y="4700439"/>
            <a:ext cx="99654" cy="15336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Straight Connector 29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778792" y="4719740"/>
            <a:ext cx="24638" cy="18785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Straight Connector 29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727215" y="4724361"/>
            <a:ext cx="89230" cy="17157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Straight Connector 26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3554311" y="6389043"/>
            <a:ext cx="40493" cy="14570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9" name="TextBox 21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910174" y="6437416"/>
            <a:ext cx="5014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Esters</a:t>
            </a:r>
            <a:endParaRPr lang="en-US" sz="800" dirty="0"/>
          </a:p>
        </p:txBody>
      </p:sp>
      <p:cxnSp>
        <p:nvCxnSpPr>
          <p:cNvPr id="248" name="Straight Connector 24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3092165" y="6393773"/>
            <a:ext cx="40397" cy="17948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Straight Connector 28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409680" y="3977406"/>
            <a:ext cx="3484" cy="16445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Straight Connector 28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930923" y="3984326"/>
            <a:ext cx="43689" cy="15483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Straight Connector 28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389583" y="3959580"/>
            <a:ext cx="128703" cy="20058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Straight Connector 28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080420" y="3985266"/>
            <a:ext cx="40790" cy="13917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Straight Connector 26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578883" y="3976003"/>
            <a:ext cx="116709" cy="18204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4" name="TextBox 27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193918" y="3696589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Gibbs Free</a:t>
            </a:r>
          </a:p>
          <a:p>
            <a:pPr algn="ctr"/>
            <a:r>
              <a:rPr lang="en-US" sz="800" dirty="0" smtClean="0"/>
              <a:t> Energy</a:t>
            </a:r>
            <a:endParaRPr lang="en-US" sz="800" dirty="0"/>
          </a:p>
        </p:txBody>
      </p:sp>
      <p:cxnSp>
        <p:nvCxnSpPr>
          <p:cNvPr id="284" name="Straight Connector 28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70108" y="3947659"/>
            <a:ext cx="203879" cy="16456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5" name="Straight Connector 28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2095693" y="4003294"/>
            <a:ext cx="64397" cy="12746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1" name="Straight Connector 32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5229020" y="3098063"/>
            <a:ext cx="89831" cy="19502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9070" y="6357756"/>
            <a:ext cx="957868" cy="64324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245" y="4524249"/>
            <a:ext cx="894533" cy="567806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34231" y="3111314"/>
            <a:ext cx="1102711" cy="859594"/>
          </a:xfrm>
          <a:prstGeom prst="rect">
            <a:avLst/>
          </a:prstGeom>
        </p:spPr>
      </p:pic>
      <p:cxnSp>
        <p:nvCxnSpPr>
          <p:cNvPr id="319" name="Straight Connector 31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708033" y="3074832"/>
            <a:ext cx="123871" cy="23874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Straight Connector 31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166350" y="3117851"/>
            <a:ext cx="53546" cy="19379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2" name="Straight Connector 32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647178" y="3079811"/>
            <a:ext cx="78089" cy="26458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Straight Connector 32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120923" y="3086432"/>
            <a:ext cx="22744" cy="15632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5" name="Straight Connector 32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624565" y="3070446"/>
            <a:ext cx="136893" cy="21853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4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1400" y="3379829"/>
            <a:ext cx="924818" cy="401387"/>
          </a:xfrm>
          <a:prstGeom prst="rect">
            <a:avLst/>
          </a:prstGeom>
        </p:spPr>
      </p:pic>
      <p:cxnSp>
        <p:nvCxnSpPr>
          <p:cNvPr id="314" name="Straight Connector 31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226354" y="2312008"/>
            <a:ext cx="2306" cy="16479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" name="TextBox 32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953252" y="1933318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Coordination</a:t>
            </a:r>
            <a:endParaRPr lang="en-US" sz="800" dirty="0"/>
          </a:p>
          <a:p>
            <a:pPr algn="ctr"/>
            <a:r>
              <a:rPr lang="en-US" sz="800" dirty="0" smtClean="0"/>
              <a:t>Number</a:t>
            </a:r>
            <a:endParaRPr lang="en-US" sz="800" dirty="0"/>
          </a:p>
        </p:txBody>
      </p:sp>
      <p:cxnSp>
        <p:nvCxnSpPr>
          <p:cNvPr id="312" name="Straight Connector 31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280691" y="2301662"/>
            <a:ext cx="69210" cy="18624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Straight Connector 31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563165" y="2263931"/>
            <a:ext cx="202024" cy="17841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" name="Straight Connector 30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160870" y="2260432"/>
            <a:ext cx="98822" cy="17306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" name="Straight Connector 30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1559648" y="2285388"/>
            <a:ext cx="65800" cy="16154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Straight Connector 30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2045713" y="2264818"/>
            <a:ext cx="13222" cy="17266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Straight Connector 30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endCxn id="239" idx="0"/>
          </p:cNvCxnSpPr>
          <p:nvPr/>
        </p:nvCxnSpPr>
        <p:spPr>
          <a:xfrm flipH="1">
            <a:off x="2715664" y="2200161"/>
            <a:ext cx="119555" cy="20906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Straight Connector 3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617574" y="2254455"/>
            <a:ext cx="153660" cy="19070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Picture 5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6029" y="2056259"/>
            <a:ext cx="910579" cy="722682"/>
          </a:xfrm>
          <a:prstGeom prst="rect">
            <a:avLst/>
          </a:prstGeom>
        </p:spPr>
      </p:pic>
      <p:sp>
        <p:nvSpPr>
          <p:cNvPr id="280" name="TextBox 27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107145" y="1847066"/>
            <a:ext cx="7280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Biochemistry</a:t>
            </a:r>
            <a:endParaRPr lang="en-US" sz="800" dirty="0"/>
          </a:p>
        </p:txBody>
      </p:sp>
      <p:cxnSp>
        <p:nvCxnSpPr>
          <p:cNvPr id="282" name="Straight Connector 28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2305346" y="2116870"/>
            <a:ext cx="132567" cy="32347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Oval 188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221303" y="7001427"/>
            <a:ext cx="1259397" cy="1187216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12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302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>
            <a:off x="5688987" y="8085910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304" name="Block Arc 303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656073" y="7685940"/>
            <a:ext cx="1748262" cy="1763554"/>
          </a:xfrm>
          <a:prstGeom prst="blockArc">
            <a:avLst>
              <a:gd name="adj1" fmla="val 16097226"/>
              <a:gd name="adj2" fmla="val 16700"/>
              <a:gd name="adj3" fmla="val 2767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343" name="Oval 342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233928" y="8801622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rIns="36000"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YEARS</a:t>
            </a:r>
            <a:endParaRPr lang="en-US" sz="2200" b="1" dirty="0">
              <a:solidFill>
                <a:schemeClr val="tx1"/>
              </a:solidFill>
            </a:endParaRP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10/11</a:t>
            </a:r>
            <a:endParaRPr lang="en-US" sz="1000" b="1" dirty="0" smtClean="0">
              <a:solidFill>
                <a:schemeClr val="tx1"/>
              </a:solidFill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16310" y="9043917"/>
            <a:ext cx="584437" cy="825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3433</TotalTime>
  <Words>338</Words>
  <Application>Microsoft Office PowerPoint</Application>
  <PresentationFormat>A4 Paper (210x297 mm)</PresentationFormat>
  <Paragraphs>208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Miss T Marcham</cp:lastModifiedBy>
  <cp:revision>392</cp:revision>
  <cp:lastPrinted>2020-01-13T16:07:20Z</cp:lastPrinted>
  <dcterms:created xsi:type="dcterms:W3CDTF">2019-10-28T16:02:33Z</dcterms:created>
  <dcterms:modified xsi:type="dcterms:W3CDTF">2022-08-03T11:39:33Z</dcterms:modified>
</cp:coreProperties>
</file>