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4" r:id="rId2"/>
  </p:sldIdLst>
  <p:sldSz cx="6858000" cy="9906000" type="A4"/>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99FF"/>
    <a:srgbClr val="FEDEFC"/>
    <a:srgbClr val="FDCBFB"/>
    <a:srgbClr val="EAE5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p:scale>
          <a:sx n="102" d="100"/>
          <a:sy n="102" d="100"/>
        </p:scale>
        <p:origin x="1584"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3" cy="720282"/>
          </a:xfrm>
          <a:prstGeom prst="rect">
            <a:avLst/>
          </a:prstGeom>
        </p:spPr>
        <p:txBody>
          <a:bodyPr vert="horz" lIns="132714" tIns="66358" rIns="132714" bIns="66358" rtlCol="0"/>
          <a:lstStyle>
            <a:lvl1pPr algn="l">
              <a:defRPr sz="1700"/>
            </a:lvl1pPr>
          </a:lstStyle>
          <a:p>
            <a:endParaRPr lang="en-GB"/>
          </a:p>
        </p:txBody>
      </p:sp>
      <p:sp>
        <p:nvSpPr>
          <p:cNvPr id="3" name="Date Placeholder 2"/>
          <p:cNvSpPr>
            <a:spLocks noGrp="1"/>
          </p:cNvSpPr>
          <p:nvPr>
            <p:ph type="dt" idx="1"/>
          </p:nvPr>
        </p:nvSpPr>
        <p:spPr>
          <a:xfrm>
            <a:off x="5622799" y="1"/>
            <a:ext cx="4301543" cy="720282"/>
          </a:xfrm>
          <a:prstGeom prst="rect">
            <a:avLst/>
          </a:prstGeom>
        </p:spPr>
        <p:txBody>
          <a:bodyPr vert="horz" lIns="132714" tIns="66358" rIns="132714" bIns="66358" rtlCol="0"/>
          <a:lstStyle>
            <a:lvl1pPr algn="r">
              <a:defRPr sz="1700"/>
            </a:lvl1pPr>
          </a:lstStyle>
          <a:p>
            <a:fld id="{24D8555F-C3BB-41E5-99E3-408F2C4C712C}" type="datetimeFigureOut">
              <a:rPr lang="en-GB" smtClean="0"/>
              <a:t>02/08/2022</a:t>
            </a:fld>
            <a:endParaRPr lang="en-GB"/>
          </a:p>
        </p:txBody>
      </p:sp>
      <p:sp>
        <p:nvSpPr>
          <p:cNvPr id="4" name="Slide Image Placeholder 3"/>
          <p:cNvSpPr>
            <a:spLocks noGrp="1" noRot="1" noChangeAspect="1"/>
          </p:cNvSpPr>
          <p:nvPr>
            <p:ph type="sldImg" idx="2"/>
          </p:nvPr>
        </p:nvSpPr>
        <p:spPr>
          <a:xfrm>
            <a:off x="3286125" y="1795463"/>
            <a:ext cx="3354388" cy="4843462"/>
          </a:xfrm>
          <a:prstGeom prst="rect">
            <a:avLst/>
          </a:prstGeom>
          <a:noFill/>
          <a:ln w="12700">
            <a:solidFill>
              <a:prstClr val="black"/>
            </a:solidFill>
          </a:ln>
        </p:spPr>
        <p:txBody>
          <a:bodyPr vert="horz" lIns="132714" tIns="66358" rIns="132714" bIns="66358" rtlCol="0" anchor="ctr"/>
          <a:lstStyle/>
          <a:p>
            <a:endParaRPr lang="en-GB"/>
          </a:p>
        </p:txBody>
      </p:sp>
      <p:sp>
        <p:nvSpPr>
          <p:cNvPr id="5" name="Notes Placeholder 4"/>
          <p:cNvSpPr>
            <a:spLocks noGrp="1"/>
          </p:cNvSpPr>
          <p:nvPr>
            <p:ph type="body" sz="quarter" idx="3"/>
          </p:nvPr>
        </p:nvSpPr>
        <p:spPr>
          <a:xfrm>
            <a:off x="992665" y="6908710"/>
            <a:ext cx="7941310" cy="5652582"/>
          </a:xfrm>
          <a:prstGeom prst="rect">
            <a:avLst/>
          </a:prstGeom>
        </p:spPr>
        <p:txBody>
          <a:bodyPr vert="horz" lIns="132714" tIns="66358" rIns="132714" bIns="6635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13635485"/>
            <a:ext cx="4301543" cy="720280"/>
          </a:xfrm>
          <a:prstGeom prst="rect">
            <a:avLst/>
          </a:prstGeom>
        </p:spPr>
        <p:txBody>
          <a:bodyPr vert="horz" lIns="132714" tIns="66358" rIns="132714" bIns="66358" rtlCol="0" anchor="b"/>
          <a:lstStyle>
            <a:lvl1pPr algn="l">
              <a:defRPr sz="1700"/>
            </a:lvl1pPr>
          </a:lstStyle>
          <a:p>
            <a:endParaRPr lang="en-GB"/>
          </a:p>
        </p:txBody>
      </p:sp>
      <p:sp>
        <p:nvSpPr>
          <p:cNvPr id="7" name="Slide Number Placeholder 6"/>
          <p:cNvSpPr>
            <a:spLocks noGrp="1"/>
          </p:cNvSpPr>
          <p:nvPr>
            <p:ph type="sldNum" sz="quarter" idx="5"/>
          </p:nvPr>
        </p:nvSpPr>
        <p:spPr>
          <a:xfrm>
            <a:off x="5622799" y="13635485"/>
            <a:ext cx="4301543" cy="720280"/>
          </a:xfrm>
          <a:prstGeom prst="rect">
            <a:avLst/>
          </a:prstGeom>
        </p:spPr>
        <p:txBody>
          <a:bodyPr vert="horz" lIns="132714" tIns="66358" rIns="132714" bIns="66358" rtlCol="0" anchor="b"/>
          <a:lstStyle>
            <a:lvl1pPr algn="r">
              <a:defRPr sz="1700"/>
            </a:lvl1pPr>
          </a:lstStyle>
          <a:p>
            <a:fld id="{17B6E8E7-E69B-4E27-B3AE-9C05322EF10A}" type="slidenum">
              <a:rPr lang="en-GB" smtClean="0"/>
              <a:t>‹#›</a:t>
            </a:fld>
            <a:endParaRPr lang="en-GB"/>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97213" y="1949450"/>
            <a:ext cx="3641725" cy="5259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3508884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02/08/2022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02/08/2022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02/08/2022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02/08/2022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02/08/2022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02/08/2022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02/08/2022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02/08/2022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1.png"/><Relationship Id="rId10" Type="http://schemas.openxmlformats.org/officeDocument/2006/relationships/hyperlink" Target="https://creativecommons.org/licenses/by-sa/3.0/" TargetMode="External"/><Relationship Id="rId4" Type="http://schemas.openxmlformats.org/officeDocument/2006/relationships/image" Target="../media/image2.png"/><Relationship Id="rId9" Type="http://schemas.openxmlformats.org/officeDocument/2006/relationships/hyperlink" Target="http://graphicdesign.stackexchange.com/questions/21617/change-color-of-a-monotone-icon-to-another-color" TargetMode="External"/><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stretch>
            <a:fillRect/>
          </a:stretch>
        </p:blipFill>
        <p:spPr>
          <a:xfrm>
            <a:off x="373694" y="2093419"/>
            <a:ext cx="742412" cy="489562"/>
          </a:xfrm>
          <a:prstGeom prst="rect">
            <a:avLst/>
          </a:prstGeom>
        </p:spPr>
      </p:pic>
      <p:pic>
        <p:nvPicPr>
          <p:cNvPr id="24" name="Picture 23"/>
          <p:cNvPicPr>
            <a:picLocks noChangeAspect="1"/>
          </p:cNvPicPr>
          <p:nvPr/>
        </p:nvPicPr>
        <p:blipFill>
          <a:blip r:embed="rId4"/>
          <a:stretch>
            <a:fillRect/>
          </a:stretch>
        </p:blipFill>
        <p:spPr>
          <a:xfrm>
            <a:off x="3080521" y="3989092"/>
            <a:ext cx="642765" cy="409448"/>
          </a:xfrm>
          <a:prstGeom prst="rect">
            <a:avLst/>
          </a:prstGeom>
        </p:spPr>
      </p:pic>
      <p:pic>
        <p:nvPicPr>
          <p:cNvPr id="18" name="Picture 17"/>
          <p:cNvPicPr>
            <a:picLocks noChangeAspect="1"/>
          </p:cNvPicPr>
          <p:nvPr/>
        </p:nvPicPr>
        <p:blipFill>
          <a:blip r:embed="rId5"/>
          <a:stretch>
            <a:fillRect/>
          </a:stretch>
        </p:blipFill>
        <p:spPr>
          <a:xfrm>
            <a:off x="5368261" y="6365095"/>
            <a:ext cx="348691" cy="356544"/>
          </a:xfrm>
          <a:prstGeom prst="rect">
            <a:avLst/>
          </a:prstGeom>
        </p:spPr>
      </p:pic>
      <p:pic>
        <p:nvPicPr>
          <p:cNvPr id="4" name="Picture 3"/>
          <p:cNvPicPr>
            <a:picLocks noChangeAspect="1"/>
          </p:cNvPicPr>
          <p:nvPr/>
        </p:nvPicPr>
        <p:blipFill>
          <a:blip r:embed="rId6"/>
          <a:stretch>
            <a:fillRect/>
          </a:stretch>
        </p:blipFill>
        <p:spPr>
          <a:xfrm>
            <a:off x="4744024" y="8638562"/>
            <a:ext cx="351106" cy="297865"/>
          </a:xfrm>
          <a:prstGeom prst="rect">
            <a:avLst/>
          </a:prstGeom>
        </p:spPr>
      </p:pic>
      <p:pic>
        <p:nvPicPr>
          <p:cNvPr id="1026" name="Picture 2" descr="How to (legally) take money out of a limited company! | Smarties Bookkeepi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32692" y="8585197"/>
            <a:ext cx="552479" cy="44242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361D24CC-941E-4C47-B0EC-E144352A4A74}"/>
              </a:ext>
            </a:extLst>
          </p:cNvPr>
          <p:cNvSpPr/>
          <p:nvPr/>
        </p:nvSpPr>
        <p:spPr>
          <a:xfrm>
            <a:off x="3261419" y="7835184"/>
            <a:ext cx="2025181"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What is a Business?</a:t>
            </a:r>
            <a:endParaRPr lang="en-US" sz="1600" b="1" dirty="0">
              <a:solidFill>
                <a:schemeClr val="tx1"/>
              </a:solidFill>
            </a:endParaRPr>
          </a:p>
        </p:txBody>
      </p:sp>
      <p:sp>
        <p:nvSpPr>
          <p:cNvPr id="68" name="Rectangle 67">
            <a:extLst>
              <a:ext uri="{FF2B5EF4-FFF2-40B4-BE49-F238E27FC236}">
                <a16:creationId xmlns:a16="http://schemas.microsoft.com/office/drawing/2014/main" id="{361D24CC-941E-4C47-B0EC-E144352A4A74}"/>
              </a:ext>
            </a:extLst>
          </p:cNvPr>
          <p:cNvSpPr/>
          <p:nvPr/>
        </p:nvSpPr>
        <p:spPr>
          <a:xfrm>
            <a:off x="4755247" y="1369883"/>
            <a:ext cx="853077"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  </a:t>
            </a:r>
            <a:endParaRPr lang="en-US" sz="1600" b="1" dirty="0">
              <a:solidFill>
                <a:schemeClr val="tx1"/>
              </a:solidFill>
            </a:endParaRPr>
          </a:p>
        </p:txBody>
      </p:sp>
      <p:pic>
        <p:nvPicPr>
          <p:cNvPr id="421"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0" y="-1350015"/>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cxnSp>
        <p:nvCxnSpPr>
          <p:cNvPr id="213" name="Straight Connector 212">
            <a:extLst>
              <a:ext uri="{FF2B5EF4-FFF2-40B4-BE49-F238E27FC236}">
                <a16:creationId xmlns:a16="http://schemas.microsoft.com/office/drawing/2014/main" id="{206BE152-910A-2843-A2AB-7EEE1AB8E0D0}"/>
              </a:ext>
            </a:extLst>
          </p:cNvPr>
          <p:cNvCxnSpPr>
            <a:cxnSpLocks/>
          </p:cNvCxnSpPr>
          <p:nvPr/>
        </p:nvCxnSpPr>
        <p:spPr>
          <a:xfrm>
            <a:off x="4959675" y="776308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D9779897-05A9-4ABF-838E-8AF689A529C8}"/>
              </a:ext>
            </a:extLst>
          </p:cNvPr>
          <p:cNvSpPr txBox="1"/>
          <p:nvPr/>
        </p:nvSpPr>
        <p:spPr>
          <a:xfrm>
            <a:off x="-2344699" y="13260738"/>
            <a:ext cx="68079" cy="6463308"/>
          </a:xfrm>
          <a:prstGeom prst="rect">
            <a:avLst/>
          </a:prstGeom>
          <a:noFill/>
        </p:spPr>
        <p:txBody>
          <a:bodyPr wrap="square" rtlCol="0">
            <a:spAutoFit/>
          </a:bodyPr>
          <a:lstStyle/>
          <a:p>
            <a:r>
              <a:rPr lang="en-GB" sz="900">
                <a:hlinkClick r:id="rId9" tooltip="http://graphicdesign.stackexchange.com/questions/21617/change-color-of-a-monotone-icon-to-another-color"/>
              </a:rPr>
              <a:t>This Photo</a:t>
            </a:r>
            <a:r>
              <a:rPr lang="en-GB" sz="900"/>
              <a:t> by Unknown Author is licensed under </a:t>
            </a:r>
            <a:r>
              <a:rPr lang="en-GB" sz="900">
                <a:hlinkClick r:id="rId10" tooltip="https://creativecommons.org/licenses/by-sa/3.0/"/>
              </a:rPr>
              <a:t>CC BY-SA</a:t>
            </a:r>
            <a:endParaRPr lang="en-GB" sz="900"/>
          </a:p>
        </p:txBody>
      </p:sp>
      <p:sp>
        <p:nvSpPr>
          <p:cNvPr id="183" name="TextBox 182"/>
          <p:cNvSpPr txBox="1"/>
          <p:nvPr/>
        </p:nvSpPr>
        <p:spPr>
          <a:xfrm>
            <a:off x="1509909" y="50172"/>
            <a:ext cx="3783987" cy="707886"/>
          </a:xfrm>
          <a:prstGeom prst="rect">
            <a:avLst/>
          </a:prstGeom>
          <a:solidFill>
            <a:schemeClr val="bg1"/>
          </a:solidFill>
        </p:spPr>
        <p:txBody>
          <a:bodyPr wrap="square" rtlCol="0">
            <a:spAutoFit/>
          </a:bodyPr>
          <a:lstStyle/>
          <a:p>
            <a:pPr algn="ctr"/>
            <a:r>
              <a:rPr lang="en-GB" sz="4000" b="1" dirty="0" smtClean="0">
                <a:solidFill>
                  <a:schemeClr val="accent1">
                    <a:lumMod val="75000"/>
                  </a:schemeClr>
                </a:solidFill>
              </a:rPr>
              <a:t>Business A Level</a:t>
            </a:r>
            <a:endParaRPr lang="en-US" sz="4000" dirty="0">
              <a:solidFill>
                <a:schemeClr val="accent1">
                  <a:lumMod val="75000"/>
                </a:schemeClr>
              </a:solidFill>
            </a:endParaRPr>
          </a:p>
        </p:txBody>
      </p:sp>
      <p:sp>
        <p:nvSpPr>
          <p:cNvPr id="179" name="TextBox 178"/>
          <p:cNvSpPr txBox="1"/>
          <p:nvPr/>
        </p:nvSpPr>
        <p:spPr>
          <a:xfrm>
            <a:off x="334950" y="985869"/>
            <a:ext cx="3810407" cy="954107"/>
          </a:xfrm>
          <a:prstGeom prst="rect">
            <a:avLst/>
          </a:prstGeom>
          <a:solidFill>
            <a:schemeClr val="accent1">
              <a:lumMod val="75000"/>
            </a:schemeClr>
          </a:solidFill>
        </p:spPr>
        <p:txBody>
          <a:bodyPr wrap="square" rtlCol="0">
            <a:spAutoFit/>
          </a:bodyPr>
          <a:lstStyle/>
          <a:p>
            <a:r>
              <a:rPr lang="en-GB" sz="1400" b="1" dirty="0" smtClean="0">
                <a:solidFill>
                  <a:schemeClr val="bg1"/>
                </a:solidFill>
              </a:rPr>
              <a:t>A Business A level will benefit all  students, whether you plan to study at University, apply for an apprenticeship or enter the world of work. It is applicable to almost all choices of career. </a:t>
            </a:r>
            <a:endParaRPr lang="en-US" sz="1400" dirty="0">
              <a:solidFill>
                <a:schemeClr val="bg1"/>
              </a:solidFill>
            </a:endParaRPr>
          </a:p>
        </p:txBody>
      </p:sp>
      <p:sp>
        <p:nvSpPr>
          <p:cNvPr id="189" name="Oval 188">
            <a:extLst>
              <a:ext uri="{FF2B5EF4-FFF2-40B4-BE49-F238E27FC236}">
                <a16:creationId xmlns:a16="http://schemas.microsoft.com/office/drawing/2014/main" id="{F392CEB9-0CDA-4E4D-8C9D-4D77BAB73103}"/>
              </a:ext>
            </a:extLst>
          </p:cNvPr>
          <p:cNvSpPr/>
          <p:nvPr/>
        </p:nvSpPr>
        <p:spPr>
          <a:xfrm>
            <a:off x="5208226" y="746971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12</a:t>
            </a:r>
            <a:endParaRPr lang="en-US" sz="2200" b="1" dirty="0">
              <a:solidFill>
                <a:schemeClr val="tx1"/>
              </a:solidFill>
            </a:endParaRPr>
          </a:p>
        </p:txBody>
      </p:sp>
      <p:sp>
        <p:nvSpPr>
          <p:cNvPr id="320" name="TextBox 319"/>
          <p:cNvSpPr txBox="1"/>
          <p:nvPr/>
        </p:nvSpPr>
        <p:spPr>
          <a:xfrm>
            <a:off x="3396284" y="9168156"/>
            <a:ext cx="1882602" cy="584775"/>
          </a:xfrm>
          <a:prstGeom prst="rect">
            <a:avLst/>
          </a:prstGeom>
          <a:solidFill>
            <a:schemeClr val="accent1">
              <a:lumMod val="20000"/>
              <a:lumOff val="80000"/>
            </a:schemeClr>
          </a:solidFill>
        </p:spPr>
        <p:txBody>
          <a:bodyPr wrap="square" rtlCol="0">
            <a:spAutoFit/>
          </a:bodyPr>
          <a:lstStyle/>
          <a:p>
            <a:pPr algn="ctr"/>
            <a:r>
              <a:rPr lang="en-GB" sz="1600" dirty="0" smtClean="0"/>
              <a:t> No need to study Business at GCSE </a:t>
            </a:r>
            <a:endParaRPr lang="en-US" sz="1600" dirty="0"/>
          </a:p>
        </p:txBody>
      </p:sp>
      <p:sp>
        <p:nvSpPr>
          <p:cNvPr id="350" name="Rectangle 349">
            <a:extLst>
              <a:ext uri="{FF2B5EF4-FFF2-40B4-BE49-F238E27FC236}">
                <a16:creationId xmlns:a16="http://schemas.microsoft.com/office/drawing/2014/main" id="{361D24CC-941E-4C47-B0EC-E144352A4A74}"/>
              </a:ext>
            </a:extLst>
          </p:cNvPr>
          <p:cNvSpPr/>
          <p:nvPr/>
        </p:nvSpPr>
        <p:spPr>
          <a:xfrm>
            <a:off x="3261419" y="5679873"/>
            <a:ext cx="2098031"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Finance </a:t>
            </a:r>
            <a:endParaRPr lang="en-US" sz="1600" b="1" dirty="0">
              <a:solidFill>
                <a:schemeClr val="tx1"/>
              </a:solidFill>
            </a:endParaRPr>
          </a:p>
        </p:txBody>
      </p:sp>
      <p:sp>
        <p:nvSpPr>
          <p:cNvPr id="49" name="Block Arc 48">
            <a:extLst>
              <a:ext uri="{FF2B5EF4-FFF2-40B4-BE49-F238E27FC236}">
                <a16:creationId xmlns:a16="http://schemas.microsoft.com/office/drawing/2014/main" id="{D2F97453-494C-5746-8E17-4A67EE1BF309}"/>
              </a:ext>
            </a:extLst>
          </p:cNvPr>
          <p:cNvSpPr/>
          <p:nvPr/>
        </p:nvSpPr>
        <p:spPr>
          <a:xfrm rot="16200000">
            <a:off x="448863" y="6634654"/>
            <a:ext cx="1503560" cy="1732059"/>
          </a:xfrm>
          <a:prstGeom prst="blockArc">
            <a:avLst>
              <a:gd name="adj1" fmla="val 10794187"/>
              <a:gd name="adj2" fmla="val 77877"/>
              <a:gd name="adj3" fmla="val 2823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2" name="Block Arc 51">
            <a:extLst>
              <a:ext uri="{FF2B5EF4-FFF2-40B4-BE49-F238E27FC236}">
                <a16:creationId xmlns:a16="http://schemas.microsoft.com/office/drawing/2014/main" id="{D2F97453-494C-5746-8E17-4A67EE1BF309}"/>
              </a:ext>
            </a:extLst>
          </p:cNvPr>
          <p:cNvSpPr/>
          <p:nvPr/>
        </p:nvSpPr>
        <p:spPr>
          <a:xfrm rot="5400000">
            <a:off x="4673776" y="5556038"/>
            <a:ext cx="1503560" cy="1732059"/>
          </a:xfrm>
          <a:prstGeom prst="blockArc">
            <a:avLst>
              <a:gd name="adj1" fmla="val 10759914"/>
              <a:gd name="adj2" fmla="val 81612"/>
              <a:gd name="adj3" fmla="val 2923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4" name="Rectangle 53">
            <a:extLst>
              <a:ext uri="{FF2B5EF4-FFF2-40B4-BE49-F238E27FC236}">
                <a16:creationId xmlns:a16="http://schemas.microsoft.com/office/drawing/2014/main" id="{361D24CC-941E-4C47-B0EC-E144352A4A74}"/>
              </a:ext>
            </a:extLst>
          </p:cNvPr>
          <p:cNvSpPr/>
          <p:nvPr/>
        </p:nvSpPr>
        <p:spPr>
          <a:xfrm>
            <a:off x="1291159" y="5685541"/>
            <a:ext cx="1912325"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HR</a:t>
            </a:r>
            <a:endParaRPr lang="en-US" sz="1600" b="1" dirty="0">
              <a:solidFill>
                <a:schemeClr val="tx1"/>
              </a:solidFill>
            </a:endParaRPr>
          </a:p>
        </p:txBody>
      </p:sp>
      <p:sp>
        <p:nvSpPr>
          <p:cNvPr id="55" name="Block Arc 54">
            <a:extLst>
              <a:ext uri="{FF2B5EF4-FFF2-40B4-BE49-F238E27FC236}">
                <a16:creationId xmlns:a16="http://schemas.microsoft.com/office/drawing/2014/main" id="{D2F97453-494C-5746-8E17-4A67EE1BF309}"/>
              </a:ext>
            </a:extLst>
          </p:cNvPr>
          <p:cNvSpPr/>
          <p:nvPr/>
        </p:nvSpPr>
        <p:spPr>
          <a:xfrm rot="16200000">
            <a:off x="477928" y="4493044"/>
            <a:ext cx="1503560" cy="1732059"/>
          </a:xfrm>
          <a:prstGeom prst="blockArc">
            <a:avLst>
              <a:gd name="adj1" fmla="val 10794187"/>
              <a:gd name="adj2" fmla="val 21599176"/>
              <a:gd name="adj3" fmla="val 2824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6" name="Rectangle 55">
            <a:extLst>
              <a:ext uri="{FF2B5EF4-FFF2-40B4-BE49-F238E27FC236}">
                <a16:creationId xmlns:a16="http://schemas.microsoft.com/office/drawing/2014/main" id="{361D24CC-941E-4C47-B0EC-E144352A4A74}"/>
              </a:ext>
            </a:extLst>
          </p:cNvPr>
          <p:cNvSpPr/>
          <p:nvPr/>
        </p:nvSpPr>
        <p:spPr>
          <a:xfrm>
            <a:off x="1285086" y="4610397"/>
            <a:ext cx="1310704"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Missions </a:t>
            </a:r>
            <a:endParaRPr lang="en-US" sz="1400" b="1" dirty="0">
              <a:solidFill>
                <a:schemeClr val="tx1"/>
              </a:solidFill>
            </a:endParaRPr>
          </a:p>
        </p:txBody>
      </p:sp>
      <p:sp>
        <p:nvSpPr>
          <p:cNvPr id="57" name="Rectangle 56">
            <a:extLst>
              <a:ext uri="{FF2B5EF4-FFF2-40B4-BE49-F238E27FC236}">
                <a16:creationId xmlns:a16="http://schemas.microsoft.com/office/drawing/2014/main" id="{361D24CC-941E-4C47-B0EC-E144352A4A74}"/>
              </a:ext>
            </a:extLst>
          </p:cNvPr>
          <p:cNvSpPr/>
          <p:nvPr/>
        </p:nvSpPr>
        <p:spPr>
          <a:xfrm>
            <a:off x="2690885" y="4600183"/>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Internal Analysis  </a:t>
            </a:r>
            <a:endParaRPr lang="en-US" sz="1400" b="1" dirty="0">
              <a:solidFill>
                <a:schemeClr val="tx1"/>
              </a:solidFill>
            </a:endParaRPr>
          </a:p>
        </p:txBody>
      </p:sp>
      <p:sp>
        <p:nvSpPr>
          <p:cNvPr id="58" name="Rectangle 57">
            <a:extLst>
              <a:ext uri="{FF2B5EF4-FFF2-40B4-BE49-F238E27FC236}">
                <a16:creationId xmlns:a16="http://schemas.microsoft.com/office/drawing/2014/main" id="{361D24CC-941E-4C47-B0EC-E144352A4A74}"/>
              </a:ext>
            </a:extLst>
          </p:cNvPr>
          <p:cNvSpPr/>
          <p:nvPr/>
        </p:nvSpPr>
        <p:spPr>
          <a:xfrm>
            <a:off x="4044847" y="4610397"/>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External Analysis </a:t>
            </a:r>
            <a:endParaRPr lang="en-US" sz="1400" b="1" dirty="0">
              <a:solidFill>
                <a:schemeClr val="tx1"/>
              </a:solidFill>
            </a:endParaRPr>
          </a:p>
        </p:txBody>
      </p:sp>
      <p:sp>
        <p:nvSpPr>
          <p:cNvPr id="59" name="Block Arc 58">
            <a:extLst>
              <a:ext uri="{FF2B5EF4-FFF2-40B4-BE49-F238E27FC236}">
                <a16:creationId xmlns:a16="http://schemas.microsoft.com/office/drawing/2014/main" id="{D2F97453-494C-5746-8E17-4A67EE1BF309}"/>
              </a:ext>
            </a:extLst>
          </p:cNvPr>
          <p:cNvSpPr/>
          <p:nvPr/>
        </p:nvSpPr>
        <p:spPr>
          <a:xfrm rot="5400000">
            <a:off x="4621869" y="3416961"/>
            <a:ext cx="1510862" cy="1732059"/>
          </a:xfrm>
          <a:prstGeom prst="blockArc">
            <a:avLst>
              <a:gd name="adj1" fmla="val 10758431"/>
              <a:gd name="adj2" fmla="val 21599932"/>
              <a:gd name="adj3" fmla="val 2824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58" name="Oval 257">
            <a:extLst>
              <a:ext uri="{FF2B5EF4-FFF2-40B4-BE49-F238E27FC236}">
                <a16:creationId xmlns:a16="http://schemas.microsoft.com/office/drawing/2014/main" id="{F392CEB9-0CDA-4E4D-8C9D-4D77BAB73103}"/>
              </a:ext>
            </a:extLst>
          </p:cNvPr>
          <p:cNvSpPr/>
          <p:nvPr/>
        </p:nvSpPr>
        <p:spPr>
          <a:xfrm>
            <a:off x="132926" y="4879266"/>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rPr>
              <a:t>YEAR</a:t>
            </a:r>
          </a:p>
          <a:p>
            <a:pPr algn="ctr"/>
            <a:r>
              <a:rPr lang="en-US" sz="2200" b="1" dirty="0" smtClean="0">
                <a:solidFill>
                  <a:schemeClr val="tx1"/>
                </a:solidFill>
              </a:rPr>
              <a:t>13</a:t>
            </a:r>
            <a:endParaRPr lang="en-US" sz="2200" b="1" dirty="0">
              <a:solidFill>
                <a:schemeClr val="tx1"/>
              </a:solidFill>
            </a:endParaRPr>
          </a:p>
        </p:txBody>
      </p:sp>
      <p:sp>
        <p:nvSpPr>
          <p:cNvPr id="60" name="Rectangle 59">
            <a:extLst>
              <a:ext uri="{FF2B5EF4-FFF2-40B4-BE49-F238E27FC236}">
                <a16:creationId xmlns:a16="http://schemas.microsoft.com/office/drawing/2014/main" id="{361D24CC-941E-4C47-B0EC-E144352A4A74}"/>
              </a:ext>
            </a:extLst>
          </p:cNvPr>
          <p:cNvSpPr/>
          <p:nvPr/>
        </p:nvSpPr>
        <p:spPr>
          <a:xfrm>
            <a:off x="3263961" y="3512722"/>
            <a:ext cx="2053142"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Analysing</a:t>
            </a:r>
            <a:r>
              <a:rPr lang="en-US" sz="1600" b="1" dirty="0" smtClean="0">
                <a:solidFill>
                  <a:schemeClr val="tx1"/>
                </a:solidFill>
              </a:rPr>
              <a:t> strategic options</a:t>
            </a:r>
            <a:endParaRPr lang="en-US" sz="1600" b="1" dirty="0">
              <a:solidFill>
                <a:schemeClr val="tx1"/>
              </a:solidFill>
            </a:endParaRPr>
          </a:p>
        </p:txBody>
      </p:sp>
      <p:sp>
        <p:nvSpPr>
          <p:cNvPr id="61" name="Rectangle 60">
            <a:extLst>
              <a:ext uri="{FF2B5EF4-FFF2-40B4-BE49-F238E27FC236}">
                <a16:creationId xmlns:a16="http://schemas.microsoft.com/office/drawing/2014/main" id="{361D24CC-941E-4C47-B0EC-E144352A4A74}"/>
              </a:ext>
            </a:extLst>
          </p:cNvPr>
          <p:cNvSpPr/>
          <p:nvPr/>
        </p:nvSpPr>
        <p:spPr>
          <a:xfrm>
            <a:off x="1291160" y="3512032"/>
            <a:ext cx="1927042"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Choosing strategic Direction  </a:t>
            </a:r>
            <a:endParaRPr lang="en-US" sz="1600" b="1" dirty="0">
              <a:solidFill>
                <a:schemeClr val="tx1"/>
              </a:solidFill>
            </a:endParaRPr>
          </a:p>
        </p:txBody>
      </p:sp>
      <p:sp>
        <p:nvSpPr>
          <p:cNvPr id="63" name="Block Arc 62">
            <a:extLst>
              <a:ext uri="{FF2B5EF4-FFF2-40B4-BE49-F238E27FC236}">
                <a16:creationId xmlns:a16="http://schemas.microsoft.com/office/drawing/2014/main" id="{D2F97453-494C-5746-8E17-4A67EE1BF309}"/>
              </a:ext>
            </a:extLst>
          </p:cNvPr>
          <p:cNvSpPr/>
          <p:nvPr/>
        </p:nvSpPr>
        <p:spPr>
          <a:xfrm rot="16200000">
            <a:off x="459183" y="2331089"/>
            <a:ext cx="1503560" cy="1732059"/>
          </a:xfrm>
          <a:prstGeom prst="blockArc">
            <a:avLst>
              <a:gd name="adj1" fmla="val 10762451"/>
              <a:gd name="adj2" fmla="val 21599136"/>
              <a:gd name="adj3" fmla="val 29236"/>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64" name="Rectangle 63">
            <a:extLst>
              <a:ext uri="{FF2B5EF4-FFF2-40B4-BE49-F238E27FC236}">
                <a16:creationId xmlns:a16="http://schemas.microsoft.com/office/drawing/2014/main" id="{361D24CC-941E-4C47-B0EC-E144352A4A74}"/>
              </a:ext>
            </a:extLst>
          </p:cNvPr>
          <p:cNvSpPr/>
          <p:nvPr/>
        </p:nvSpPr>
        <p:spPr>
          <a:xfrm>
            <a:off x="1291160" y="2448661"/>
            <a:ext cx="1927006"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Strategic methods</a:t>
            </a:r>
            <a:endParaRPr lang="en-US" sz="1400" b="1" dirty="0">
              <a:solidFill>
                <a:schemeClr val="tx1"/>
              </a:solidFill>
            </a:endParaRPr>
          </a:p>
        </p:txBody>
      </p:sp>
      <p:sp>
        <p:nvSpPr>
          <p:cNvPr id="66" name="Rectangle 65">
            <a:extLst>
              <a:ext uri="{FF2B5EF4-FFF2-40B4-BE49-F238E27FC236}">
                <a16:creationId xmlns:a16="http://schemas.microsoft.com/office/drawing/2014/main" id="{361D24CC-941E-4C47-B0EC-E144352A4A74}"/>
              </a:ext>
            </a:extLst>
          </p:cNvPr>
          <p:cNvSpPr/>
          <p:nvPr/>
        </p:nvSpPr>
        <p:spPr>
          <a:xfrm>
            <a:off x="3263961" y="2445043"/>
            <a:ext cx="2002177"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Managing Change  </a:t>
            </a:r>
            <a:endParaRPr lang="en-US" sz="1400" b="1" dirty="0">
              <a:solidFill>
                <a:schemeClr val="tx1"/>
              </a:solidFill>
            </a:endParaRPr>
          </a:p>
        </p:txBody>
      </p:sp>
      <p:sp>
        <p:nvSpPr>
          <p:cNvPr id="67" name="Block Arc 66">
            <a:extLst>
              <a:ext uri="{FF2B5EF4-FFF2-40B4-BE49-F238E27FC236}">
                <a16:creationId xmlns:a16="http://schemas.microsoft.com/office/drawing/2014/main" id="{D2F97453-494C-5746-8E17-4A67EE1BF309}"/>
              </a:ext>
            </a:extLst>
          </p:cNvPr>
          <p:cNvSpPr/>
          <p:nvPr/>
        </p:nvSpPr>
        <p:spPr>
          <a:xfrm rot="5400000">
            <a:off x="4575831" y="1259910"/>
            <a:ext cx="1503560" cy="1732059"/>
          </a:xfrm>
          <a:prstGeom prst="blockArc">
            <a:avLst>
              <a:gd name="adj1" fmla="val 10794187"/>
              <a:gd name="adj2" fmla="val 21533419"/>
              <a:gd name="adj3" fmla="val 2862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66" name="Oval 265">
            <a:extLst>
              <a:ext uri="{FF2B5EF4-FFF2-40B4-BE49-F238E27FC236}">
                <a16:creationId xmlns:a16="http://schemas.microsoft.com/office/drawing/2014/main" id="{F392CEB9-0CDA-4E4D-8C9D-4D77BAB73103}"/>
              </a:ext>
            </a:extLst>
          </p:cNvPr>
          <p:cNvSpPr/>
          <p:nvPr/>
        </p:nvSpPr>
        <p:spPr>
          <a:xfrm>
            <a:off x="5398807" y="123700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NEXT STEPS</a:t>
            </a:r>
          </a:p>
        </p:txBody>
      </p:sp>
      <p:sp>
        <p:nvSpPr>
          <p:cNvPr id="69" name="Triangle 45">
            <a:extLst>
              <a:ext uri="{FF2B5EF4-FFF2-40B4-BE49-F238E27FC236}">
                <a16:creationId xmlns:a16="http://schemas.microsoft.com/office/drawing/2014/main" id="{B85D31BE-9BE0-3341-86C3-0BFD563EAA1B}"/>
              </a:ext>
            </a:extLst>
          </p:cNvPr>
          <p:cNvSpPr/>
          <p:nvPr/>
        </p:nvSpPr>
        <p:spPr>
          <a:xfrm rot="16200000">
            <a:off x="3957161" y="1252369"/>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72" name="Rectangle 71">
            <a:extLst>
              <a:ext uri="{FF2B5EF4-FFF2-40B4-BE49-F238E27FC236}">
                <a16:creationId xmlns:a16="http://schemas.microsoft.com/office/drawing/2014/main" id="{361D24CC-941E-4C47-B0EC-E144352A4A74}"/>
              </a:ext>
            </a:extLst>
          </p:cNvPr>
          <p:cNvSpPr/>
          <p:nvPr/>
        </p:nvSpPr>
        <p:spPr>
          <a:xfrm>
            <a:off x="1291159" y="7848179"/>
            <a:ext cx="1927044"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Leadership &amp; </a:t>
            </a:r>
            <a:r>
              <a:rPr lang="en-US" sz="1600" b="1" dirty="0" err="1" smtClean="0">
                <a:solidFill>
                  <a:schemeClr val="tx1"/>
                </a:solidFill>
              </a:rPr>
              <a:t>Mgt</a:t>
            </a:r>
            <a:endParaRPr lang="en-US" sz="1600" b="1" dirty="0">
              <a:solidFill>
                <a:schemeClr val="tx1"/>
              </a:solidFill>
            </a:endParaRPr>
          </a:p>
        </p:txBody>
      </p:sp>
      <p:sp>
        <p:nvSpPr>
          <p:cNvPr id="74" name="Rectangle 73">
            <a:extLst>
              <a:ext uri="{FF2B5EF4-FFF2-40B4-BE49-F238E27FC236}">
                <a16:creationId xmlns:a16="http://schemas.microsoft.com/office/drawing/2014/main" id="{361D24CC-941E-4C47-B0EC-E144352A4A74}"/>
              </a:ext>
            </a:extLst>
          </p:cNvPr>
          <p:cNvSpPr/>
          <p:nvPr/>
        </p:nvSpPr>
        <p:spPr>
          <a:xfrm>
            <a:off x="1291159" y="6736011"/>
            <a:ext cx="1927007"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Marketing </a:t>
            </a:r>
            <a:endParaRPr lang="en-US" sz="1600" b="1" dirty="0">
              <a:solidFill>
                <a:schemeClr val="tx1"/>
              </a:solidFill>
            </a:endParaRPr>
          </a:p>
        </p:txBody>
      </p:sp>
      <p:sp>
        <p:nvSpPr>
          <p:cNvPr id="77" name="Rectangle 76">
            <a:extLst>
              <a:ext uri="{FF2B5EF4-FFF2-40B4-BE49-F238E27FC236}">
                <a16:creationId xmlns:a16="http://schemas.microsoft.com/office/drawing/2014/main" id="{361D24CC-941E-4C47-B0EC-E144352A4A74}"/>
              </a:ext>
            </a:extLst>
          </p:cNvPr>
          <p:cNvSpPr/>
          <p:nvPr/>
        </p:nvSpPr>
        <p:spPr>
          <a:xfrm>
            <a:off x="3261263" y="6733058"/>
            <a:ext cx="2109735"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Operations</a:t>
            </a:r>
            <a:endParaRPr lang="en-US" sz="1600" b="1" dirty="0">
              <a:solidFill>
                <a:schemeClr val="tx1"/>
              </a:solidFill>
            </a:endParaRPr>
          </a:p>
        </p:txBody>
      </p:sp>
      <p:cxnSp>
        <p:nvCxnSpPr>
          <p:cNvPr id="46" name="Straight Connector 45">
            <a:extLst>
              <a:ext uri="{FF2B5EF4-FFF2-40B4-BE49-F238E27FC236}">
                <a16:creationId xmlns:a16="http://schemas.microsoft.com/office/drawing/2014/main" id="{206BE152-910A-2843-A2AB-7EEE1AB8E0D0}"/>
              </a:ext>
            </a:extLst>
          </p:cNvPr>
          <p:cNvCxnSpPr>
            <a:cxnSpLocks/>
          </p:cNvCxnSpPr>
          <p:nvPr/>
        </p:nvCxnSpPr>
        <p:spPr>
          <a:xfrm>
            <a:off x="4279522"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06BE152-910A-2843-A2AB-7EEE1AB8E0D0}"/>
              </a:ext>
            </a:extLst>
          </p:cNvPr>
          <p:cNvCxnSpPr>
            <a:cxnSpLocks/>
          </p:cNvCxnSpPr>
          <p:nvPr/>
        </p:nvCxnSpPr>
        <p:spPr>
          <a:xfrm>
            <a:off x="3686642" y="775135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06BE152-910A-2843-A2AB-7EEE1AB8E0D0}"/>
              </a:ext>
            </a:extLst>
          </p:cNvPr>
          <p:cNvCxnSpPr>
            <a:cxnSpLocks/>
          </p:cNvCxnSpPr>
          <p:nvPr/>
        </p:nvCxnSpPr>
        <p:spPr>
          <a:xfrm>
            <a:off x="1576395" y="774074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06BE152-910A-2843-A2AB-7EEE1AB8E0D0}"/>
              </a:ext>
            </a:extLst>
          </p:cNvPr>
          <p:cNvCxnSpPr>
            <a:cxnSpLocks/>
          </p:cNvCxnSpPr>
          <p:nvPr/>
        </p:nvCxnSpPr>
        <p:spPr>
          <a:xfrm>
            <a:off x="2408877" y="776308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06BE152-910A-2843-A2AB-7EEE1AB8E0D0}"/>
              </a:ext>
            </a:extLst>
          </p:cNvPr>
          <p:cNvCxnSpPr>
            <a:cxnSpLocks/>
          </p:cNvCxnSpPr>
          <p:nvPr/>
        </p:nvCxnSpPr>
        <p:spPr>
          <a:xfrm>
            <a:off x="2954905" y="773011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06BE152-910A-2843-A2AB-7EEE1AB8E0D0}"/>
              </a:ext>
            </a:extLst>
          </p:cNvPr>
          <p:cNvCxnSpPr>
            <a:cxnSpLocks/>
          </p:cNvCxnSpPr>
          <p:nvPr/>
        </p:nvCxnSpPr>
        <p:spPr>
          <a:xfrm>
            <a:off x="1472625" y="665020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06BE152-910A-2843-A2AB-7EEE1AB8E0D0}"/>
              </a:ext>
            </a:extLst>
          </p:cNvPr>
          <p:cNvCxnSpPr>
            <a:cxnSpLocks/>
          </p:cNvCxnSpPr>
          <p:nvPr/>
        </p:nvCxnSpPr>
        <p:spPr>
          <a:xfrm>
            <a:off x="2311054" y="664265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06BE152-910A-2843-A2AB-7EEE1AB8E0D0}"/>
              </a:ext>
            </a:extLst>
          </p:cNvPr>
          <p:cNvCxnSpPr>
            <a:cxnSpLocks/>
          </p:cNvCxnSpPr>
          <p:nvPr/>
        </p:nvCxnSpPr>
        <p:spPr>
          <a:xfrm>
            <a:off x="2894003" y="664265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06BE152-910A-2843-A2AB-7EEE1AB8E0D0}"/>
              </a:ext>
            </a:extLst>
          </p:cNvPr>
          <p:cNvCxnSpPr>
            <a:cxnSpLocks/>
          </p:cNvCxnSpPr>
          <p:nvPr/>
        </p:nvCxnSpPr>
        <p:spPr>
          <a:xfrm>
            <a:off x="3742871" y="666652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06BE152-910A-2843-A2AB-7EEE1AB8E0D0}"/>
              </a:ext>
            </a:extLst>
          </p:cNvPr>
          <p:cNvCxnSpPr>
            <a:cxnSpLocks/>
          </p:cNvCxnSpPr>
          <p:nvPr/>
        </p:nvCxnSpPr>
        <p:spPr>
          <a:xfrm>
            <a:off x="4224865" y="5571271"/>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06BE152-910A-2843-A2AB-7EEE1AB8E0D0}"/>
              </a:ext>
            </a:extLst>
          </p:cNvPr>
          <p:cNvCxnSpPr>
            <a:cxnSpLocks/>
          </p:cNvCxnSpPr>
          <p:nvPr/>
        </p:nvCxnSpPr>
        <p:spPr>
          <a:xfrm>
            <a:off x="5107661" y="55850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06BE152-910A-2843-A2AB-7EEE1AB8E0D0}"/>
              </a:ext>
            </a:extLst>
          </p:cNvPr>
          <p:cNvCxnSpPr>
            <a:cxnSpLocks/>
          </p:cNvCxnSpPr>
          <p:nvPr/>
        </p:nvCxnSpPr>
        <p:spPr>
          <a:xfrm>
            <a:off x="5118118" y="66345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06BE152-910A-2843-A2AB-7EEE1AB8E0D0}"/>
              </a:ext>
            </a:extLst>
          </p:cNvPr>
          <p:cNvCxnSpPr>
            <a:cxnSpLocks/>
          </p:cNvCxnSpPr>
          <p:nvPr/>
        </p:nvCxnSpPr>
        <p:spPr>
          <a:xfrm>
            <a:off x="4353678" y="662550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206BE152-910A-2843-A2AB-7EEE1AB8E0D0}"/>
              </a:ext>
            </a:extLst>
          </p:cNvPr>
          <p:cNvCxnSpPr>
            <a:cxnSpLocks/>
          </p:cNvCxnSpPr>
          <p:nvPr/>
        </p:nvCxnSpPr>
        <p:spPr>
          <a:xfrm>
            <a:off x="2911580" y="555642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06BE152-910A-2843-A2AB-7EEE1AB8E0D0}"/>
              </a:ext>
            </a:extLst>
          </p:cNvPr>
          <p:cNvCxnSpPr>
            <a:cxnSpLocks/>
          </p:cNvCxnSpPr>
          <p:nvPr/>
        </p:nvCxnSpPr>
        <p:spPr>
          <a:xfrm>
            <a:off x="3673462" y="55921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6BE152-910A-2843-A2AB-7EEE1AB8E0D0}"/>
              </a:ext>
            </a:extLst>
          </p:cNvPr>
          <p:cNvCxnSpPr>
            <a:cxnSpLocks/>
          </p:cNvCxnSpPr>
          <p:nvPr/>
        </p:nvCxnSpPr>
        <p:spPr>
          <a:xfrm>
            <a:off x="1572107" y="556326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6BE152-910A-2843-A2AB-7EEE1AB8E0D0}"/>
              </a:ext>
            </a:extLst>
          </p:cNvPr>
          <p:cNvCxnSpPr>
            <a:cxnSpLocks/>
          </p:cNvCxnSpPr>
          <p:nvPr/>
        </p:nvCxnSpPr>
        <p:spPr>
          <a:xfrm>
            <a:off x="2325413" y="55850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06BE152-910A-2843-A2AB-7EEE1AB8E0D0}"/>
              </a:ext>
            </a:extLst>
          </p:cNvPr>
          <p:cNvCxnSpPr>
            <a:cxnSpLocks/>
          </p:cNvCxnSpPr>
          <p:nvPr/>
        </p:nvCxnSpPr>
        <p:spPr>
          <a:xfrm>
            <a:off x="1580683" y="45194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06BE152-910A-2843-A2AB-7EEE1AB8E0D0}"/>
              </a:ext>
            </a:extLst>
          </p:cNvPr>
          <p:cNvCxnSpPr>
            <a:cxnSpLocks/>
            <a:stCxn id="171" idx="2"/>
          </p:cNvCxnSpPr>
          <p:nvPr/>
        </p:nvCxnSpPr>
        <p:spPr>
          <a:xfrm flipH="1">
            <a:off x="2947528" y="4562686"/>
            <a:ext cx="52792" cy="14343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206BE152-910A-2843-A2AB-7EEE1AB8E0D0}"/>
              </a:ext>
            </a:extLst>
          </p:cNvPr>
          <p:cNvCxnSpPr>
            <a:cxnSpLocks/>
          </p:cNvCxnSpPr>
          <p:nvPr/>
        </p:nvCxnSpPr>
        <p:spPr>
          <a:xfrm>
            <a:off x="2311054" y="452708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06BE152-910A-2843-A2AB-7EEE1AB8E0D0}"/>
              </a:ext>
            </a:extLst>
          </p:cNvPr>
          <p:cNvCxnSpPr>
            <a:cxnSpLocks/>
          </p:cNvCxnSpPr>
          <p:nvPr/>
        </p:nvCxnSpPr>
        <p:spPr>
          <a:xfrm>
            <a:off x="3704999" y="45120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206BE152-910A-2843-A2AB-7EEE1AB8E0D0}"/>
              </a:ext>
            </a:extLst>
          </p:cNvPr>
          <p:cNvCxnSpPr>
            <a:cxnSpLocks/>
          </p:cNvCxnSpPr>
          <p:nvPr/>
        </p:nvCxnSpPr>
        <p:spPr>
          <a:xfrm>
            <a:off x="4286029" y="45056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06BE152-910A-2843-A2AB-7EEE1AB8E0D0}"/>
              </a:ext>
            </a:extLst>
          </p:cNvPr>
          <p:cNvCxnSpPr>
            <a:cxnSpLocks/>
          </p:cNvCxnSpPr>
          <p:nvPr/>
        </p:nvCxnSpPr>
        <p:spPr>
          <a:xfrm flipH="1">
            <a:off x="1431069" y="3413035"/>
            <a:ext cx="149614" cy="18782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6BE152-910A-2843-A2AB-7EEE1AB8E0D0}"/>
              </a:ext>
            </a:extLst>
          </p:cNvPr>
          <p:cNvCxnSpPr>
            <a:cxnSpLocks/>
          </p:cNvCxnSpPr>
          <p:nvPr/>
        </p:nvCxnSpPr>
        <p:spPr>
          <a:xfrm>
            <a:off x="5054052" y="4511925"/>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06BE152-910A-2843-A2AB-7EEE1AB8E0D0}"/>
              </a:ext>
            </a:extLst>
          </p:cNvPr>
          <p:cNvCxnSpPr>
            <a:cxnSpLocks/>
          </p:cNvCxnSpPr>
          <p:nvPr/>
        </p:nvCxnSpPr>
        <p:spPr>
          <a:xfrm>
            <a:off x="5112154" y="3368632"/>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06BE152-910A-2843-A2AB-7EEE1AB8E0D0}"/>
              </a:ext>
            </a:extLst>
          </p:cNvPr>
          <p:cNvCxnSpPr>
            <a:cxnSpLocks/>
          </p:cNvCxnSpPr>
          <p:nvPr/>
        </p:nvCxnSpPr>
        <p:spPr>
          <a:xfrm>
            <a:off x="3465801" y="342258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06BE152-910A-2843-A2AB-7EEE1AB8E0D0}"/>
              </a:ext>
            </a:extLst>
          </p:cNvPr>
          <p:cNvCxnSpPr>
            <a:cxnSpLocks/>
          </p:cNvCxnSpPr>
          <p:nvPr/>
        </p:nvCxnSpPr>
        <p:spPr>
          <a:xfrm>
            <a:off x="2996151" y="3417676"/>
            <a:ext cx="66269" cy="16929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06BE152-910A-2843-A2AB-7EEE1AB8E0D0}"/>
              </a:ext>
            </a:extLst>
          </p:cNvPr>
          <p:cNvCxnSpPr>
            <a:cxnSpLocks/>
          </p:cNvCxnSpPr>
          <p:nvPr/>
        </p:nvCxnSpPr>
        <p:spPr>
          <a:xfrm>
            <a:off x="2302478" y="238919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06BE152-910A-2843-A2AB-7EEE1AB8E0D0}"/>
              </a:ext>
            </a:extLst>
          </p:cNvPr>
          <p:cNvCxnSpPr>
            <a:cxnSpLocks/>
          </p:cNvCxnSpPr>
          <p:nvPr/>
        </p:nvCxnSpPr>
        <p:spPr>
          <a:xfrm>
            <a:off x="2943240" y="235410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06BE152-910A-2843-A2AB-7EEE1AB8E0D0}"/>
              </a:ext>
            </a:extLst>
          </p:cNvPr>
          <p:cNvCxnSpPr>
            <a:cxnSpLocks/>
          </p:cNvCxnSpPr>
          <p:nvPr/>
        </p:nvCxnSpPr>
        <p:spPr>
          <a:xfrm>
            <a:off x="3660598" y="235168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206BE152-910A-2843-A2AB-7EEE1AB8E0D0}"/>
              </a:ext>
            </a:extLst>
          </p:cNvPr>
          <p:cNvCxnSpPr>
            <a:cxnSpLocks/>
          </p:cNvCxnSpPr>
          <p:nvPr/>
        </p:nvCxnSpPr>
        <p:spPr>
          <a:xfrm>
            <a:off x="1572107" y="2386161"/>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06BE152-910A-2843-A2AB-7EEE1AB8E0D0}"/>
              </a:ext>
            </a:extLst>
          </p:cNvPr>
          <p:cNvCxnSpPr>
            <a:cxnSpLocks/>
          </p:cNvCxnSpPr>
          <p:nvPr/>
        </p:nvCxnSpPr>
        <p:spPr>
          <a:xfrm>
            <a:off x="4233214" y="233604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06BE152-910A-2843-A2AB-7EEE1AB8E0D0}"/>
              </a:ext>
            </a:extLst>
          </p:cNvPr>
          <p:cNvCxnSpPr>
            <a:cxnSpLocks/>
          </p:cNvCxnSpPr>
          <p:nvPr/>
        </p:nvCxnSpPr>
        <p:spPr>
          <a:xfrm>
            <a:off x="4955387" y="236760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06BE152-910A-2843-A2AB-7EEE1AB8E0D0}"/>
              </a:ext>
            </a:extLst>
          </p:cNvPr>
          <p:cNvCxnSpPr>
            <a:cxnSpLocks/>
          </p:cNvCxnSpPr>
          <p:nvPr/>
        </p:nvCxnSpPr>
        <p:spPr>
          <a:xfrm flipV="1">
            <a:off x="4968251"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06BE152-910A-2843-A2AB-7EEE1AB8E0D0}"/>
              </a:ext>
            </a:extLst>
          </p:cNvPr>
          <p:cNvCxnSpPr>
            <a:cxnSpLocks/>
          </p:cNvCxnSpPr>
          <p:nvPr/>
        </p:nvCxnSpPr>
        <p:spPr>
          <a:xfrm flipV="1">
            <a:off x="4276038"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06BE152-910A-2843-A2AB-7EEE1AB8E0D0}"/>
              </a:ext>
            </a:extLst>
          </p:cNvPr>
          <p:cNvCxnSpPr>
            <a:cxnSpLocks/>
          </p:cNvCxnSpPr>
          <p:nvPr/>
        </p:nvCxnSpPr>
        <p:spPr>
          <a:xfrm flipV="1">
            <a:off x="3761367"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06BE152-910A-2843-A2AB-7EEE1AB8E0D0}"/>
              </a:ext>
            </a:extLst>
          </p:cNvPr>
          <p:cNvCxnSpPr>
            <a:cxnSpLocks/>
          </p:cNvCxnSpPr>
          <p:nvPr/>
        </p:nvCxnSpPr>
        <p:spPr>
          <a:xfrm flipV="1">
            <a:off x="2915868"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06BE152-910A-2843-A2AB-7EEE1AB8E0D0}"/>
              </a:ext>
            </a:extLst>
          </p:cNvPr>
          <p:cNvCxnSpPr>
            <a:cxnSpLocks/>
          </p:cNvCxnSpPr>
          <p:nvPr/>
        </p:nvCxnSpPr>
        <p:spPr>
          <a:xfrm flipV="1">
            <a:off x="2430252"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06BE152-910A-2843-A2AB-7EEE1AB8E0D0}"/>
              </a:ext>
            </a:extLst>
          </p:cNvPr>
          <p:cNvCxnSpPr>
            <a:cxnSpLocks/>
          </p:cNvCxnSpPr>
          <p:nvPr/>
        </p:nvCxnSpPr>
        <p:spPr>
          <a:xfrm flipV="1">
            <a:off x="1679127" y="817321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06BE152-910A-2843-A2AB-7EEE1AB8E0D0}"/>
              </a:ext>
            </a:extLst>
          </p:cNvPr>
          <p:cNvCxnSpPr>
            <a:cxnSpLocks/>
          </p:cNvCxnSpPr>
          <p:nvPr/>
        </p:nvCxnSpPr>
        <p:spPr>
          <a:xfrm flipV="1">
            <a:off x="5113693" y="707279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206BE152-910A-2843-A2AB-7EEE1AB8E0D0}"/>
              </a:ext>
            </a:extLst>
          </p:cNvPr>
          <p:cNvCxnSpPr>
            <a:cxnSpLocks/>
          </p:cNvCxnSpPr>
          <p:nvPr/>
        </p:nvCxnSpPr>
        <p:spPr>
          <a:xfrm flipV="1">
            <a:off x="4305089" y="706451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6BE152-910A-2843-A2AB-7EEE1AB8E0D0}"/>
              </a:ext>
            </a:extLst>
          </p:cNvPr>
          <p:cNvCxnSpPr>
            <a:cxnSpLocks/>
            <a:stCxn id="211" idx="0"/>
          </p:cNvCxnSpPr>
          <p:nvPr/>
        </p:nvCxnSpPr>
        <p:spPr>
          <a:xfrm flipV="1">
            <a:off x="3554367" y="7053939"/>
            <a:ext cx="312208" cy="14019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06BE152-910A-2843-A2AB-7EEE1AB8E0D0}"/>
              </a:ext>
            </a:extLst>
          </p:cNvPr>
          <p:cNvCxnSpPr>
            <a:cxnSpLocks/>
          </p:cNvCxnSpPr>
          <p:nvPr/>
        </p:nvCxnSpPr>
        <p:spPr>
          <a:xfrm flipV="1">
            <a:off x="2976110" y="707251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206BE152-910A-2843-A2AB-7EEE1AB8E0D0}"/>
              </a:ext>
            </a:extLst>
          </p:cNvPr>
          <p:cNvCxnSpPr>
            <a:cxnSpLocks/>
            <a:stCxn id="199" idx="0"/>
          </p:cNvCxnSpPr>
          <p:nvPr/>
        </p:nvCxnSpPr>
        <p:spPr>
          <a:xfrm flipV="1">
            <a:off x="2215528" y="7071427"/>
            <a:ext cx="109745" cy="13967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06BE152-910A-2843-A2AB-7EEE1AB8E0D0}"/>
              </a:ext>
            </a:extLst>
          </p:cNvPr>
          <p:cNvCxnSpPr>
            <a:cxnSpLocks/>
          </p:cNvCxnSpPr>
          <p:nvPr/>
        </p:nvCxnSpPr>
        <p:spPr>
          <a:xfrm flipV="1">
            <a:off x="1583383" y="708791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06BE152-910A-2843-A2AB-7EEE1AB8E0D0}"/>
              </a:ext>
            </a:extLst>
          </p:cNvPr>
          <p:cNvCxnSpPr>
            <a:cxnSpLocks/>
          </p:cNvCxnSpPr>
          <p:nvPr/>
        </p:nvCxnSpPr>
        <p:spPr>
          <a:xfrm flipV="1">
            <a:off x="1596384" y="604316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06BE152-910A-2843-A2AB-7EEE1AB8E0D0}"/>
              </a:ext>
            </a:extLst>
          </p:cNvPr>
          <p:cNvCxnSpPr>
            <a:cxnSpLocks/>
          </p:cNvCxnSpPr>
          <p:nvPr/>
        </p:nvCxnSpPr>
        <p:spPr>
          <a:xfrm flipV="1">
            <a:off x="2229681" y="605205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206BE152-910A-2843-A2AB-7EEE1AB8E0D0}"/>
              </a:ext>
            </a:extLst>
          </p:cNvPr>
          <p:cNvCxnSpPr>
            <a:cxnSpLocks/>
          </p:cNvCxnSpPr>
          <p:nvPr/>
        </p:nvCxnSpPr>
        <p:spPr>
          <a:xfrm flipV="1">
            <a:off x="2983150" y="601620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06BE152-910A-2843-A2AB-7EEE1AB8E0D0}"/>
              </a:ext>
            </a:extLst>
          </p:cNvPr>
          <p:cNvCxnSpPr>
            <a:cxnSpLocks/>
          </p:cNvCxnSpPr>
          <p:nvPr/>
        </p:nvCxnSpPr>
        <p:spPr>
          <a:xfrm flipV="1">
            <a:off x="3655214" y="602227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06BE152-910A-2843-A2AB-7EEE1AB8E0D0}"/>
              </a:ext>
            </a:extLst>
          </p:cNvPr>
          <p:cNvCxnSpPr>
            <a:cxnSpLocks/>
          </p:cNvCxnSpPr>
          <p:nvPr/>
        </p:nvCxnSpPr>
        <p:spPr>
          <a:xfrm flipV="1">
            <a:off x="4226943" y="604316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6BE152-910A-2843-A2AB-7EEE1AB8E0D0}"/>
              </a:ext>
            </a:extLst>
          </p:cNvPr>
          <p:cNvCxnSpPr>
            <a:cxnSpLocks/>
          </p:cNvCxnSpPr>
          <p:nvPr/>
        </p:nvCxnSpPr>
        <p:spPr>
          <a:xfrm flipV="1">
            <a:off x="1559106" y="496275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06BE152-910A-2843-A2AB-7EEE1AB8E0D0}"/>
              </a:ext>
            </a:extLst>
          </p:cNvPr>
          <p:cNvCxnSpPr>
            <a:cxnSpLocks/>
          </p:cNvCxnSpPr>
          <p:nvPr/>
        </p:nvCxnSpPr>
        <p:spPr>
          <a:xfrm flipV="1">
            <a:off x="2352161" y="497216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06BE152-910A-2843-A2AB-7EEE1AB8E0D0}"/>
              </a:ext>
            </a:extLst>
          </p:cNvPr>
          <p:cNvCxnSpPr>
            <a:cxnSpLocks/>
          </p:cNvCxnSpPr>
          <p:nvPr/>
        </p:nvCxnSpPr>
        <p:spPr>
          <a:xfrm flipV="1">
            <a:off x="5103236" y="602135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06BE152-910A-2843-A2AB-7EEE1AB8E0D0}"/>
              </a:ext>
            </a:extLst>
          </p:cNvPr>
          <p:cNvCxnSpPr>
            <a:cxnSpLocks/>
          </p:cNvCxnSpPr>
          <p:nvPr/>
        </p:nvCxnSpPr>
        <p:spPr>
          <a:xfrm flipV="1">
            <a:off x="2976110" y="495931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06BE152-910A-2843-A2AB-7EEE1AB8E0D0}"/>
              </a:ext>
            </a:extLst>
          </p:cNvPr>
          <p:cNvCxnSpPr>
            <a:cxnSpLocks/>
          </p:cNvCxnSpPr>
          <p:nvPr/>
        </p:nvCxnSpPr>
        <p:spPr>
          <a:xfrm flipV="1">
            <a:off x="5049627" y="4985279"/>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06BE152-910A-2843-A2AB-7EEE1AB8E0D0}"/>
              </a:ext>
            </a:extLst>
          </p:cNvPr>
          <p:cNvCxnSpPr>
            <a:cxnSpLocks/>
          </p:cNvCxnSpPr>
          <p:nvPr/>
        </p:nvCxnSpPr>
        <p:spPr>
          <a:xfrm flipV="1">
            <a:off x="3691998" y="4954697"/>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06BE152-910A-2843-A2AB-7EEE1AB8E0D0}"/>
              </a:ext>
            </a:extLst>
          </p:cNvPr>
          <p:cNvCxnSpPr>
            <a:cxnSpLocks/>
          </p:cNvCxnSpPr>
          <p:nvPr/>
        </p:nvCxnSpPr>
        <p:spPr>
          <a:xfrm flipV="1">
            <a:off x="4282515" y="4954833"/>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206BE152-910A-2843-A2AB-7EEE1AB8E0D0}"/>
              </a:ext>
            </a:extLst>
          </p:cNvPr>
          <p:cNvCxnSpPr>
            <a:cxnSpLocks/>
          </p:cNvCxnSpPr>
          <p:nvPr/>
        </p:nvCxnSpPr>
        <p:spPr>
          <a:xfrm flipH="1" flipV="1">
            <a:off x="1624788" y="3888226"/>
            <a:ext cx="236773" cy="16276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06BE152-910A-2843-A2AB-7EEE1AB8E0D0}"/>
              </a:ext>
            </a:extLst>
          </p:cNvPr>
          <p:cNvCxnSpPr>
            <a:cxnSpLocks/>
          </p:cNvCxnSpPr>
          <p:nvPr/>
        </p:nvCxnSpPr>
        <p:spPr>
          <a:xfrm flipV="1">
            <a:off x="2511052" y="3841193"/>
            <a:ext cx="409104" cy="18606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06BE152-910A-2843-A2AB-7EEE1AB8E0D0}"/>
              </a:ext>
            </a:extLst>
          </p:cNvPr>
          <p:cNvCxnSpPr>
            <a:cxnSpLocks/>
          </p:cNvCxnSpPr>
          <p:nvPr/>
        </p:nvCxnSpPr>
        <p:spPr>
          <a:xfrm flipH="1" flipV="1">
            <a:off x="3648011" y="3831288"/>
            <a:ext cx="327768" cy="17284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206BE152-910A-2843-A2AB-7EEE1AB8E0D0}"/>
              </a:ext>
            </a:extLst>
          </p:cNvPr>
          <p:cNvCxnSpPr>
            <a:cxnSpLocks/>
          </p:cNvCxnSpPr>
          <p:nvPr/>
        </p:nvCxnSpPr>
        <p:spPr>
          <a:xfrm flipV="1">
            <a:off x="4723838" y="3834891"/>
            <a:ext cx="240125" cy="18725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06BE152-910A-2843-A2AB-7EEE1AB8E0D0}"/>
              </a:ext>
            </a:extLst>
          </p:cNvPr>
          <p:cNvCxnSpPr>
            <a:cxnSpLocks/>
          </p:cNvCxnSpPr>
          <p:nvPr/>
        </p:nvCxnSpPr>
        <p:spPr>
          <a:xfrm flipV="1">
            <a:off x="1619016" y="2798970"/>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06BE152-910A-2843-A2AB-7EEE1AB8E0D0}"/>
              </a:ext>
            </a:extLst>
          </p:cNvPr>
          <p:cNvCxnSpPr>
            <a:cxnSpLocks/>
          </p:cNvCxnSpPr>
          <p:nvPr/>
        </p:nvCxnSpPr>
        <p:spPr>
          <a:xfrm flipV="1">
            <a:off x="2020270" y="2794107"/>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06BE152-910A-2843-A2AB-7EEE1AB8E0D0}"/>
              </a:ext>
            </a:extLst>
          </p:cNvPr>
          <p:cNvCxnSpPr>
            <a:cxnSpLocks/>
          </p:cNvCxnSpPr>
          <p:nvPr/>
        </p:nvCxnSpPr>
        <p:spPr>
          <a:xfrm flipV="1">
            <a:off x="2798689" y="2794917"/>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206BE152-910A-2843-A2AB-7EEE1AB8E0D0}"/>
              </a:ext>
            </a:extLst>
          </p:cNvPr>
          <p:cNvCxnSpPr>
            <a:cxnSpLocks/>
          </p:cNvCxnSpPr>
          <p:nvPr/>
        </p:nvCxnSpPr>
        <p:spPr>
          <a:xfrm flipV="1">
            <a:off x="3586260" y="277739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06BE152-910A-2843-A2AB-7EEE1AB8E0D0}"/>
              </a:ext>
            </a:extLst>
          </p:cNvPr>
          <p:cNvCxnSpPr>
            <a:cxnSpLocks/>
          </p:cNvCxnSpPr>
          <p:nvPr/>
        </p:nvCxnSpPr>
        <p:spPr>
          <a:xfrm flipV="1">
            <a:off x="4124800" y="2807044"/>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06BE152-910A-2843-A2AB-7EEE1AB8E0D0}"/>
              </a:ext>
            </a:extLst>
          </p:cNvPr>
          <p:cNvCxnSpPr>
            <a:cxnSpLocks/>
          </p:cNvCxnSpPr>
          <p:nvPr/>
        </p:nvCxnSpPr>
        <p:spPr>
          <a:xfrm flipV="1">
            <a:off x="5084343" y="2806432"/>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57E4ADCC-0F9E-4753-B58A-249B37F19C88}"/>
              </a:ext>
            </a:extLst>
          </p:cNvPr>
          <p:cNvSpPr txBox="1"/>
          <p:nvPr/>
        </p:nvSpPr>
        <p:spPr>
          <a:xfrm>
            <a:off x="1148509" y="2094218"/>
            <a:ext cx="854756" cy="307777"/>
          </a:xfrm>
          <a:prstGeom prst="rect">
            <a:avLst/>
          </a:prstGeom>
          <a:noFill/>
        </p:spPr>
        <p:txBody>
          <a:bodyPr wrap="square" rtlCol="0">
            <a:spAutoFit/>
          </a:bodyPr>
          <a:lstStyle/>
          <a:p>
            <a:pPr algn="ctr"/>
            <a:endParaRPr lang="en-US" sz="600" b="1" dirty="0"/>
          </a:p>
          <a:p>
            <a:pPr algn="ctr"/>
            <a:r>
              <a:rPr lang="en-US" sz="800" dirty="0" smtClean="0"/>
              <a:t>Change in scale</a:t>
            </a:r>
            <a:endParaRPr lang="en-US" sz="800" dirty="0"/>
          </a:p>
        </p:txBody>
      </p:sp>
      <p:sp>
        <p:nvSpPr>
          <p:cNvPr id="147" name="TextBox 146">
            <a:extLst>
              <a:ext uri="{FF2B5EF4-FFF2-40B4-BE49-F238E27FC236}">
                <a16:creationId xmlns:a16="http://schemas.microsoft.com/office/drawing/2014/main" id="{57E4ADCC-0F9E-4753-B58A-249B37F19C88}"/>
              </a:ext>
            </a:extLst>
          </p:cNvPr>
          <p:cNvSpPr txBox="1"/>
          <p:nvPr/>
        </p:nvSpPr>
        <p:spPr>
          <a:xfrm>
            <a:off x="2527527" y="2062591"/>
            <a:ext cx="854756" cy="338554"/>
          </a:xfrm>
          <a:prstGeom prst="rect">
            <a:avLst/>
          </a:prstGeom>
          <a:noFill/>
        </p:spPr>
        <p:txBody>
          <a:bodyPr wrap="square" rtlCol="0">
            <a:spAutoFit/>
          </a:bodyPr>
          <a:lstStyle/>
          <a:p>
            <a:pPr algn="ctr"/>
            <a:r>
              <a:rPr lang="en-US" sz="800" dirty="0" smtClean="0"/>
              <a:t>Greater use of technology</a:t>
            </a:r>
            <a:endParaRPr lang="en-US" sz="800" dirty="0"/>
          </a:p>
        </p:txBody>
      </p:sp>
      <p:sp>
        <p:nvSpPr>
          <p:cNvPr id="148" name="TextBox 147">
            <a:extLst>
              <a:ext uri="{FF2B5EF4-FFF2-40B4-BE49-F238E27FC236}">
                <a16:creationId xmlns:a16="http://schemas.microsoft.com/office/drawing/2014/main" id="{57E4ADCC-0F9E-4753-B58A-249B37F19C88}"/>
              </a:ext>
            </a:extLst>
          </p:cNvPr>
          <p:cNvSpPr txBox="1"/>
          <p:nvPr/>
        </p:nvSpPr>
        <p:spPr>
          <a:xfrm>
            <a:off x="3182512" y="2063635"/>
            <a:ext cx="854756" cy="338554"/>
          </a:xfrm>
          <a:prstGeom prst="rect">
            <a:avLst/>
          </a:prstGeom>
          <a:noFill/>
        </p:spPr>
        <p:txBody>
          <a:bodyPr wrap="square" rtlCol="0">
            <a:spAutoFit/>
          </a:bodyPr>
          <a:lstStyle/>
          <a:p>
            <a:pPr algn="ctr"/>
            <a:r>
              <a:rPr lang="en-US" sz="800" dirty="0" smtClean="0"/>
              <a:t>Causes of change</a:t>
            </a:r>
            <a:endParaRPr lang="en-US" sz="800" dirty="0"/>
          </a:p>
        </p:txBody>
      </p:sp>
      <p:sp>
        <p:nvSpPr>
          <p:cNvPr id="149" name="TextBox 148">
            <a:extLst>
              <a:ext uri="{FF2B5EF4-FFF2-40B4-BE49-F238E27FC236}">
                <a16:creationId xmlns:a16="http://schemas.microsoft.com/office/drawing/2014/main" id="{57E4ADCC-0F9E-4753-B58A-249B37F19C88}"/>
              </a:ext>
            </a:extLst>
          </p:cNvPr>
          <p:cNvSpPr txBox="1"/>
          <p:nvPr/>
        </p:nvSpPr>
        <p:spPr>
          <a:xfrm>
            <a:off x="3830415" y="2054926"/>
            <a:ext cx="854756" cy="338554"/>
          </a:xfrm>
          <a:prstGeom prst="rect">
            <a:avLst/>
          </a:prstGeom>
          <a:noFill/>
        </p:spPr>
        <p:txBody>
          <a:bodyPr wrap="square" rtlCol="0">
            <a:spAutoFit/>
          </a:bodyPr>
          <a:lstStyle/>
          <a:p>
            <a:pPr algn="ctr"/>
            <a:r>
              <a:rPr lang="en-US" sz="800" dirty="0" smtClean="0"/>
              <a:t>Barriers to change</a:t>
            </a:r>
            <a:endParaRPr lang="en-US" sz="800" dirty="0"/>
          </a:p>
        </p:txBody>
      </p:sp>
      <p:sp>
        <p:nvSpPr>
          <p:cNvPr id="150" name="TextBox 149">
            <a:extLst>
              <a:ext uri="{FF2B5EF4-FFF2-40B4-BE49-F238E27FC236}">
                <a16:creationId xmlns:a16="http://schemas.microsoft.com/office/drawing/2014/main" id="{57E4ADCC-0F9E-4753-B58A-249B37F19C88}"/>
              </a:ext>
            </a:extLst>
          </p:cNvPr>
          <p:cNvSpPr txBox="1"/>
          <p:nvPr/>
        </p:nvSpPr>
        <p:spPr>
          <a:xfrm>
            <a:off x="4598493" y="1957488"/>
            <a:ext cx="854756" cy="461665"/>
          </a:xfrm>
          <a:prstGeom prst="rect">
            <a:avLst/>
          </a:prstGeom>
          <a:noFill/>
        </p:spPr>
        <p:txBody>
          <a:bodyPr wrap="square" rtlCol="0">
            <a:spAutoFit/>
          </a:bodyPr>
          <a:lstStyle/>
          <a:p>
            <a:pPr algn="ctr"/>
            <a:r>
              <a:rPr lang="en-US" sz="800" dirty="0" smtClean="0"/>
              <a:t>Managing strategic implementation</a:t>
            </a:r>
            <a:endParaRPr lang="en-US" sz="800" dirty="0"/>
          </a:p>
        </p:txBody>
      </p:sp>
      <p:sp>
        <p:nvSpPr>
          <p:cNvPr id="151" name="TextBox 150">
            <a:extLst>
              <a:ext uri="{FF2B5EF4-FFF2-40B4-BE49-F238E27FC236}">
                <a16:creationId xmlns:a16="http://schemas.microsoft.com/office/drawing/2014/main" id="{57E4ADCC-0F9E-4753-B58A-249B37F19C88}"/>
              </a:ext>
            </a:extLst>
          </p:cNvPr>
          <p:cNvSpPr txBox="1"/>
          <p:nvPr/>
        </p:nvSpPr>
        <p:spPr>
          <a:xfrm>
            <a:off x="1817027" y="2180191"/>
            <a:ext cx="854756" cy="215444"/>
          </a:xfrm>
          <a:prstGeom prst="rect">
            <a:avLst/>
          </a:prstGeom>
          <a:noFill/>
        </p:spPr>
        <p:txBody>
          <a:bodyPr wrap="square" rtlCol="0">
            <a:spAutoFit/>
          </a:bodyPr>
          <a:lstStyle/>
          <a:p>
            <a:pPr algn="ctr"/>
            <a:r>
              <a:rPr lang="en-US" sz="800" dirty="0" smtClean="0"/>
              <a:t>Innovation</a:t>
            </a:r>
            <a:endParaRPr lang="en-US" sz="800" dirty="0"/>
          </a:p>
        </p:txBody>
      </p:sp>
      <p:sp>
        <p:nvSpPr>
          <p:cNvPr id="152" name="TextBox 151">
            <a:extLst>
              <a:ext uri="{FF2B5EF4-FFF2-40B4-BE49-F238E27FC236}">
                <a16:creationId xmlns:a16="http://schemas.microsoft.com/office/drawing/2014/main" id="{57E4ADCC-0F9E-4753-B58A-249B37F19C88}"/>
              </a:ext>
            </a:extLst>
          </p:cNvPr>
          <p:cNvSpPr txBox="1"/>
          <p:nvPr/>
        </p:nvSpPr>
        <p:spPr>
          <a:xfrm>
            <a:off x="873158" y="2881428"/>
            <a:ext cx="1046165" cy="307777"/>
          </a:xfrm>
          <a:prstGeom prst="rect">
            <a:avLst/>
          </a:prstGeom>
          <a:noFill/>
        </p:spPr>
        <p:txBody>
          <a:bodyPr wrap="square" rtlCol="0">
            <a:spAutoFit/>
          </a:bodyPr>
          <a:lstStyle/>
          <a:p>
            <a:pPr algn="ctr"/>
            <a:endParaRPr lang="en-US" sz="600" b="1" dirty="0"/>
          </a:p>
          <a:p>
            <a:pPr algn="ctr"/>
            <a:r>
              <a:rPr lang="en-US" sz="800" dirty="0" err="1" smtClean="0"/>
              <a:t>Internationalisation</a:t>
            </a:r>
            <a:endParaRPr lang="en-US" sz="800" dirty="0"/>
          </a:p>
        </p:txBody>
      </p:sp>
      <p:sp>
        <p:nvSpPr>
          <p:cNvPr id="153" name="TextBox 152">
            <a:extLst>
              <a:ext uri="{FF2B5EF4-FFF2-40B4-BE49-F238E27FC236}">
                <a16:creationId xmlns:a16="http://schemas.microsoft.com/office/drawing/2014/main" id="{57E4ADCC-0F9E-4753-B58A-249B37F19C88}"/>
              </a:ext>
            </a:extLst>
          </p:cNvPr>
          <p:cNvSpPr txBox="1"/>
          <p:nvPr/>
        </p:nvSpPr>
        <p:spPr>
          <a:xfrm>
            <a:off x="2690885" y="2837134"/>
            <a:ext cx="611825" cy="430887"/>
          </a:xfrm>
          <a:prstGeom prst="rect">
            <a:avLst/>
          </a:prstGeom>
          <a:noFill/>
        </p:spPr>
        <p:txBody>
          <a:bodyPr wrap="square" rtlCol="0">
            <a:spAutoFit/>
          </a:bodyPr>
          <a:lstStyle/>
          <a:p>
            <a:pPr algn="ctr"/>
            <a:endParaRPr lang="en-US" sz="600" b="1" dirty="0"/>
          </a:p>
          <a:p>
            <a:pPr algn="ctr"/>
            <a:r>
              <a:rPr lang="en-US" sz="800" dirty="0" smtClean="0"/>
              <a:t>Greiner’s model</a:t>
            </a:r>
            <a:endParaRPr lang="en-US" sz="800" dirty="0"/>
          </a:p>
        </p:txBody>
      </p:sp>
      <p:sp>
        <p:nvSpPr>
          <p:cNvPr id="154" name="TextBox 153">
            <a:extLst>
              <a:ext uri="{FF2B5EF4-FFF2-40B4-BE49-F238E27FC236}">
                <a16:creationId xmlns:a16="http://schemas.microsoft.com/office/drawing/2014/main" id="{57E4ADCC-0F9E-4753-B58A-249B37F19C88}"/>
              </a:ext>
            </a:extLst>
          </p:cNvPr>
          <p:cNvSpPr txBox="1"/>
          <p:nvPr/>
        </p:nvSpPr>
        <p:spPr>
          <a:xfrm>
            <a:off x="3165382" y="2878923"/>
            <a:ext cx="1297380" cy="430887"/>
          </a:xfrm>
          <a:prstGeom prst="rect">
            <a:avLst/>
          </a:prstGeom>
          <a:noFill/>
        </p:spPr>
        <p:txBody>
          <a:bodyPr wrap="square" rtlCol="0">
            <a:spAutoFit/>
          </a:bodyPr>
          <a:lstStyle/>
          <a:p>
            <a:pPr algn="ctr"/>
            <a:endParaRPr lang="en-US" sz="600" b="1" dirty="0"/>
          </a:p>
          <a:p>
            <a:pPr algn="ctr"/>
            <a:r>
              <a:rPr lang="en-US" sz="800" dirty="0" smtClean="0"/>
              <a:t>Problems with strategies and why they fail</a:t>
            </a:r>
            <a:endParaRPr lang="en-US" sz="800" dirty="0"/>
          </a:p>
        </p:txBody>
      </p:sp>
      <p:sp>
        <p:nvSpPr>
          <p:cNvPr id="155" name="TextBox 154">
            <a:extLst>
              <a:ext uri="{FF2B5EF4-FFF2-40B4-BE49-F238E27FC236}">
                <a16:creationId xmlns:a16="http://schemas.microsoft.com/office/drawing/2014/main" id="{57E4ADCC-0F9E-4753-B58A-249B37F19C88}"/>
              </a:ext>
            </a:extLst>
          </p:cNvPr>
          <p:cNvSpPr txBox="1"/>
          <p:nvPr/>
        </p:nvSpPr>
        <p:spPr>
          <a:xfrm>
            <a:off x="3686006" y="2916307"/>
            <a:ext cx="854756" cy="307777"/>
          </a:xfrm>
          <a:prstGeom prst="rect">
            <a:avLst/>
          </a:prstGeom>
          <a:noFill/>
        </p:spPr>
        <p:txBody>
          <a:bodyPr wrap="square" rtlCol="0">
            <a:spAutoFit/>
          </a:bodyPr>
          <a:lstStyle/>
          <a:p>
            <a:pPr algn="ctr"/>
            <a:endParaRPr lang="en-US" sz="600" b="1" dirty="0"/>
          </a:p>
          <a:p>
            <a:pPr algn="ctr"/>
            <a:r>
              <a:rPr lang="en-US" sz="800" dirty="0"/>
              <a:t>A</a:t>
            </a:r>
          </a:p>
        </p:txBody>
      </p:sp>
      <p:sp>
        <p:nvSpPr>
          <p:cNvPr id="156" name="TextBox 155">
            <a:extLst>
              <a:ext uri="{FF2B5EF4-FFF2-40B4-BE49-F238E27FC236}">
                <a16:creationId xmlns:a16="http://schemas.microsoft.com/office/drawing/2014/main" id="{57E4ADCC-0F9E-4753-B58A-249B37F19C88}"/>
              </a:ext>
            </a:extLst>
          </p:cNvPr>
          <p:cNvSpPr txBox="1"/>
          <p:nvPr/>
        </p:nvSpPr>
        <p:spPr>
          <a:xfrm>
            <a:off x="4328408" y="2936323"/>
            <a:ext cx="1198970" cy="338554"/>
          </a:xfrm>
          <a:prstGeom prst="rect">
            <a:avLst/>
          </a:prstGeom>
          <a:noFill/>
        </p:spPr>
        <p:txBody>
          <a:bodyPr wrap="square" rtlCol="0">
            <a:spAutoFit/>
          </a:bodyPr>
          <a:lstStyle/>
          <a:p>
            <a:pPr algn="ctr"/>
            <a:r>
              <a:rPr lang="en-US" sz="800" dirty="0" smtClean="0"/>
              <a:t>Managing organizational culture</a:t>
            </a:r>
            <a:endParaRPr lang="en-US" sz="800" dirty="0"/>
          </a:p>
        </p:txBody>
      </p:sp>
      <p:sp>
        <p:nvSpPr>
          <p:cNvPr id="157" name="TextBox 156">
            <a:extLst>
              <a:ext uri="{FF2B5EF4-FFF2-40B4-BE49-F238E27FC236}">
                <a16:creationId xmlns:a16="http://schemas.microsoft.com/office/drawing/2014/main" id="{57E4ADCC-0F9E-4753-B58A-249B37F19C88}"/>
              </a:ext>
            </a:extLst>
          </p:cNvPr>
          <p:cNvSpPr txBox="1"/>
          <p:nvPr/>
        </p:nvSpPr>
        <p:spPr>
          <a:xfrm>
            <a:off x="1593406" y="3013640"/>
            <a:ext cx="757220" cy="215444"/>
          </a:xfrm>
          <a:prstGeom prst="rect">
            <a:avLst/>
          </a:prstGeom>
          <a:noFill/>
        </p:spPr>
        <p:txBody>
          <a:bodyPr wrap="square" rtlCol="0">
            <a:spAutoFit/>
          </a:bodyPr>
          <a:lstStyle/>
          <a:p>
            <a:pPr algn="ctr"/>
            <a:r>
              <a:rPr lang="en-US" sz="800" dirty="0" smtClean="0"/>
              <a:t>MNCs</a:t>
            </a:r>
            <a:endParaRPr lang="en-US" sz="800" dirty="0"/>
          </a:p>
        </p:txBody>
      </p:sp>
      <p:sp>
        <p:nvSpPr>
          <p:cNvPr id="161" name="TextBox 160">
            <a:extLst>
              <a:ext uri="{FF2B5EF4-FFF2-40B4-BE49-F238E27FC236}">
                <a16:creationId xmlns:a16="http://schemas.microsoft.com/office/drawing/2014/main" id="{57E4ADCC-0F9E-4753-B58A-249B37F19C88}"/>
              </a:ext>
            </a:extLst>
          </p:cNvPr>
          <p:cNvSpPr txBox="1"/>
          <p:nvPr/>
        </p:nvSpPr>
        <p:spPr>
          <a:xfrm>
            <a:off x="4653559" y="3209268"/>
            <a:ext cx="854756" cy="215444"/>
          </a:xfrm>
          <a:prstGeom prst="rect">
            <a:avLst/>
          </a:prstGeom>
          <a:noFill/>
        </p:spPr>
        <p:txBody>
          <a:bodyPr wrap="square" rtlCol="0">
            <a:spAutoFit/>
          </a:bodyPr>
          <a:lstStyle/>
          <a:p>
            <a:pPr algn="ctr"/>
            <a:r>
              <a:rPr lang="en-US" sz="800" dirty="0" err="1" smtClean="0"/>
              <a:t>Ansoff</a:t>
            </a:r>
            <a:r>
              <a:rPr lang="en-US" sz="800" dirty="0" smtClean="0"/>
              <a:t> Matrix</a:t>
            </a:r>
            <a:endParaRPr lang="en-US" sz="800" dirty="0"/>
          </a:p>
        </p:txBody>
      </p:sp>
      <p:sp>
        <p:nvSpPr>
          <p:cNvPr id="163" name="TextBox 162">
            <a:extLst>
              <a:ext uri="{FF2B5EF4-FFF2-40B4-BE49-F238E27FC236}">
                <a16:creationId xmlns:a16="http://schemas.microsoft.com/office/drawing/2014/main" id="{57E4ADCC-0F9E-4753-B58A-249B37F19C88}"/>
              </a:ext>
            </a:extLst>
          </p:cNvPr>
          <p:cNvSpPr txBox="1"/>
          <p:nvPr/>
        </p:nvSpPr>
        <p:spPr>
          <a:xfrm>
            <a:off x="1580811" y="3993603"/>
            <a:ext cx="1296367" cy="215444"/>
          </a:xfrm>
          <a:prstGeom prst="rect">
            <a:avLst/>
          </a:prstGeom>
          <a:noFill/>
        </p:spPr>
        <p:txBody>
          <a:bodyPr wrap="square" rtlCol="0">
            <a:spAutoFit/>
          </a:bodyPr>
          <a:lstStyle/>
          <a:p>
            <a:pPr algn="ctr"/>
            <a:r>
              <a:rPr lang="en-US" sz="800" dirty="0" smtClean="0"/>
              <a:t>Bowman’s strategic clock</a:t>
            </a:r>
            <a:endParaRPr lang="en-US" sz="800" dirty="0"/>
          </a:p>
        </p:txBody>
      </p:sp>
      <p:sp>
        <p:nvSpPr>
          <p:cNvPr id="165" name="TextBox 164">
            <a:extLst>
              <a:ext uri="{FF2B5EF4-FFF2-40B4-BE49-F238E27FC236}">
                <a16:creationId xmlns:a16="http://schemas.microsoft.com/office/drawing/2014/main" id="{57E4ADCC-0F9E-4753-B58A-249B37F19C88}"/>
              </a:ext>
            </a:extLst>
          </p:cNvPr>
          <p:cNvSpPr txBox="1"/>
          <p:nvPr/>
        </p:nvSpPr>
        <p:spPr>
          <a:xfrm>
            <a:off x="1991079" y="3200818"/>
            <a:ext cx="1273181" cy="215444"/>
          </a:xfrm>
          <a:prstGeom prst="rect">
            <a:avLst/>
          </a:prstGeom>
          <a:noFill/>
        </p:spPr>
        <p:txBody>
          <a:bodyPr wrap="square" rtlCol="0">
            <a:spAutoFit/>
          </a:bodyPr>
          <a:lstStyle/>
          <a:p>
            <a:pPr algn="ctr"/>
            <a:r>
              <a:rPr lang="en-US" sz="800" dirty="0" smtClean="0"/>
              <a:t>Porters strategic choices</a:t>
            </a:r>
            <a:endParaRPr lang="en-US" sz="800" dirty="0"/>
          </a:p>
        </p:txBody>
      </p:sp>
      <p:sp>
        <p:nvSpPr>
          <p:cNvPr id="166" name="TextBox 165">
            <a:extLst>
              <a:ext uri="{FF2B5EF4-FFF2-40B4-BE49-F238E27FC236}">
                <a16:creationId xmlns:a16="http://schemas.microsoft.com/office/drawing/2014/main" id="{57E4ADCC-0F9E-4753-B58A-249B37F19C88}"/>
              </a:ext>
            </a:extLst>
          </p:cNvPr>
          <p:cNvSpPr txBox="1"/>
          <p:nvPr/>
        </p:nvSpPr>
        <p:spPr>
          <a:xfrm>
            <a:off x="3668215" y="3966981"/>
            <a:ext cx="1185491" cy="215444"/>
          </a:xfrm>
          <a:prstGeom prst="rect">
            <a:avLst/>
          </a:prstGeom>
          <a:noFill/>
        </p:spPr>
        <p:txBody>
          <a:bodyPr wrap="square" rtlCol="0">
            <a:spAutoFit/>
          </a:bodyPr>
          <a:lstStyle/>
          <a:p>
            <a:pPr algn="ctr"/>
            <a:r>
              <a:rPr lang="en-US" sz="800" dirty="0" smtClean="0"/>
              <a:t>Investment appraisal</a:t>
            </a:r>
            <a:endParaRPr lang="en-US" sz="800" dirty="0"/>
          </a:p>
        </p:txBody>
      </p:sp>
      <p:sp>
        <p:nvSpPr>
          <p:cNvPr id="169" name="TextBox 168">
            <a:extLst>
              <a:ext uri="{FF2B5EF4-FFF2-40B4-BE49-F238E27FC236}">
                <a16:creationId xmlns:a16="http://schemas.microsoft.com/office/drawing/2014/main" id="{57E4ADCC-0F9E-4753-B58A-249B37F19C88}"/>
              </a:ext>
            </a:extLst>
          </p:cNvPr>
          <p:cNvSpPr txBox="1"/>
          <p:nvPr/>
        </p:nvSpPr>
        <p:spPr>
          <a:xfrm>
            <a:off x="771726" y="3129816"/>
            <a:ext cx="1179107" cy="307777"/>
          </a:xfrm>
          <a:prstGeom prst="rect">
            <a:avLst/>
          </a:prstGeom>
          <a:noFill/>
        </p:spPr>
        <p:txBody>
          <a:bodyPr wrap="square" rtlCol="0">
            <a:spAutoFit/>
          </a:bodyPr>
          <a:lstStyle/>
          <a:p>
            <a:pPr algn="ctr"/>
            <a:endParaRPr lang="en-US" sz="600" b="1" dirty="0"/>
          </a:p>
          <a:p>
            <a:pPr algn="ctr"/>
            <a:r>
              <a:rPr lang="en-US" sz="800" dirty="0" smtClean="0"/>
              <a:t>Factors that influence…</a:t>
            </a:r>
            <a:endParaRPr lang="en-US" sz="800" dirty="0"/>
          </a:p>
        </p:txBody>
      </p:sp>
      <p:sp>
        <p:nvSpPr>
          <p:cNvPr id="170" name="TextBox 169">
            <a:extLst>
              <a:ext uri="{FF2B5EF4-FFF2-40B4-BE49-F238E27FC236}">
                <a16:creationId xmlns:a16="http://schemas.microsoft.com/office/drawing/2014/main" id="{57E4ADCC-0F9E-4753-B58A-249B37F19C88}"/>
              </a:ext>
            </a:extLst>
          </p:cNvPr>
          <p:cNvSpPr txBox="1"/>
          <p:nvPr/>
        </p:nvSpPr>
        <p:spPr>
          <a:xfrm>
            <a:off x="3271793" y="4227134"/>
            <a:ext cx="854756" cy="338554"/>
          </a:xfrm>
          <a:prstGeom prst="rect">
            <a:avLst/>
          </a:prstGeom>
          <a:noFill/>
        </p:spPr>
        <p:txBody>
          <a:bodyPr wrap="square" rtlCol="0">
            <a:spAutoFit/>
          </a:bodyPr>
          <a:lstStyle/>
          <a:p>
            <a:pPr algn="ctr"/>
            <a:r>
              <a:rPr lang="en-US" sz="800" dirty="0" smtClean="0"/>
              <a:t>Core competences</a:t>
            </a:r>
            <a:endParaRPr lang="en-US" sz="800" dirty="0"/>
          </a:p>
        </p:txBody>
      </p:sp>
      <p:sp>
        <p:nvSpPr>
          <p:cNvPr id="171" name="TextBox 170">
            <a:extLst>
              <a:ext uri="{FF2B5EF4-FFF2-40B4-BE49-F238E27FC236}">
                <a16:creationId xmlns:a16="http://schemas.microsoft.com/office/drawing/2014/main" id="{57E4ADCC-0F9E-4753-B58A-249B37F19C88}"/>
              </a:ext>
            </a:extLst>
          </p:cNvPr>
          <p:cNvSpPr txBox="1"/>
          <p:nvPr/>
        </p:nvSpPr>
        <p:spPr>
          <a:xfrm>
            <a:off x="2572942" y="4224132"/>
            <a:ext cx="854756" cy="338554"/>
          </a:xfrm>
          <a:prstGeom prst="rect">
            <a:avLst/>
          </a:prstGeom>
          <a:noFill/>
        </p:spPr>
        <p:txBody>
          <a:bodyPr wrap="square" rtlCol="0">
            <a:spAutoFit/>
          </a:bodyPr>
          <a:lstStyle/>
          <a:p>
            <a:pPr algn="ctr"/>
            <a:r>
              <a:rPr lang="en-US" sz="800" dirty="0" smtClean="0"/>
              <a:t>Financial ratio analysis</a:t>
            </a:r>
            <a:endParaRPr lang="en-US" sz="800" dirty="0"/>
          </a:p>
        </p:txBody>
      </p:sp>
      <p:sp>
        <p:nvSpPr>
          <p:cNvPr id="172" name="TextBox 171">
            <a:extLst>
              <a:ext uri="{FF2B5EF4-FFF2-40B4-BE49-F238E27FC236}">
                <a16:creationId xmlns:a16="http://schemas.microsoft.com/office/drawing/2014/main" id="{57E4ADCC-0F9E-4753-B58A-249B37F19C88}"/>
              </a:ext>
            </a:extLst>
          </p:cNvPr>
          <p:cNvSpPr txBox="1"/>
          <p:nvPr/>
        </p:nvSpPr>
        <p:spPr>
          <a:xfrm>
            <a:off x="1716134" y="4228273"/>
            <a:ext cx="1161044" cy="338554"/>
          </a:xfrm>
          <a:prstGeom prst="rect">
            <a:avLst/>
          </a:prstGeom>
          <a:noFill/>
        </p:spPr>
        <p:txBody>
          <a:bodyPr wrap="square" rtlCol="0">
            <a:spAutoFit/>
          </a:bodyPr>
          <a:lstStyle/>
          <a:p>
            <a:pPr algn="ctr"/>
            <a:r>
              <a:rPr lang="en-US" sz="800" dirty="0" smtClean="0"/>
              <a:t>Strategic and functional objectives</a:t>
            </a:r>
            <a:endParaRPr lang="en-US" sz="800" dirty="0"/>
          </a:p>
        </p:txBody>
      </p:sp>
      <p:sp>
        <p:nvSpPr>
          <p:cNvPr id="173" name="TextBox 172">
            <a:extLst>
              <a:ext uri="{FF2B5EF4-FFF2-40B4-BE49-F238E27FC236}">
                <a16:creationId xmlns:a16="http://schemas.microsoft.com/office/drawing/2014/main" id="{57E4ADCC-0F9E-4753-B58A-249B37F19C88}"/>
              </a:ext>
            </a:extLst>
          </p:cNvPr>
          <p:cNvSpPr txBox="1"/>
          <p:nvPr/>
        </p:nvSpPr>
        <p:spPr>
          <a:xfrm>
            <a:off x="1074260" y="4221376"/>
            <a:ext cx="854756" cy="338554"/>
          </a:xfrm>
          <a:prstGeom prst="rect">
            <a:avLst/>
          </a:prstGeom>
          <a:noFill/>
        </p:spPr>
        <p:txBody>
          <a:bodyPr wrap="square" rtlCol="0">
            <a:spAutoFit/>
          </a:bodyPr>
          <a:lstStyle/>
          <a:p>
            <a:pPr algn="ctr"/>
            <a:r>
              <a:rPr lang="en-US" sz="800" dirty="0" smtClean="0"/>
              <a:t>Influences on missions</a:t>
            </a:r>
            <a:endParaRPr lang="en-US" sz="800" dirty="0"/>
          </a:p>
        </p:txBody>
      </p:sp>
      <p:sp>
        <p:nvSpPr>
          <p:cNvPr id="174" name="TextBox 173">
            <a:extLst>
              <a:ext uri="{FF2B5EF4-FFF2-40B4-BE49-F238E27FC236}">
                <a16:creationId xmlns:a16="http://schemas.microsoft.com/office/drawing/2014/main" id="{57E4ADCC-0F9E-4753-B58A-249B37F19C88}"/>
              </a:ext>
            </a:extLst>
          </p:cNvPr>
          <p:cNvSpPr txBox="1"/>
          <p:nvPr/>
        </p:nvSpPr>
        <p:spPr>
          <a:xfrm>
            <a:off x="1928291" y="5130138"/>
            <a:ext cx="854756" cy="215444"/>
          </a:xfrm>
          <a:prstGeom prst="rect">
            <a:avLst/>
          </a:prstGeom>
          <a:noFill/>
        </p:spPr>
        <p:txBody>
          <a:bodyPr wrap="square" rtlCol="0">
            <a:spAutoFit/>
          </a:bodyPr>
          <a:lstStyle/>
          <a:p>
            <a:pPr algn="ctr"/>
            <a:r>
              <a:rPr lang="en-US" sz="800" dirty="0" smtClean="0"/>
              <a:t>SWOT analysis</a:t>
            </a:r>
            <a:endParaRPr lang="en-US" sz="800" dirty="0"/>
          </a:p>
        </p:txBody>
      </p:sp>
      <p:sp>
        <p:nvSpPr>
          <p:cNvPr id="175" name="TextBox 174">
            <a:extLst>
              <a:ext uri="{FF2B5EF4-FFF2-40B4-BE49-F238E27FC236}">
                <a16:creationId xmlns:a16="http://schemas.microsoft.com/office/drawing/2014/main" id="{57E4ADCC-0F9E-4753-B58A-249B37F19C88}"/>
              </a:ext>
            </a:extLst>
          </p:cNvPr>
          <p:cNvSpPr txBox="1"/>
          <p:nvPr/>
        </p:nvSpPr>
        <p:spPr>
          <a:xfrm>
            <a:off x="967000" y="5137927"/>
            <a:ext cx="1269071" cy="338554"/>
          </a:xfrm>
          <a:prstGeom prst="rect">
            <a:avLst/>
          </a:prstGeom>
          <a:noFill/>
        </p:spPr>
        <p:txBody>
          <a:bodyPr wrap="square" rtlCol="0">
            <a:spAutoFit/>
          </a:bodyPr>
          <a:lstStyle/>
          <a:p>
            <a:pPr algn="ctr"/>
            <a:r>
              <a:rPr lang="en-US" sz="800" dirty="0" smtClean="0"/>
              <a:t>Distinction between strategy and tactics</a:t>
            </a:r>
            <a:endParaRPr lang="en-US" sz="800" dirty="0"/>
          </a:p>
        </p:txBody>
      </p:sp>
      <p:sp>
        <p:nvSpPr>
          <p:cNvPr id="177" name="TextBox 176">
            <a:extLst>
              <a:ext uri="{FF2B5EF4-FFF2-40B4-BE49-F238E27FC236}">
                <a16:creationId xmlns:a16="http://schemas.microsoft.com/office/drawing/2014/main" id="{57E4ADCC-0F9E-4753-B58A-249B37F19C88}"/>
              </a:ext>
            </a:extLst>
          </p:cNvPr>
          <p:cNvSpPr txBox="1"/>
          <p:nvPr/>
        </p:nvSpPr>
        <p:spPr>
          <a:xfrm>
            <a:off x="3910020" y="4217607"/>
            <a:ext cx="725636" cy="338554"/>
          </a:xfrm>
          <a:prstGeom prst="rect">
            <a:avLst/>
          </a:prstGeom>
          <a:noFill/>
        </p:spPr>
        <p:txBody>
          <a:bodyPr wrap="square" rtlCol="0">
            <a:spAutoFit/>
          </a:bodyPr>
          <a:lstStyle/>
          <a:p>
            <a:pPr algn="ctr"/>
            <a:r>
              <a:rPr lang="en-US" sz="800" dirty="0" smtClean="0"/>
              <a:t>PESTLE analysis</a:t>
            </a:r>
            <a:endParaRPr lang="en-US" sz="800" dirty="0"/>
          </a:p>
        </p:txBody>
      </p:sp>
      <p:sp>
        <p:nvSpPr>
          <p:cNvPr id="178" name="TextBox 177">
            <a:extLst>
              <a:ext uri="{FF2B5EF4-FFF2-40B4-BE49-F238E27FC236}">
                <a16:creationId xmlns:a16="http://schemas.microsoft.com/office/drawing/2014/main" id="{57E4ADCC-0F9E-4753-B58A-249B37F19C88}"/>
              </a:ext>
            </a:extLst>
          </p:cNvPr>
          <p:cNvSpPr txBox="1"/>
          <p:nvPr/>
        </p:nvSpPr>
        <p:spPr>
          <a:xfrm>
            <a:off x="4617074" y="5163804"/>
            <a:ext cx="854756" cy="215444"/>
          </a:xfrm>
          <a:prstGeom prst="rect">
            <a:avLst/>
          </a:prstGeom>
          <a:noFill/>
        </p:spPr>
        <p:txBody>
          <a:bodyPr wrap="square" rtlCol="0">
            <a:spAutoFit/>
          </a:bodyPr>
          <a:lstStyle/>
          <a:p>
            <a:pPr algn="ctr"/>
            <a:r>
              <a:rPr lang="en-US" sz="800" dirty="0" err="1" smtClean="0"/>
              <a:t>Globalisation</a:t>
            </a:r>
            <a:endParaRPr lang="en-US" sz="800" dirty="0"/>
          </a:p>
        </p:txBody>
      </p:sp>
      <p:sp>
        <p:nvSpPr>
          <p:cNvPr id="180" name="TextBox 179">
            <a:extLst>
              <a:ext uri="{FF2B5EF4-FFF2-40B4-BE49-F238E27FC236}">
                <a16:creationId xmlns:a16="http://schemas.microsoft.com/office/drawing/2014/main" id="{57E4ADCC-0F9E-4753-B58A-249B37F19C88}"/>
              </a:ext>
            </a:extLst>
          </p:cNvPr>
          <p:cNvSpPr txBox="1"/>
          <p:nvPr/>
        </p:nvSpPr>
        <p:spPr>
          <a:xfrm>
            <a:off x="3861007" y="5065089"/>
            <a:ext cx="1001073" cy="338554"/>
          </a:xfrm>
          <a:prstGeom prst="rect">
            <a:avLst/>
          </a:prstGeom>
          <a:noFill/>
        </p:spPr>
        <p:txBody>
          <a:bodyPr wrap="square" rtlCol="0">
            <a:spAutoFit/>
          </a:bodyPr>
          <a:lstStyle/>
          <a:p>
            <a:pPr algn="ctr"/>
            <a:r>
              <a:rPr lang="en-US" sz="800" dirty="0" smtClean="0"/>
              <a:t>Corporate Social Responsibility</a:t>
            </a:r>
            <a:endParaRPr lang="en-US" sz="800" dirty="0"/>
          </a:p>
        </p:txBody>
      </p:sp>
      <p:sp>
        <p:nvSpPr>
          <p:cNvPr id="181" name="TextBox 180">
            <a:extLst>
              <a:ext uri="{FF2B5EF4-FFF2-40B4-BE49-F238E27FC236}">
                <a16:creationId xmlns:a16="http://schemas.microsoft.com/office/drawing/2014/main" id="{57E4ADCC-0F9E-4753-B58A-249B37F19C88}"/>
              </a:ext>
            </a:extLst>
          </p:cNvPr>
          <p:cNvSpPr txBox="1"/>
          <p:nvPr/>
        </p:nvSpPr>
        <p:spPr>
          <a:xfrm>
            <a:off x="3371576" y="5128094"/>
            <a:ext cx="854756" cy="338554"/>
          </a:xfrm>
          <a:prstGeom prst="rect">
            <a:avLst/>
          </a:prstGeom>
          <a:noFill/>
        </p:spPr>
        <p:txBody>
          <a:bodyPr wrap="square" rtlCol="0">
            <a:spAutoFit/>
          </a:bodyPr>
          <a:lstStyle/>
          <a:p>
            <a:pPr algn="ctr"/>
            <a:r>
              <a:rPr lang="en-US" sz="800" dirty="0" smtClean="0"/>
              <a:t>Balanced scorecard</a:t>
            </a:r>
            <a:endParaRPr lang="en-US" sz="800" dirty="0"/>
          </a:p>
        </p:txBody>
      </p:sp>
      <p:sp>
        <p:nvSpPr>
          <p:cNvPr id="182" name="TextBox 181">
            <a:extLst>
              <a:ext uri="{FF2B5EF4-FFF2-40B4-BE49-F238E27FC236}">
                <a16:creationId xmlns:a16="http://schemas.microsoft.com/office/drawing/2014/main" id="{57E4ADCC-0F9E-4753-B58A-249B37F19C88}"/>
              </a:ext>
            </a:extLst>
          </p:cNvPr>
          <p:cNvSpPr txBox="1"/>
          <p:nvPr/>
        </p:nvSpPr>
        <p:spPr>
          <a:xfrm>
            <a:off x="2593497" y="5029978"/>
            <a:ext cx="1026454" cy="430887"/>
          </a:xfrm>
          <a:prstGeom prst="rect">
            <a:avLst/>
          </a:prstGeom>
          <a:noFill/>
        </p:spPr>
        <p:txBody>
          <a:bodyPr wrap="square" rtlCol="0">
            <a:spAutoFit/>
          </a:bodyPr>
          <a:lstStyle/>
          <a:p>
            <a:pPr algn="ctr"/>
            <a:endParaRPr lang="en-US" sz="600" b="1" dirty="0"/>
          </a:p>
          <a:p>
            <a:pPr algn="ctr"/>
            <a:r>
              <a:rPr lang="en-US" sz="800" dirty="0" smtClean="0"/>
              <a:t>Short and long term performance</a:t>
            </a:r>
            <a:endParaRPr lang="en-US" sz="800" dirty="0"/>
          </a:p>
        </p:txBody>
      </p:sp>
      <p:sp>
        <p:nvSpPr>
          <p:cNvPr id="184" name="TextBox 183">
            <a:extLst>
              <a:ext uri="{FF2B5EF4-FFF2-40B4-BE49-F238E27FC236}">
                <a16:creationId xmlns:a16="http://schemas.microsoft.com/office/drawing/2014/main" id="{57E4ADCC-0F9E-4753-B58A-249B37F19C88}"/>
              </a:ext>
            </a:extLst>
          </p:cNvPr>
          <p:cNvSpPr txBox="1"/>
          <p:nvPr/>
        </p:nvSpPr>
        <p:spPr>
          <a:xfrm>
            <a:off x="3254019" y="5317416"/>
            <a:ext cx="854756" cy="307777"/>
          </a:xfrm>
          <a:prstGeom prst="rect">
            <a:avLst/>
          </a:prstGeom>
          <a:noFill/>
        </p:spPr>
        <p:txBody>
          <a:bodyPr wrap="square" rtlCol="0">
            <a:spAutoFit/>
          </a:bodyPr>
          <a:lstStyle/>
          <a:p>
            <a:pPr algn="ctr"/>
            <a:endParaRPr lang="en-US" sz="600" b="1" dirty="0"/>
          </a:p>
          <a:p>
            <a:pPr algn="ctr"/>
            <a:r>
              <a:rPr lang="en-US" sz="800" dirty="0" smtClean="0"/>
              <a:t>Cash flow</a:t>
            </a:r>
            <a:endParaRPr lang="en-US" sz="800" dirty="0"/>
          </a:p>
        </p:txBody>
      </p:sp>
      <p:sp>
        <p:nvSpPr>
          <p:cNvPr id="185" name="TextBox 184">
            <a:extLst>
              <a:ext uri="{FF2B5EF4-FFF2-40B4-BE49-F238E27FC236}">
                <a16:creationId xmlns:a16="http://schemas.microsoft.com/office/drawing/2014/main" id="{57E4ADCC-0F9E-4753-B58A-249B37F19C88}"/>
              </a:ext>
            </a:extLst>
          </p:cNvPr>
          <p:cNvSpPr txBox="1"/>
          <p:nvPr/>
        </p:nvSpPr>
        <p:spPr>
          <a:xfrm>
            <a:off x="2527527" y="5354618"/>
            <a:ext cx="854756" cy="215444"/>
          </a:xfrm>
          <a:prstGeom prst="rect">
            <a:avLst/>
          </a:prstGeom>
          <a:noFill/>
        </p:spPr>
        <p:txBody>
          <a:bodyPr wrap="square" rtlCol="0">
            <a:spAutoFit/>
          </a:bodyPr>
          <a:lstStyle/>
          <a:p>
            <a:pPr algn="ctr"/>
            <a:r>
              <a:rPr lang="en-US" sz="800" dirty="0"/>
              <a:t>HR Objectives</a:t>
            </a:r>
          </a:p>
        </p:txBody>
      </p:sp>
      <p:sp>
        <p:nvSpPr>
          <p:cNvPr id="186" name="TextBox 185">
            <a:extLst>
              <a:ext uri="{FF2B5EF4-FFF2-40B4-BE49-F238E27FC236}">
                <a16:creationId xmlns:a16="http://schemas.microsoft.com/office/drawing/2014/main" id="{57E4ADCC-0F9E-4753-B58A-249B37F19C88}"/>
              </a:ext>
            </a:extLst>
          </p:cNvPr>
          <p:cNvSpPr txBox="1"/>
          <p:nvPr/>
        </p:nvSpPr>
        <p:spPr>
          <a:xfrm>
            <a:off x="1892252" y="5311919"/>
            <a:ext cx="854756" cy="338554"/>
          </a:xfrm>
          <a:prstGeom prst="rect">
            <a:avLst/>
          </a:prstGeom>
          <a:noFill/>
        </p:spPr>
        <p:txBody>
          <a:bodyPr wrap="square" rtlCol="0">
            <a:spAutoFit/>
          </a:bodyPr>
          <a:lstStyle/>
          <a:p>
            <a:pPr algn="ctr"/>
            <a:r>
              <a:rPr lang="en-US" sz="800" dirty="0" err="1" smtClean="0"/>
              <a:t>Analysing</a:t>
            </a:r>
            <a:r>
              <a:rPr lang="en-US" sz="800" dirty="0" smtClean="0"/>
              <a:t> HR Performance</a:t>
            </a:r>
            <a:endParaRPr lang="en-US" sz="800" dirty="0"/>
          </a:p>
        </p:txBody>
      </p:sp>
      <p:sp>
        <p:nvSpPr>
          <p:cNvPr id="187" name="TextBox 186">
            <a:extLst>
              <a:ext uri="{FF2B5EF4-FFF2-40B4-BE49-F238E27FC236}">
                <a16:creationId xmlns:a16="http://schemas.microsoft.com/office/drawing/2014/main" id="{57E4ADCC-0F9E-4753-B58A-249B37F19C88}"/>
              </a:ext>
            </a:extLst>
          </p:cNvPr>
          <p:cNvSpPr txBox="1"/>
          <p:nvPr/>
        </p:nvSpPr>
        <p:spPr>
          <a:xfrm>
            <a:off x="1131728" y="5295168"/>
            <a:ext cx="854756" cy="307777"/>
          </a:xfrm>
          <a:prstGeom prst="rect">
            <a:avLst/>
          </a:prstGeom>
          <a:noFill/>
        </p:spPr>
        <p:txBody>
          <a:bodyPr wrap="square" rtlCol="0">
            <a:spAutoFit/>
          </a:bodyPr>
          <a:lstStyle/>
          <a:p>
            <a:pPr algn="ctr"/>
            <a:endParaRPr lang="en-US" sz="600" b="1" dirty="0"/>
          </a:p>
          <a:p>
            <a:pPr algn="ctr"/>
            <a:r>
              <a:rPr lang="en-US" sz="800" dirty="0" smtClean="0"/>
              <a:t>Motivation</a:t>
            </a:r>
            <a:endParaRPr lang="en-US" sz="800" dirty="0"/>
          </a:p>
        </p:txBody>
      </p:sp>
      <p:sp>
        <p:nvSpPr>
          <p:cNvPr id="188" name="TextBox 187">
            <a:extLst>
              <a:ext uri="{FF2B5EF4-FFF2-40B4-BE49-F238E27FC236}">
                <a16:creationId xmlns:a16="http://schemas.microsoft.com/office/drawing/2014/main" id="{57E4ADCC-0F9E-4753-B58A-249B37F19C88}"/>
              </a:ext>
            </a:extLst>
          </p:cNvPr>
          <p:cNvSpPr txBox="1"/>
          <p:nvPr/>
        </p:nvSpPr>
        <p:spPr>
          <a:xfrm>
            <a:off x="1803932" y="6149811"/>
            <a:ext cx="854756" cy="307777"/>
          </a:xfrm>
          <a:prstGeom prst="rect">
            <a:avLst/>
          </a:prstGeom>
          <a:noFill/>
        </p:spPr>
        <p:txBody>
          <a:bodyPr wrap="square" rtlCol="0">
            <a:spAutoFit/>
          </a:bodyPr>
          <a:lstStyle/>
          <a:p>
            <a:pPr algn="ctr"/>
            <a:endParaRPr lang="en-US" sz="600" b="1" dirty="0"/>
          </a:p>
          <a:p>
            <a:pPr algn="ctr"/>
            <a:r>
              <a:rPr lang="en-US" sz="800" dirty="0" smtClean="0"/>
              <a:t>HR flow</a:t>
            </a:r>
            <a:endParaRPr lang="en-US" sz="800" dirty="0"/>
          </a:p>
        </p:txBody>
      </p:sp>
      <p:sp>
        <p:nvSpPr>
          <p:cNvPr id="190" name="TextBox 189">
            <a:extLst>
              <a:ext uri="{FF2B5EF4-FFF2-40B4-BE49-F238E27FC236}">
                <a16:creationId xmlns:a16="http://schemas.microsoft.com/office/drawing/2014/main" id="{57E4ADCC-0F9E-4753-B58A-249B37F19C88}"/>
              </a:ext>
            </a:extLst>
          </p:cNvPr>
          <p:cNvSpPr txBox="1"/>
          <p:nvPr/>
        </p:nvSpPr>
        <p:spPr>
          <a:xfrm>
            <a:off x="840846" y="6185006"/>
            <a:ext cx="1185704" cy="338554"/>
          </a:xfrm>
          <a:prstGeom prst="rect">
            <a:avLst/>
          </a:prstGeom>
          <a:noFill/>
        </p:spPr>
        <p:txBody>
          <a:bodyPr wrap="square" rtlCol="0">
            <a:spAutoFit/>
          </a:bodyPr>
          <a:lstStyle/>
          <a:p>
            <a:pPr algn="ctr"/>
            <a:r>
              <a:rPr lang="en-US" sz="800" dirty="0" smtClean="0"/>
              <a:t>Employer / employee relations</a:t>
            </a:r>
            <a:endParaRPr lang="en-US" sz="800" dirty="0"/>
          </a:p>
        </p:txBody>
      </p:sp>
      <p:sp>
        <p:nvSpPr>
          <p:cNvPr id="191" name="TextBox 190">
            <a:extLst>
              <a:ext uri="{FF2B5EF4-FFF2-40B4-BE49-F238E27FC236}">
                <a16:creationId xmlns:a16="http://schemas.microsoft.com/office/drawing/2014/main" id="{57E4ADCC-0F9E-4753-B58A-249B37F19C88}"/>
              </a:ext>
            </a:extLst>
          </p:cNvPr>
          <p:cNvSpPr txBox="1"/>
          <p:nvPr/>
        </p:nvSpPr>
        <p:spPr>
          <a:xfrm>
            <a:off x="4685171" y="5323598"/>
            <a:ext cx="854756" cy="338554"/>
          </a:xfrm>
          <a:prstGeom prst="rect">
            <a:avLst/>
          </a:prstGeom>
          <a:noFill/>
        </p:spPr>
        <p:txBody>
          <a:bodyPr wrap="square" rtlCol="0">
            <a:spAutoFit/>
          </a:bodyPr>
          <a:lstStyle/>
          <a:p>
            <a:pPr algn="ctr"/>
            <a:r>
              <a:rPr lang="en-US" sz="800" dirty="0" smtClean="0"/>
              <a:t>Setting financial objectives</a:t>
            </a:r>
            <a:endParaRPr lang="en-US" sz="800" dirty="0"/>
          </a:p>
        </p:txBody>
      </p:sp>
      <p:sp>
        <p:nvSpPr>
          <p:cNvPr id="192" name="TextBox 191">
            <a:extLst>
              <a:ext uri="{FF2B5EF4-FFF2-40B4-BE49-F238E27FC236}">
                <a16:creationId xmlns:a16="http://schemas.microsoft.com/office/drawing/2014/main" id="{57E4ADCC-0F9E-4753-B58A-249B37F19C88}"/>
              </a:ext>
            </a:extLst>
          </p:cNvPr>
          <p:cNvSpPr txBox="1"/>
          <p:nvPr/>
        </p:nvSpPr>
        <p:spPr>
          <a:xfrm>
            <a:off x="3792875" y="5317709"/>
            <a:ext cx="993876" cy="338554"/>
          </a:xfrm>
          <a:prstGeom prst="rect">
            <a:avLst/>
          </a:prstGeom>
          <a:noFill/>
        </p:spPr>
        <p:txBody>
          <a:bodyPr wrap="square" rtlCol="0">
            <a:spAutoFit/>
          </a:bodyPr>
          <a:lstStyle/>
          <a:p>
            <a:pPr algn="ctr"/>
            <a:r>
              <a:rPr lang="en-US" sz="800" dirty="0" err="1" smtClean="0"/>
              <a:t>Analysing</a:t>
            </a:r>
            <a:r>
              <a:rPr lang="en-US" sz="800" dirty="0" smtClean="0"/>
              <a:t> financial performance</a:t>
            </a:r>
            <a:endParaRPr lang="en-US" sz="800" dirty="0"/>
          </a:p>
        </p:txBody>
      </p:sp>
      <p:sp>
        <p:nvSpPr>
          <p:cNvPr id="193" name="TextBox 192">
            <a:extLst>
              <a:ext uri="{FF2B5EF4-FFF2-40B4-BE49-F238E27FC236}">
                <a16:creationId xmlns:a16="http://schemas.microsoft.com/office/drawing/2014/main" id="{57E4ADCC-0F9E-4753-B58A-249B37F19C88}"/>
              </a:ext>
            </a:extLst>
          </p:cNvPr>
          <p:cNvSpPr txBox="1"/>
          <p:nvPr/>
        </p:nvSpPr>
        <p:spPr>
          <a:xfrm>
            <a:off x="4666229" y="6098998"/>
            <a:ext cx="965838" cy="307777"/>
          </a:xfrm>
          <a:prstGeom prst="rect">
            <a:avLst/>
          </a:prstGeom>
          <a:noFill/>
        </p:spPr>
        <p:txBody>
          <a:bodyPr wrap="square" rtlCol="0">
            <a:spAutoFit/>
          </a:bodyPr>
          <a:lstStyle/>
          <a:p>
            <a:pPr algn="ctr"/>
            <a:endParaRPr lang="en-US" sz="600" b="1" dirty="0"/>
          </a:p>
          <a:p>
            <a:pPr algn="ctr"/>
            <a:r>
              <a:rPr lang="en-US" sz="800" dirty="0" smtClean="0"/>
              <a:t>Sources of finance</a:t>
            </a:r>
            <a:endParaRPr lang="en-US" sz="800" dirty="0"/>
          </a:p>
        </p:txBody>
      </p:sp>
      <p:sp>
        <p:nvSpPr>
          <p:cNvPr id="194" name="TextBox 193">
            <a:extLst>
              <a:ext uri="{FF2B5EF4-FFF2-40B4-BE49-F238E27FC236}">
                <a16:creationId xmlns:a16="http://schemas.microsoft.com/office/drawing/2014/main" id="{57E4ADCC-0F9E-4753-B58A-249B37F19C88}"/>
              </a:ext>
            </a:extLst>
          </p:cNvPr>
          <p:cNvSpPr txBox="1"/>
          <p:nvPr/>
        </p:nvSpPr>
        <p:spPr>
          <a:xfrm>
            <a:off x="3799832" y="6164299"/>
            <a:ext cx="1055669" cy="215444"/>
          </a:xfrm>
          <a:prstGeom prst="rect">
            <a:avLst/>
          </a:prstGeom>
          <a:noFill/>
        </p:spPr>
        <p:txBody>
          <a:bodyPr wrap="square" rtlCol="0">
            <a:spAutoFit/>
          </a:bodyPr>
          <a:lstStyle/>
          <a:p>
            <a:pPr algn="ctr"/>
            <a:r>
              <a:rPr lang="en-US" sz="800" dirty="0" smtClean="0"/>
              <a:t>Breakeven analysis</a:t>
            </a:r>
            <a:endParaRPr lang="en-US" sz="800" dirty="0"/>
          </a:p>
        </p:txBody>
      </p:sp>
      <p:sp>
        <p:nvSpPr>
          <p:cNvPr id="195" name="TextBox 194">
            <a:extLst>
              <a:ext uri="{FF2B5EF4-FFF2-40B4-BE49-F238E27FC236}">
                <a16:creationId xmlns:a16="http://schemas.microsoft.com/office/drawing/2014/main" id="{57E4ADCC-0F9E-4753-B58A-249B37F19C88}"/>
              </a:ext>
            </a:extLst>
          </p:cNvPr>
          <p:cNvSpPr txBox="1"/>
          <p:nvPr/>
        </p:nvSpPr>
        <p:spPr>
          <a:xfrm>
            <a:off x="2963481" y="6165713"/>
            <a:ext cx="1126274" cy="307777"/>
          </a:xfrm>
          <a:prstGeom prst="rect">
            <a:avLst/>
          </a:prstGeom>
          <a:noFill/>
        </p:spPr>
        <p:txBody>
          <a:bodyPr wrap="square" rtlCol="0">
            <a:spAutoFit/>
          </a:bodyPr>
          <a:lstStyle/>
          <a:p>
            <a:pPr algn="ctr"/>
            <a:endParaRPr lang="en-US" sz="600" b="1" dirty="0"/>
          </a:p>
          <a:p>
            <a:pPr algn="ctr"/>
            <a:r>
              <a:rPr lang="en-US" sz="800" dirty="0" smtClean="0"/>
              <a:t>Improving Profitability</a:t>
            </a:r>
            <a:endParaRPr lang="en-US" sz="800" dirty="0"/>
          </a:p>
        </p:txBody>
      </p:sp>
      <p:sp>
        <p:nvSpPr>
          <p:cNvPr id="196" name="TextBox 195">
            <a:extLst>
              <a:ext uri="{FF2B5EF4-FFF2-40B4-BE49-F238E27FC236}">
                <a16:creationId xmlns:a16="http://schemas.microsoft.com/office/drawing/2014/main" id="{57E4ADCC-0F9E-4753-B58A-249B37F19C88}"/>
              </a:ext>
            </a:extLst>
          </p:cNvPr>
          <p:cNvSpPr txBox="1"/>
          <p:nvPr/>
        </p:nvSpPr>
        <p:spPr>
          <a:xfrm>
            <a:off x="2409205" y="6081323"/>
            <a:ext cx="854756" cy="430887"/>
          </a:xfrm>
          <a:prstGeom prst="rect">
            <a:avLst/>
          </a:prstGeom>
          <a:noFill/>
        </p:spPr>
        <p:txBody>
          <a:bodyPr wrap="square" rtlCol="0">
            <a:spAutoFit/>
          </a:bodyPr>
          <a:lstStyle/>
          <a:p>
            <a:pPr algn="ctr"/>
            <a:endParaRPr lang="en-US" sz="600" b="1" dirty="0"/>
          </a:p>
          <a:p>
            <a:pPr algn="ctr"/>
            <a:r>
              <a:rPr lang="en-US" sz="800" dirty="0" err="1" smtClean="0"/>
              <a:t>Organisational</a:t>
            </a:r>
            <a:r>
              <a:rPr lang="en-US" sz="800" dirty="0" smtClean="0"/>
              <a:t> design</a:t>
            </a:r>
            <a:endParaRPr lang="en-US" sz="800" dirty="0"/>
          </a:p>
        </p:txBody>
      </p:sp>
      <p:sp>
        <p:nvSpPr>
          <p:cNvPr id="197" name="TextBox 196">
            <a:extLst>
              <a:ext uri="{FF2B5EF4-FFF2-40B4-BE49-F238E27FC236}">
                <a16:creationId xmlns:a16="http://schemas.microsoft.com/office/drawing/2014/main" id="{57E4ADCC-0F9E-4753-B58A-249B37F19C88}"/>
              </a:ext>
            </a:extLst>
          </p:cNvPr>
          <p:cNvSpPr txBox="1"/>
          <p:nvPr/>
        </p:nvSpPr>
        <p:spPr>
          <a:xfrm>
            <a:off x="3237487" y="8281954"/>
            <a:ext cx="854756" cy="553998"/>
          </a:xfrm>
          <a:prstGeom prst="rect">
            <a:avLst/>
          </a:prstGeom>
          <a:noFill/>
        </p:spPr>
        <p:txBody>
          <a:bodyPr wrap="square" rtlCol="0">
            <a:spAutoFit/>
          </a:bodyPr>
          <a:lstStyle/>
          <a:p>
            <a:pPr algn="ctr"/>
            <a:endParaRPr lang="en-US" sz="600" b="1" dirty="0"/>
          </a:p>
          <a:p>
            <a:pPr algn="ctr"/>
            <a:r>
              <a:rPr lang="en-US" sz="800" dirty="0" smtClean="0"/>
              <a:t>How external factors effect businesses</a:t>
            </a:r>
            <a:endParaRPr lang="en-US" sz="800" dirty="0"/>
          </a:p>
        </p:txBody>
      </p:sp>
      <p:sp>
        <p:nvSpPr>
          <p:cNvPr id="198" name="TextBox 197">
            <a:extLst>
              <a:ext uri="{FF2B5EF4-FFF2-40B4-BE49-F238E27FC236}">
                <a16:creationId xmlns:a16="http://schemas.microsoft.com/office/drawing/2014/main" id="{57E4ADCC-0F9E-4753-B58A-249B37F19C88}"/>
              </a:ext>
            </a:extLst>
          </p:cNvPr>
          <p:cNvSpPr txBox="1"/>
          <p:nvPr/>
        </p:nvSpPr>
        <p:spPr>
          <a:xfrm>
            <a:off x="3888262" y="8296649"/>
            <a:ext cx="854756" cy="430887"/>
          </a:xfrm>
          <a:prstGeom prst="rect">
            <a:avLst/>
          </a:prstGeom>
          <a:noFill/>
        </p:spPr>
        <p:txBody>
          <a:bodyPr wrap="square" rtlCol="0">
            <a:spAutoFit/>
          </a:bodyPr>
          <a:lstStyle/>
          <a:p>
            <a:pPr algn="ctr"/>
            <a:endParaRPr lang="en-US" sz="600" b="1" dirty="0"/>
          </a:p>
          <a:p>
            <a:pPr algn="ctr"/>
            <a:r>
              <a:rPr lang="en-US" sz="800" dirty="0" smtClean="0"/>
              <a:t>Different forms of businesses</a:t>
            </a:r>
            <a:endParaRPr lang="en-US" sz="800" dirty="0"/>
          </a:p>
        </p:txBody>
      </p:sp>
      <p:sp>
        <p:nvSpPr>
          <p:cNvPr id="199" name="TextBox 198">
            <a:extLst>
              <a:ext uri="{FF2B5EF4-FFF2-40B4-BE49-F238E27FC236}">
                <a16:creationId xmlns:a16="http://schemas.microsoft.com/office/drawing/2014/main" id="{57E4ADCC-0F9E-4753-B58A-249B37F19C88}"/>
              </a:ext>
            </a:extLst>
          </p:cNvPr>
          <p:cNvSpPr txBox="1"/>
          <p:nvPr/>
        </p:nvSpPr>
        <p:spPr>
          <a:xfrm>
            <a:off x="1788150" y="7211103"/>
            <a:ext cx="854756" cy="461665"/>
          </a:xfrm>
          <a:prstGeom prst="rect">
            <a:avLst/>
          </a:prstGeom>
          <a:noFill/>
        </p:spPr>
        <p:txBody>
          <a:bodyPr wrap="square" rtlCol="0">
            <a:spAutoFit/>
          </a:bodyPr>
          <a:lstStyle/>
          <a:p>
            <a:pPr algn="ctr"/>
            <a:r>
              <a:rPr lang="en-US" sz="800" dirty="0" smtClean="0"/>
              <a:t>Market segmentation and Targeting</a:t>
            </a:r>
            <a:endParaRPr lang="en-US" sz="800" dirty="0"/>
          </a:p>
        </p:txBody>
      </p:sp>
      <p:sp>
        <p:nvSpPr>
          <p:cNvPr id="200" name="TextBox 199">
            <a:extLst>
              <a:ext uri="{FF2B5EF4-FFF2-40B4-BE49-F238E27FC236}">
                <a16:creationId xmlns:a16="http://schemas.microsoft.com/office/drawing/2014/main" id="{57E4ADCC-0F9E-4753-B58A-249B37F19C88}"/>
              </a:ext>
            </a:extLst>
          </p:cNvPr>
          <p:cNvSpPr txBox="1"/>
          <p:nvPr/>
        </p:nvSpPr>
        <p:spPr>
          <a:xfrm>
            <a:off x="4551265" y="8281370"/>
            <a:ext cx="854756" cy="430887"/>
          </a:xfrm>
          <a:prstGeom prst="rect">
            <a:avLst/>
          </a:prstGeom>
          <a:noFill/>
        </p:spPr>
        <p:txBody>
          <a:bodyPr wrap="square" rtlCol="0">
            <a:spAutoFit/>
          </a:bodyPr>
          <a:lstStyle/>
          <a:p>
            <a:pPr algn="ctr"/>
            <a:endParaRPr lang="en-US" sz="600" b="1" dirty="0"/>
          </a:p>
          <a:p>
            <a:pPr algn="ctr"/>
            <a:r>
              <a:rPr lang="en-US" sz="800" dirty="0" smtClean="0"/>
              <a:t>Concept of Profit</a:t>
            </a:r>
            <a:endParaRPr lang="en-US" sz="800" dirty="0"/>
          </a:p>
        </p:txBody>
      </p:sp>
      <p:sp>
        <p:nvSpPr>
          <p:cNvPr id="201" name="TextBox 200">
            <a:extLst>
              <a:ext uri="{FF2B5EF4-FFF2-40B4-BE49-F238E27FC236}">
                <a16:creationId xmlns:a16="http://schemas.microsoft.com/office/drawing/2014/main" id="{57E4ADCC-0F9E-4753-B58A-249B37F19C88}"/>
              </a:ext>
            </a:extLst>
          </p:cNvPr>
          <p:cNvSpPr txBox="1"/>
          <p:nvPr/>
        </p:nvSpPr>
        <p:spPr>
          <a:xfrm>
            <a:off x="1128430" y="7351519"/>
            <a:ext cx="854756" cy="430887"/>
          </a:xfrm>
          <a:prstGeom prst="rect">
            <a:avLst/>
          </a:prstGeom>
          <a:noFill/>
        </p:spPr>
        <p:txBody>
          <a:bodyPr wrap="square" rtlCol="0">
            <a:spAutoFit/>
          </a:bodyPr>
          <a:lstStyle/>
          <a:p>
            <a:pPr algn="ctr"/>
            <a:endParaRPr lang="en-US" sz="600" b="1" dirty="0"/>
          </a:p>
          <a:p>
            <a:pPr algn="ctr"/>
            <a:r>
              <a:rPr lang="en-US" sz="800" dirty="0" smtClean="0"/>
              <a:t>Stakeholder Mapping</a:t>
            </a:r>
            <a:endParaRPr lang="en-US" sz="800" dirty="0"/>
          </a:p>
        </p:txBody>
      </p:sp>
      <p:sp>
        <p:nvSpPr>
          <p:cNvPr id="202" name="TextBox 201">
            <a:extLst>
              <a:ext uri="{FF2B5EF4-FFF2-40B4-BE49-F238E27FC236}">
                <a16:creationId xmlns:a16="http://schemas.microsoft.com/office/drawing/2014/main" id="{57E4ADCC-0F9E-4753-B58A-249B37F19C88}"/>
              </a:ext>
            </a:extLst>
          </p:cNvPr>
          <p:cNvSpPr txBox="1"/>
          <p:nvPr/>
        </p:nvSpPr>
        <p:spPr>
          <a:xfrm>
            <a:off x="2478373" y="8319594"/>
            <a:ext cx="854756" cy="430887"/>
          </a:xfrm>
          <a:prstGeom prst="rect">
            <a:avLst/>
          </a:prstGeom>
          <a:noFill/>
        </p:spPr>
        <p:txBody>
          <a:bodyPr wrap="square" rtlCol="0">
            <a:spAutoFit/>
          </a:bodyPr>
          <a:lstStyle/>
          <a:p>
            <a:pPr algn="ctr"/>
            <a:endParaRPr lang="en-US" sz="600" b="1" dirty="0"/>
          </a:p>
          <a:p>
            <a:pPr algn="ctr"/>
            <a:r>
              <a:rPr lang="en-US" sz="800" dirty="0" smtClean="0"/>
              <a:t>Leadership styles</a:t>
            </a:r>
            <a:endParaRPr lang="en-US" sz="800" dirty="0"/>
          </a:p>
        </p:txBody>
      </p:sp>
      <p:sp>
        <p:nvSpPr>
          <p:cNvPr id="203" name="TextBox 202">
            <a:extLst>
              <a:ext uri="{FF2B5EF4-FFF2-40B4-BE49-F238E27FC236}">
                <a16:creationId xmlns:a16="http://schemas.microsoft.com/office/drawing/2014/main" id="{57E4ADCC-0F9E-4753-B58A-249B37F19C88}"/>
              </a:ext>
            </a:extLst>
          </p:cNvPr>
          <p:cNvSpPr txBox="1"/>
          <p:nvPr/>
        </p:nvSpPr>
        <p:spPr>
          <a:xfrm>
            <a:off x="1861561" y="8293109"/>
            <a:ext cx="854756" cy="553998"/>
          </a:xfrm>
          <a:prstGeom prst="rect">
            <a:avLst/>
          </a:prstGeom>
          <a:noFill/>
        </p:spPr>
        <p:txBody>
          <a:bodyPr wrap="square" rtlCol="0">
            <a:spAutoFit/>
          </a:bodyPr>
          <a:lstStyle/>
          <a:p>
            <a:pPr algn="ctr"/>
            <a:endParaRPr lang="en-US" sz="600" b="1" dirty="0"/>
          </a:p>
          <a:p>
            <a:pPr algn="ctr"/>
            <a:r>
              <a:rPr lang="en-US" sz="800" dirty="0" smtClean="0"/>
              <a:t>Scientific and non scientific decision making</a:t>
            </a:r>
            <a:endParaRPr lang="en-US" sz="800" dirty="0"/>
          </a:p>
        </p:txBody>
      </p:sp>
      <p:sp>
        <p:nvSpPr>
          <p:cNvPr id="204" name="TextBox 203">
            <a:extLst>
              <a:ext uri="{FF2B5EF4-FFF2-40B4-BE49-F238E27FC236}">
                <a16:creationId xmlns:a16="http://schemas.microsoft.com/office/drawing/2014/main" id="{57E4ADCC-0F9E-4753-B58A-249B37F19C88}"/>
              </a:ext>
            </a:extLst>
          </p:cNvPr>
          <p:cNvSpPr txBox="1"/>
          <p:nvPr/>
        </p:nvSpPr>
        <p:spPr>
          <a:xfrm>
            <a:off x="1248803" y="8295517"/>
            <a:ext cx="674437" cy="430887"/>
          </a:xfrm>
          <a:prstGeom prst="rect">
            <a:avLst/>
          </a:prstGeom>
          <a:noFill/>
        </p:spPr>
        <p:txBody>
          <a:bodyPr wrap="square" rtlCol="0">
            <a:spAutoFit/>
          </a:bodyPr>
          <a:lstStyle/>
          <a:p>
            <a:pPr algn="ctr"/>
            <a:endParaRPr lang="en-US" sz="600" b="1" dirty="0"/>
          </a:p>
          <a:p>
            <a:pPr algn="ctr"/>
            <a:r>
              <a:rPr lang="en-US" sz="800" dirty="0" smtClean="0"/>
              <a:t>Decision trees</a:t>
            </a:r>
            <a:endParaRPr lang="en-US" sz="800" dirty="0"/>
          </a:p>
        </p:txBody>
      </p:sp>
      <p:sp>
        <p:nvSpPr>
          <p:cNvPr id="205" name="TextBox 204">
            <a:extLst>
              <a:ext uri="{FF2B5EF4-FFF2-40B4-BE49-F238E27FC236}">
                <a16:creationId xmlns:a16="http://schemas.microsoft.com/office/drawing/2014/main" id="{57E4ADCC-0F9E-4753-B58A-249B37F19C88}"/>
              </a:ext>
            </a:extLst>
          </p:cNvPr>
          <p:cNvSpPr txBox="1"/>
          <p:nvPr/>
        </p:nvSpPr>
        <p:spPr>
          <a:xfrm>
            <a:off x="2540503" y="7367471"/>
            <a:ext cx="854756" cy="430887"/>
          </a:xfrm>
          <a:prstGeom prst="rect">
            <a:avLst/>
          </a:prstGeom>
          <a:noFill/>
        </p:spPr>
        <p:txBody>
          <a:bodyPr wrap="square" rtlCol="0">
            <a:spAutoFit/>
          </a:bodyPr>
          <a:lstStyle/>
          <a:p>
            <a:pPr algn="ctr"/>
            <a:endParaRPr lang="en-US" sz="600" b="1" dirty="0"/>
          </a:p>
          <a:p>
            <a:pPr algn="ctr"/>
            <a:r>
              <a:rPr lang="en-US" sz="800" dirty="0" smtClean="0"/>
              <a:t>What managers do</a:t>
            </a:r>
            <a:endParaRPr lang="en-US" sz="800" dirty="0"/>
          </a:p>
        </p:txBody>
      </p:sp>
      <p:sp>
        <p:nvSpPr>
          <p:cNvPr id="206" name="TextBox 205">
            <a:extLst>
              <a:ext uri="{FF2B5EF4-FFF2-40B4-BE49-F238E27FC236}">
                <a16:creationId xmlns:a16="http://schemas.microsoft.com/office/drawing/2014/main" id="{57E4ADCC-0F9E-4753-B58A-249B37F19C88}"/>
              </a:ext>
            </a:extLst>
          </p:cNvPr>
          <p:cNvSpPr txBox="1"/>
          <p:nvPr/>
        </p:nvSpPr>
        <p:spPr>
          <a:xfrm>
            <a:off x="1974520" y="7504092"/>
            <a:ext cx="854756" cy="307777"/>
          </a:xfrm>
          <a:prstGeom prst="rect">
            <a:avLst/>
          </a:prstGeom>
          <a:noFill/>
        </p:spPr>
        <p:txBody>
          <a:bodyPr wrap="square" rtlCol="0">
            <a:spAutoFit/>
          </a:bodyPr>
          <a:lstStyle/>
          <a:p>
            <a:pPr algn="ctr"/>
            <a:endParaRPr lang="en-US" sz="600" b="1" dirty="0"/>
          </a:p>
          <a:p>
            <a:pPr algn="ctr"/>
            <a:r>
              <a:rPr lang="en-US" sz="800" dirty="0" smtClean="0"/>
              <a:t>Stakeholders</a:t>
            </a:r>
            <a:endParaRPr lang="en-US" sz="800" dirty="0"/>
          </a:p>
        </p:txBody>
      </p:sp>
      <p:sp>
        <p:nvSpPr>
          <p:cNvPr id="207" name="TextBox 206">
            <a:extLst>
              <a:ext uri="{FF2B5EF4-FFF2-40B4-BE49-F238E27FC236}">
                <a16:creationId xmlns:a16="http://schemas.microsoft.com/office/drawing/2014/main" id="{57E4ADCC-0F9E-4753-B58A-249B37F19C88}"/>
              </a:ext>
            </a:extLst>
          </p:cNvPr>
          <p:cNvSpPr txBox="1"/>
          <p:nvPr/>
        </p:nvSpPr>
        <p:spPr>
          <a:xfrm>
            <a:off x="4643826" y="7105255"/>
            <a:ext cx="854756" cy="430887"/>
          </a:xfrm>
          <a:prstGeom prst="rect">
            <a:avLst/>
          </a:prstGeom>
          <a:noFill/>
        </p:spPr>
        <p:txBody>
          <a:bodyPr wrap="square" rtlCol="0">
            <a:spAutoFit/>
          </a:bodyPr>
          <a:lstStyle/>
          <a:p>
            <a:pPr algn="ctr"/>
            <a:endParaRPr lang="en-US" sz="600" b="1" dirty="0"/>
          </a:p>
          <a:p>
            <a:pPr algn="ctr"/>
            <a:r>
              <a:rPr lang="en-US" sz="800" dirty="0" smtClean="0"/>
              <a:t>Supply chain management</a:t>
            </a:r>
            <a:endParaRPr lang="en-US" sz="800" dirty="0"/>
          </a:p>
        </p:txBody>
      </p:sp>
      <p:sp>
        <p:nvSpPr>
          <p:cNvPr id="208" name="TextBox 207">
            <a:extLst>
              <a:ext uri="{FF2B5EF4-FFF2-40B4-BE49-F238E27FC236}">
                <a16:creationId xmlns:a16="http://schemas.microsoft.com/office/drawing/2014/main" id="{57E4ADCC-0F9E-4753-B58A-249B37F19C88}"/>
              </a:ext>
            </a:extLst>
          </p:cNvPr>
          <p:cNvSpPr txBox="1"/>
          <p:nvPr/>
        </p:nvSpPr>
        <p:spPr>
          <a:xfrm>
            <a:off x="4504695" y="7432151"/>
            <a:ext cx="854756" cy="338554"/>
          </a:xfrm>
          <a:prstGeom prst="rect">
            <a:avLst/>
          </a:prstGeom>
          <a:noFill/>
        </p:spPr>
        <p:txBody>
          <a:bodyPr wrap="square" rtlCol="0">
            <a:spAutoFit/>
          </a:bodyPr>
          <a:lstStyle/>
          <a:p>
            <a:pPr algn="ctr"/>
            <a:r>
              <a:rPr lang="en-US" sz="800" dirty="0" smtClean="0"/>
              <a:t>Nature of business</a:t>
            </a:r>
            <a:endParaRPr lang="en-US" sz="800" dirty="0"/>
          </a:p>
        </p:txBody>
      </p:sp>
      <p:sp>
        <p:nvSpPr>
          <p:cNvPr id="209" name="TextBox 208">
            <a:extLst>
              <a:ext uri="{FF2B5EF4-FFF2-40B4-BE49-F238E27FC236}">
                <a16:creationId xmlns:a16="http://schemas.microsoft.com/office/drawing/2014/main" id="{57E4ADCC-0F9E-4753-B58A-249B37F19C88}"/>
              </a:ext>
            </a:extLst>
          </p:cNvPr>
          <p:cNvSpPr txBox="1"/>
          <p:nvPr/>
        </p:nvSpPr>
        <p:spPr>
          <a:xfrm>
            <a:off x="3884710" y="7446216"/>
            <a:ext cx="854756" cy="338554"/>
          </a:xfrm>
          <a:prstGeom prst="rect">
            <a:avLst/>
          </a:prstGeom>
          <a:noFill/>
        </p:spPr>
        <p:txBody>
          <a:bodyPr wrap="square" rtlCol="0">
            <a:spAutoFit/>
          </a:bodyPr>
          <a:lstStyle/>
          <a:p>
            <a:pPr algn="ctr"/>
            <a:r>
              <a:rPr lang="en-US" sz="800" dirty="0" smtClean="0"/>
              <a:t>Missions and Objectives</a:t>
            </a:r>
            <a:endParaRPr lang="en-US" sz="800" dirty="0"/>
          </a:p>
        </p:txBody>
      </p:sp>
      <p:sp>
        <p:nvSpPr>
          <p:cNvPr id="210" name="TextBox 209">
            <a:extLst>
              <a:ext uri="{FF2B5EF4-FFF2-40B4-BE49-F238E27FC236}">
                <a16:creationId xmlns:a16="http://schemas.microsoft.com/office/drawing/2014/main" id="{57E4ADCC-0F9E-4753-B58A-249B37F19C88}"/>
              </a:ext>
            </a:extLst>
          </p:cNvPr>
          <p:cNvSpPr txBox="1"/>
          <p:nvPr/>
        </p:nvSpPr>
        <p:spPr>
          <a:xfrm>
            <a:off x="3323062" y="7452446"/>
            <a:ext cx="747818" cy="338554"/>
          </a:xfrm>
          <a:prstGeom prst="rect">
            <a:avLst/>
          </a:prstGeom>
          <a:noFill/>
        </p:spPr>
        <p:txBody>
          <a:bodyPr wrap="square" rtlCol="0">
            <a:spAutoFit/>
          </a:bodyPr>
          <a:lstStyle/>
          <a:p>
            <a:pPr algn="ctr"/>
            <a:r>
              <a:rPr lang="en-US" sz="800" dirty="0" smtClean="0"/>
              <a:t>Concept of Shareholding</a:t>
            </a:r>
            <a:endParaRPr lang="en-US" sz="800" dirty="0"/>
          </a:p>
        </p:txBody>
      </p:sp>
      <p:sp>
        <p:nvSpPr>
          <p:cNvPr id="211" name="TextBox 210">
            <a:extLst>
              <a:ext uri="{FF2B5EF4-FFF2-40B4-BE49-F238E27FC236}">
                <a16:creationId xmlns:a16="http://schemas.microsoft.com/office/drawing/2014/main" id="{57E4ADCC-0F9E-4753-B58A-249B37F19C88}"/>
              </a:ext>
            </a:extLst>
          </p:cNvPr>
          <p:cNvSpPr txBox="1"/>
          <p:nvPr/>
        </p:nvSpPr>
        <p:spPr>
          <a:xfrm>
            <a:off x="3126989" y="7194133"/>
            <a:ext cx="854756" cy="338554"/>
          </a:xfrm>
          <a:prstGeom prst="rect">
            <a:avLst/>
          </a:prstGeom>
          <a:noFill/>
        </p:spPr>
        <p:txBody>
          <a:bodyPr wrap="square" rtlCol="0">
            <a:spAutoFit/>
          </a:bodyPr>
          <a:lstStyle/>
          <a:p>
            <a:pPr algn="ctr"/>
            <a:r>
              <a:rPr lang="en-US" sz="800" dirty="0" smtClean="0"/>
              <a:t>Efficiency and productivity</a:t>
            </a:r>
            <a:endParaRPr lang="en-US" sz="800" dirty="0"/>
          </a:p>
        </p:txBody>
      </p:sp>
      <p:sp>
        <p:nvSpPr>
          <p:cNvPr id="212" name="TextBox 211">
            <a:extLst>
              <a:ext uri="{FF2B5EF4-FFF2-40B4-BE49-F238E27FC236}">
                <a16:creationId xmlns:a16="http://schemas.microsoft.com/office/drawing/2014/main" id="{57E4ADCC-0F9E-4753-B58A-249B37F19C88}"/>
              </a:ext>
            </a:extLst>
          </p:cNvPr>
          <p:cNvSpPr txBox="1"/>
          <p:nvPr/>
        </p:nvSpPr>
        <p:spPr>
          <a:xfrm>
            <a:off x="3897150" y="7150710"/>
            <a:ext cx="854756" cy="307777"/>
          </a:xfrm>
          <a:prstGeom prst="rect">
            <a:avLst/>
          </a:prstGeom>
          <a:noFill/>
        </p:spPr>
        <p:txBody>
          <a:bodyPr wrap="square" rtlCol="0">
            <a:spAutoFit/>
          </a:bodyPr>
          <a:lstStyle/>
          <a:p>
            <a:pPr algn="ctr"/>
            <a:endParaRPr lang="en-US" sz="600" b="1" dirty="0"/>
          </a:p>
          <a:p>
            <a:pPr algn="ctr"/>
            <a:r>
              <a:rPr lang="en-US" sz="800" dirty="0" smtClean="0"/>
              <a:t>Inventory</a:t>
            </a:r>
            <a:endParaRPr lang="en-US" sz="800" dirty="0"/>
          </a:p>
        </p:txBody>
      </p:sp>
      <p:sp>
        <p:nvSpPr>
          <p:cNvPr id="214" name="TextBox 213">
            <a:extLst>
              <a:ext uri="{FF2B5EF4-FFF2-40B4-BE49-F238E27FC236}">
                <a16:creationId xmlns:a16="http://schemas.microsoft.com/office/drawing/2014/main" id="{57E4ADCC-0F9E-4753-B58A-249B37F19C88}"/>
              </a:ext>
            </a:extLst>
          </p:cNvPr>
          <p:cNvSpPr txBox="1"/>
          <p:nvPr/>
        </p:nvSpPr>
        <p:spPr>
          <a:xfrm>
            <a:off x="1874262" y="6369863"/>
            <a:ext cx="854756" cy="338554"/>
          </a:xfrm>
          <a:prstGeom prst="rect">
            <a:avLst/>
          </a:prstGeom>
          <a:noFill/>
        </p:spPr>
        <p:txBody>
          <a:bodyPr wrap="square" rtlCol="0">
            <a:spAutoFit/>
          </a:bodyPr>
          <a:lstStyle/>
          <a:p>
            <a:pPr algn="ctr"/>
            <a:r>
              <a:rPr lang="en-US" sz="800" dirty="0" smtClean="0"/>
              <a:t>Market data analysis</a:t>
            </a:r>
            <a:endParaRPr lang="en-US" sz="800" dirty="0"/>
          </a:p>
        </p:txBody>
      </p:sp>
      <p:sp>
        <p:nvSpPr>
          <p:cNvPr id="215" name="TextBox 214">
            <a:extLst>
              <a:ext uri="{FF2B5EF4-FFF2-40B4-BE49-F238E27FC236}">
                <a16:creationId xmlns:a16="http://schemas.microsoft.com/office/drawing/2014/main" id="{57E4ADCC-0F9E-4753-B58A-249B37F19C88}"/>
              </a:ext>
            </a:extLst>
          </p:cNvPr>
          <p:cNvSpPr txBox="1"/>
          <p:nvPr/>
        </p:nvSpPr>
        <p:spPr>
          <a:xfrm>
            <a:off x="758835" y="6484465"/>
            <a:ext cx="1125742" cy="215444"/>
          </a:xfrm>
          <a:prstGeom prst="rect">
            <a:avLst/>
          </a:prstGeom>
          <a:noFill/>
        </p:spPr>
        <p:txBody>
          <a:bodyPr wrap="square" rtlCol="0">
            <a:spAutoFit/>
          </a:bodyPr>
          <a:lstStyle/>
          <a:p>
            <a:pPr algn="ctr"/>
            <a:r>
              <a:rPr lang="en-US" sz="800" dirty="0" smtClean="0"/>
              <a:t>Marketing objectives</a:t>
            </a:r>
            <a:endParaRPr lang="en-US" sz="800" dirty="0"/>
          </a:p>
        </p:txBody>
      </p:sp>
      <p:sp>
        <p:nvSpPr>
          <p:cNvPr id="216" name="TextBox 215">
            <a:extLst>
              <a:ext uri="{FF2B5EF4-FFF2-40B4-BE49-F238E27FC236}">
                <a16:creationId xmlns:a16="http://schemas.microsoft.com/office/drawing/2014/main" id="{57E4ADCC-0F9E-4753-B58A-249B37F19C88}"/>
              </a:ext>
            </a:extLst>
          </p:cNvPr>
          <p:cNvSpPr txBox="1"/>
          <p:nvPr/>
        </p:nvSpPr>
        <p:spPr>
          <a:xfrm>
            <a:off x="1084813" y="7165293"/>
            <a:ext cx="940107" cy="307777"/>
          </a:xfrm>
          <a:prstGeom prst="rect">
            <a:avLst/>
          </a:prstGeom>
          <a:noFill/>
        </p:spPr>
        <p:txBody>
          <a:bodyPr wrap="square" rtlCol="0">
            <a:spAutoFit/>
          </a:bodyPr>
          <a:lstStyle/>
          <a:p>
            <a:pPr algn="ctr"/>
            <a:endParaRPr lang="en-US" sz="600" b="1" dirty="0"/>
          </a:p>
          <a:p>
            <a:pPr algn="ctr"/>
            <a:r>
              <a:rPr lang="en-US" sz="800" dirty="0" smtClean="0"/>
              <a:t>Market Research</a:t>
            </a:r>
            <a:endParaRPr lang="en-US" sz="800" dirty="0"/>
          </a:p>
        </p:txBody>
      </p:sp>
      <p:sp>
        <p:nvSpPr>
          <p:cNvPr id="217" name="TextBox 216">
            <a:extLst>
              <a:ext uri="{FF2B5EF4-FFF2-40B4-BE49-F238E27FC236}">
                <a16:creationId xmlns:a16="http://schemas.microsoft.com/office/drawing/2014/main" id="{57E4ADCC-0F9E-4753-B58A-249B37F19C88}"/>
              </a:ext>
            </a:extLst>
          </p:cNvPr>
          <p:cNvSpPr txBox="1"/>
          <p:nvPr/>
        </p:nvSpPr>
        <p:spPr>
          <a:xfrm>
            <a:off x="2512917" y="7137311"/>
            <a:ext cx="854756" cy="307777"/>
          </a:xfrm>
          <a:prstGeom prst="rect">
            <a:avLst/>
          </a:prstGeom>
          <a:noFill/>
        </p:spPr>
        <p:txBody>
          <a:bodyPr wrap="square" rtlCol="0">
            <a:spAutoFit/>
          </a:bodyPr>
          <a:lstStyle/>
          <a:p>
            <a:pPr algn="ctr"/>
            <a:endParaRPr lang="en-US" sz="600" b="1" dirty="0"/>
          </a:p>
          <a:p>
            <a:pPr algn="ctr"/>
            <a:r>
              <a:rPr lang="en-US" sz="800" dirty="0" smtClean="0"/>
              <a:t>Elasticity</a:t>
            </a:r>
            <a:endParaRPr lang="en-US" sz="800" dirty="0"/>
          </a:p>
        </p:txBody>
      </p:sp>
      <p:sp>
        <p:nvSpPr>
          <p:cNvPr id="218" name="TextBox 217">
            <a:extLst>
              <a:ext uri="{FF2B5EF4-FFF2-40B4-BE49-F238E27FC236}">
                <a16:creationId xmlns:a16="http://schemas.microsoft.com/office/drawing/2014/main" id="{57E4ADCC-0F9E-4753-B58A-249B37F19C88}"/>
              </a:ext>
            </a:extLst>
          </p:cNvPr>
          <p:cNvSpPr txBox="1"/>
          <p:nvPr/>
        </p:nvSpPr>
        <p:spPr>
          <a:xfrm>
            <a:off x="4692815" y="6361368"/>
            <a:ext cx="854756" cy="307777"/>
          </a:xfrm>
          <a:prstGeom prst="rect">
            <a:avLst/>
          </a:prstGeom>
          <a:noFill/>
        </p:spPr>
        <p:txBody>
          <a:bodyPr wrap="square" rtlCol="0">
            <a:spAutoFit/>
          </a:bodyPr>
          <a:lstStyle/>
          <a:p>
            <a:pPr algn="ctr"/>
            <a:endParaRPr lang="en-US" sz="600" b="1" dirty="0"/>
          </a:p>
          <a:p>
            <a:pPr algn="ctr"/>
            <a:r>
              <a:rPr lang="en-US" sz="800" dirty="0" smtClean="0"/>
              <a:t>Quality</a:t>
            </a:r>
            <a:endParaRPr lang="en-US" sz="800" dirty="0"/>
          </a:p>
        </p:txBody>
      </p:sp>
      <p:sp>
        <p:nvSpPr>
          <p:cNvPr id="219" name="TextBox 218">
            <a:extLst>
              <a:ext uri="{FF2B5EF4-FFF2-40B4-BE49-F238E27FC236}">
                <a16:creationId xmlns:a16="http://schemas.microsoft.com/office/drawing/2014/main" id="{57E4ADCC-0F9E-4753-B58A-249B37F19C88}"/>
              </a:ext>
            </a:extLst>
          </p:cNvPr>
          <p:cNvSpPr txBox="1"/>
          <p:nvPr/>
        </p:nvSpPr>
        <p:spPr>
          <a:xfrm>
            <a:off x="3916611" y="6360689"/>
            <a:ext cx="1125337" cy="338554"/>
          </a:xfrm>
          <a:prstGeom prst="rect">
            <a:avLst/>
          </a:prstGeom>
          <a:noFill/>
        </p:spPr>
        <p:txBody>
          <a:bodyPr wrap="square" rtlCol="0">
            <a:spAutoFit/>
          </a:bodyPr>
          <a:lstStyle/>
          <a:p>
            <a:pPr algn="ctr"/>
            <a:r>
              <a:rPr lang="en-US" sz="800" dirty="0" err="1" smtClean="0"/>
              <a:t>Analysing</a:t>
            </a:r>
            <a:r>
              <a:rPr lang="en-US" sz="800" dirty="0" smtClean="0"/>
              <a:t> operational performance</a:t>
            </a:r>
            <a:endParaRPr lang="en-US" sz="800" dirty="0"/>
          </a:p>
        </p:txBody>
      </p:sp>
      <p:sp>
        <p:nvSpPr>
          <p:cNvPr id="220" name="TextBox 219">
            <a:extLst>
              <a:ext uri="{FF2B5EF4-FFF2-40B4-BE49-F238E27FC236}">
                <a16:creationId xmlns:a16="http://schemas.microsoft.com/office/drawing/2014/main" id="{57E4ADCC-0F9E-4753-B58A-249B37F19C88}"/>
              </a:ext>
            </a:extLst>
          </p:cNvPr>
          <p:cNvSpPr txBox="1"/>
          <p:nvPr/>
        </p:nvSpPr>
        <p:spPr>
          <a:xfrm>
            <a:off x="3300130" y="6399893"/>
            <a:ext cx="854756" cy="338554"/>
          </a:xfrm>
          <a:prstGeom prst="rect">
            <a:avLst/>
          </a:prstGeom>
          <a:noFill/>
        </p:spPr>
        <p:txBody>
          <a:bodyPr wrap="square" rtlCol="0">
            <a:spAutoFit/>
          </a:bodyPr>
          <a:lstStyle/>
          <a:p>
            <a:pPr algn="ctr"/>
            <a:r>
              <a:rPr lang="en-US" sz="800" dirty="0" smtClean="0"/>
              <a:t>Operations Objectives</a:t>
            </a:r>
            <a:endParaRPr lang="en-US" sz="800" dirty="0"/>
          </a:p>
        </p:txBody>
      </p:sp>
      <p:sp>
        <p:nvSpPr>
          <p:cNvPr id="222" name="TextBox 221">
            <a:extLst>
              <a:ext uri="{FF2B5EF4-FFF2-40B4-BE49-F238E27FC236}">
                <a16:creationId xmlns:a16="http://schemas.microsoft.com/office/drawing/2014/main" id="{57E4ADCC-0F9E-4753-B58A-249B37F19C88}"/>
              </a:ext>
            </a:extLst>
          </p:cNvPr>
          <p:cNvSpPr txBox="1"/>
          <p:nvPr/>
        </p:nvSpPr>
        <p:spPr>
          <a:xfrm>
            <a:off x="2524553" y="6461729"/>
            <a:ext cx="854756" cy="215444"/>
          </a:xfrm>
          <a:prstGeom prst="rect">
            <a:avLst/>
          </a:prstGeom>
          <a:noFill/>
        </p:spPr>
        <p:txBody>
          <a:bodyPr wrap="square" rtlCol="0">
            <a:spAutoFit/>
          </a:bodyPr>
          <a:lstStyle/>
          <a:p>
            <a:pPr algn="ctr"/>
            <a:r>
              <a:rPr lang="en-US" sz="800" dirty="0" smtClean="0"/>
              <a:t>Marketing Mix</a:t>
            </a:r>
            <a:endParaRPr lang="en-US" sz="800" dirty="0"/>
          </a:p>
        </p:txBody>
      </p:sp>
      <p:sp>
        <p:nvSpPr>
          <p:cNvPr id="221" name="TextBox 220">
            <a:extLst>
              <a:ext uri="{FF2B5EF4-FFF2-40B4-BE49-F238E27FC236}">
                <a16:creationId xmlns:a16="http://schemas.microsoft.com/office/drawing/2014/main" id="{57E4ADCC-0F9E-4753-B58A-249B37F19C88}"/>
              </a:ext>
            </a:extLst>
          </p:cNvPr>
          <p:cNvSpPr txBox="1"/>
          <p:nvPr/>
        </p:nvSpPr>
        <p:spPr>
          <a:xfrm>
            <a:off x="3232113" y="3269228"/>
            <a:ext cx="962924" cy="215444"/>
          </a:xfrm>
          <a:prstGeom prst="rect">
            <a:avLst/>
          </a:prstGeom>
          <a:noFill/>
        </p:spPr>
        <p:txBody>
          <a:bodyPr wrap="square" rtlCol="0">
            <a:spAutoFit/>
          </a:bodyPr>
          <a:lstStyle/>
          <a:p>
            <a:pPr algn="ctr"/>
            <a:r>
              <a:rPr lang="en-US" sz="800" dirty="0" smtClean="0"/>
              <a:t>Porter’s 5 forces</a:t>
            </a:r>
            <a:endParaRPr lang="en-US" sz="800" dirty="0"/>
          </a:p>
        </p:txBody>
      </p:sp>
      <p:pic>
        <p:nvPicPr>
          <p:cNvPr id="16" name="Picture 15"/>
          <p:cNvPicPr>
            <a:picLocks noChangeAspect="1"/>
          </p:cNvPicPr>
          <p:nvPr/>
        </p:nvPicPr>
        <p:blipFill>
          <a:blip r:embed="rId11"/>
          <a:stretch>
            <a:fillRect/>
          </a:stretch>
        </p:blipFill>
        <p:spPr>
          <a:xfrm>
            <a:off x="567062" y="8370087"/>
            <a:ext cx="792829" cy="575781"/>
          </a:xfrm>
          <a:prstGeom prst="rect">
            <a:avLst/>
          </a:prstGeom>
        </p:spPr>
      </p:pic>
      <p:pic>
        <p:nvPicPr>
          <p:cNvPr id="17" name="Picture 16"/>
          <p:cNvPicPr>
            <a:picLocks noChangeAspect="1"/>
          </p:cNvPicPr>
          <p:nvPr/>
        </p:nvPicPr>
        <p:blipFill>
          <a:blip r:embed="rId12"/>
          <a:stretch>
            <a:fillRect/>
          </a:stretch>
        </p:blipFill>
        <p:spPr>
          <a:xfrm>
            <a:off x="951235" y="7375847"/>
            <a:ext cx="170975" cy="260220"/>
          </a:xfrm>
          <a:prstGeom prst="rect">
            <a:avLst/>
          </a:prstGeom>
        </p:spPr>
      </p:pic>
      <p:pic>
        <p:nvPicPr>
          <p:cNvPr id="19" name="Picture 18"/>
          <p:cNvPicPr>
            <a:picLocks noChangeAspect="1"/>
          </p:cNvPicPr>
          <p:nvPr/>
        </p:nvPicPr>
        <p:blipFill>
          <a:blip r:embed="rId13"/>
          <a:stretch>
            <a:fillRect/>
          </a:stretch>
        </p:blipFill>
        <p:spPr>
          <a:xfrm>
            <a:off x="505727" y="6346824"/>
            <a:ext cx="527420" cy="187964"/>
          </a:xfrm>
          <a:prstGeom prst="rect">
            <a:avLst/>
          </a:prstGeom>
        </p:spPr>
      </p:pic>
      <p:pic>
        <p:nvPicPr>
          <p:cNvPr id="20" name="Picture 19"/>
          <p:cNvPicPr>
            <a:picLocks noChangeAspect="1"/>
          </p:cNvPicPr>
          <p:nvPr/>
        </p:nvPicPr>
        <p:blipFill>
          <a:blip r:embed="rId14"/>
          <a:stretch>
            <a:fillRect/>
          </a:stretch>
        </p:blipFill>
        <p:spPr>
          <a:xfrm>
            <a:off x="469393" y="4038046"/>
            <a:ext cx="761494" cy="478961"/>
          </a:xfrm>
          <a:prstGeom prst="rect">
            <a:avLst/>
          </a:prstGeom>
        </p:spPr>
      </p:pic>
      <p:pic>
        <p:nvPicPr>
          <p:cNvPr id="21" name="Picture 20"/>
          <p:cNvPicPr>
            <a:picLocks noChangeAspect="1"/>
          </p:cNvPicPr>
          <p:nvPr/>
        </p:nvPicPr>
        <p:blipFill>
          <a:blip r:embed="rId15"/>
          <a:stretch>
            <a:fillRect/>
          </a:stretch>
        </p:blipFill>
        <p:spPr>
          <a:xfrm>
            <a:off x="5477990" y="3022034"/>
            <a:ext cx="656136" cy="479004"/>
          </a:xfrm>
          <a:prstGeom prst="rect">
            <a:avLst/>
          </a:prstGeom>
        </p:spPr>
      </p:pic>
      <p:pic>
        <p:nvPicPr>
          <p:cNvPr id="22" name="Picture 21"/>
          <p:cNvPicPr>
            <a:picLocks noChangeAspect="1"/>
          </p:cNvPicPr>
          <p:nvPr/>
        </p:nvPicPr>
        <p:blipFill>
          <a:blip r:embed="rId16"/>
          <a:stretch>
            <a:fillRect/>
          </a:stretch>
        </p:blipFill>
        <p:spPr>
          <a:xfrm>
            <a:off x="4887688" y="4021305"/>
            <a:ext cx="620627" cy="467267"/>
          </a:xfrm>
          <a:prstGeom prst="rect">
            <a:avLst/>
          </a:prstGeom>
        </p:spPr>
      </p:pic>
      <p:pic>
        <p:nvPicPr>
          <p:cNvPr id="23" name="Picture 22"/>
          <p:cNvPicPr>
            <a:picLocks noChangeAspect="1"/>
          </p:cNvPicPr>
          <p:nvPr/>
        </p:nvPicPr>
        <p:blipFill>
          <a:blip r:embed="rId17"/>
          <a:stretch>
            <a:fillRect/>
          </a:stretch>
        </p:blipFill>
        <p:spPr>
          <a:xfrm>
            <a:off x="5528965" y="5112407"/>
            <a:ext cx="757448" cy="439063"/>
          </a:xfrm>
          <a:prstGeom prst="rect">
            <a:avLst/>
          </a:prstGeom>
        </p:spPr>
      </p:pic>
      <p:pic>
        <p:nvPicPr>
          <p:cNvPr id="26" name="Picture 25"/>
          <p:cNvPicPr>
            <a:picLocks noChangeAspect="1"/>
          </p:cNvPicPr>
          <p:nvPr/>
        </p:nvPicPr>
        <p:blipFill>
          <a:blip r:embed="rId18"/>
          <a:stretch>
            <a:fillRect/>
          </a:stretch>
        </p:blipFill>
        <p:spPr>
          <a:xfrm>
            <a:off x="2093241" y="2910906"/>
            <a:ext cx="656566" cy="350739"/>
          </a:xfrm>
          <a:prstGeom prst="rect">
            <a:avLst/>
          </a:prstGeom>
        </p:spPr>
      </p:pic>
      <p:sp>
        <p:nvSpPr>
          <p:cNvPr id="223" name="Triangle 45">
            <a:extLst>
              <a:ext uri="{FF2B5EF4-FFF2-40B4-BE49-F238E27FC236}">
                <a16:creationId xmlns:a16="http://schemas.microsoft.com/office/drawing/2014/main" id="{B85D31BE-9BE0-3341-86C3-0BFD563EAA1B}"/>
              </a:ext>
            </a:extLst>
          </p:cNvPr>
          <p:cNvSpPr/>
          <p:nvPr/>
        </p:nvSpPr>
        <p:spPr>
          <a:xfrm>
            <a:off x="5413898" y="8362438"/>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224" name="Block Arc 223">
            <a:extLst>
              <a:ext uri="{FF2B5EF4-FFF2-40B4-BE49-F238E27FC236}">
                <a16:creationId xmlns:a16="http://schemas.microsoft.com/office/drawing/2014/main" id="{D2F97453-494C-5746-8E17-4A67EE1BF309}"/>
              </a:ext>
            </a:extLst>
          </p:cNvPr>
          <p:cNvSpPr/>
          <p:nvPr/>
        </p:nvSpPr>
        <p:spPr>
          <a:xfrm rot="5400000">
            <a:off x="4393809" y="7976862"/>
            <a:ext cx="1748262" cy="1763554"/>
          </a:xfrm>
          <a:prstGeom prst="blockArc">
            <a:avLst>
              <a:gd name="adj1" fmla="val 16097226"/>
              <a:gd name="adj2" fmla="val 16700"/>
              <a:gd name="adj3" fmla="val 276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25" name="Oval 224">
            <a:extLst>
              <a:ext uri="{FF2B5EF4-FFF2-40B4-BE49-F238E27FC236}">
                <a16:creationId xmlns:a16="http://schemas.microsoft.com/office/drawing/2014/main" id="{F392CEB9-0CDA-4E4D-8C9D-4D77BAB73103}"/>
              </a:ext>
            </a:extLst>
          </p:cNvPr>
          <p:cNvSpPr/>
          <p:nvPr/>
        </p:nvSpPr>
        <p:spPr>
          <a:xfrm>
            <a:off x="2561687" y="8846292"/>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1000" b="1" dirty="0" smtClean="0">
                <a:solidFill>
                  <a:schemeClr val="tx1"/>
                </a:solidFill>
              </a:rPr>
              <a:t>YEARS</a:t>
            </a:r>
            <a:endParaRPr lang="en-US" sz="2200" b="1" dirty="0">
              <a:solidFill>
                <a:schemeClr val="tx1"/>
              </a:solidFill>
            </a:endParaRPr>
          </a:p>
          <a:p>
            <a:pPr algn="ctr"/>
            <a:r>
              <a:rPr lang="en-US" sz="2200" b="1" dirty="0" smtClean="0">
                <a:solidFill>
                  <a:schemeClr val="tx1"/>
                </a:solidFill>
              </a:rPr>
              <a:t>10/11</a:t>
            </a:r>
            <a:endParaRPr lang="en-US" sz="1000" b="1" dirty="0" smtClean="0">
              <a:solidFill>
                <a:schemeClr val="tx1"/>
              </a:solidFill>
            </a:endParaRPr>
          </a:p>
        </p:txBody>
      </p:sp>
    </p:spTree>
    <p:extLst>
      <p:ext uri="{BB962C8B-B14F-4D97-AF65-F5344CB8AC3E}">
        <p14:creationId xmlns:p14="http://schemas.microsoft.com/office/powerpoint/2010/main" val="2335764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2939</TotalTime>
  <Words>270</Words>
  <Application>Microsoft Office PowerPoint</Application>
  <PresentationFormat>A4 Paper (210x297 mm)</PresentationFormat>
  <Paragraphs>118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T Marcham</cp:lastModifiedBy>
  <cp:revision>362</cp:revision>
  <cp:lastPrinted>2020-01-13T16:07:20Z</cp:lastPrinted>
  <dcterms:created xsi:type="dcterms:W3CDTF">2019-10-28T16:02:33Z</dcterms:created>
  <dcterms:modified xsi:type="dcterms:W3CDTF">2022-08-02T14:54:51Z</dcterms:modified>
</cp:coreProperties>
</file>