
<file path=[Content_Types].xml><?xml version="1.0" encoding="utf-8"?>
<Types xmlns="http://schemas.openxmlformats.org/package/2006/content-types">
  <Default Extension="png" ContentType="image/pn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60" r:id="rId2"/>
  </p:sldIdLst>
  <p:sldSz cx="6858000" cy="9906000" type="A4"/>
  <p:notesSz cx="9926638" cy="1435576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CC"/>
    <a:srgbClr val="FF99FF"/>
    <a:srgbClr val="FEDEFC"/>
    <a:srgbClr val="FDCBFB"/>
    <a:srgbClr val="EAE50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75" autoAdjust="0"/>
    <p:restoredTop sz="94660"/>
  </p:normalViewPr>
  <p:slideViewPr>
    <p:cSldViewPr snapToGrid="0">
      <p:cViewPr>
        <p:scale>
          <a:sx n="112" d="100"/>
          <a:sy n="112" d="100"/>
        </p:scale>
        <p:origin x="1742" y="82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4301543" cy="720282"/>
          </a:xfrm>
          <a:prstGeom prst="rect">
            <a:avLst/>
          </a:prstGeom>
        </p:spPr>
        <p:txBody>
          <a:bodyPr vert="horz" lIns="132714" tIns="66358" rIns="132714" bIns="66358" rtlCol="0"/>
          <a:lstStyle>
            <a:lvl1pPr algn="l">
              <a:defRPr sz="17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622799" y="1"/>
            <a:ext cx="4301543" cy="720282"/>
          </a:xfrm>
          <a:prstGeom prst="rect">
            <a:avLst/>
          </a:prstGeom>
        </p:spPr>
        <p:txBody>
          <a:bodyPr vert="horz" lIns="132714" tIns="66358" rIns="132714" bIns="66358" rtlCol="0"/>
          <a:lstStyle>
            <a:lvl1pPr algn="r">
              <a:defRPr sz="1700"/>
            </a:lvl1pPr>
          </a:lstStyle>
          <a:p>
            <a:fld id="{24D8555F-C3BB-41E5-99E3-408F2C4C712C}" type="datetimeFigureOut">
              <a:rPr lang="en-GB" smtClean="0"/>
              <a:t>02/08/2022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286125" y="1795463"/>
            <a:ext cx="3354388" cy="48434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32714" tIns="66358" rIns="132714" bIns="66358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92665" y="6908710"/>
            <a:ext cx="7941310" cy="5652582"/>
          </a:xfrm>
          <a:prstGeom prst="rect">
            <a:avLst/>
          </a:prstGeom>
        </p:spPr>
        <p:txBody>
          <a:bodyPr vert="horz" lIns="132714" tIns="66358" rIns="132714" bIns="66358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13635485"/>
            <a:ext cx="4301543" cy="720280"/>
          </a:xfrm>
          <a:prstGeom prst="rect">
            <a:avLst/>
          </a:prstGeom>
        </p:spPr>
        <p:txBody>
          <a:bodyPr vert="horz" lIns="132714" tIns="66358" rIns="132714" bIns="66358" rtlCol="0" anchor="b"/>
          <a:lstStyle>
            <a:lvl1pPr algn="l">
              <a:defRPr sz="17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622799" y="13635485"/>
            <a:ext cx="4301543" cy="720280"/>
          </a:xfrm>
          <a:prstGeom prst="rect">
            <a:avLst/>
          </a:prstGeom>
        </p:spPr>
        <p:txBody>
          <a:bodyPr vert="horz" lIns="132714" tIns="66358" rIns="132714" bIns="66358" rtlCol="0" anchor="b"/>
          <a:lstStyle>
            <a:lvl1pPr algn="r">
              <a:defRPr sz="1700"/>
            </a:lvl1pPr>
          </a:lstStyle>
          <a:p>
            <a:fld id="{17B6E8E7-E69B-4E27-B3AE-9C05322EF10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15564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097213" y="1949450"/>
            <a:ext cx="3641725" cy="525938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0A575A-FE42-F34E-BE8D-35435E3FEA7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21484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EA7-B45B-4203-B34C-5DDD6848E4EB}" type="datetimeFigureOut">
              <a:rPr lang="en-GB" smtClean="0"/>
              <a:t>02/08/2022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05457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EA7-B45B-4203-B34C-5DDD6848E4EB}" type="datetimeFigureOut">
              <a:rPr lang="en-GB" smtClean="0"/>
              <a:t>02/08/2022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42506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EA7-B45B-4203-B34C-5DDD6848E4EB}" type="datetimeFigureOut">
              <a:rPr lang="en-GB" smtClean="0"/>
              <a:t>02/08/2022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65121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EA7-B45B-4203-B34C-5DDD6848E4EB}" type="datetimeFigureOut">
              <a:rPr lang="en-GB" smtClean="0"/>
              <a:t>02/08/2022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62834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EA7-B45B-4203-B34C-5DDD6848E4EB}" type="datetimeFigureOut">
              <a:rPr lang="en-GB" smtClean="0"/>
              <a:t>02/08/2022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60366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EA7-B45B-4203-B34C-5DDD6848E4EB}" type="datetimeFigureOut">
              <a:rPr lang="en-GB" smtClean="0"/>
              <a:t>02/08/2022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694880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EA7-B45B-4203-B34C-5DDD6848E4EB}" type="datetimeFigureOut">
              <a:rPr lang="en-GB" smtClean="0"/>
              <a:t>02/08/2022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39110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EA7-B45B-4203-B34C-5DDD6848E4EB}" type="datetimeFigureOut">
              <a:rPr lang="en-GB" smtClean="0"/>
              <a:t>02/08/2022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21394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EA7-B45B-4203-B34C-5DDD6848E4EB}" type="datetimeFigureOut">
              <a:rPr lang="en-GB" smtClean="0"/>
              <a:t>02/08/2022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612915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EA7-B45B-4203-B34C-5DDD6848E4EB}" type="datetimeFigureOut">
              <a:rPr lang="en-GB" smtClean="0"/>
              <a:t>02/08/2022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99765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EA7-B45B-4203-B34C-5DDD6848E4EB}" type="datetimeFigureOut">
              <a:rPr lang="en-GB" smtClean="0"/>
              <a:t>02/08/2022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71541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F78EA7-B45B-4203-B34C-5DDD6848E4EB}" type="datetimeFigureOut">
              <a:rPr lang="en-GB" smtClean="0"/>
              <a:t>02/08/2022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7418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9.png"/><Relationship Id="rId18" Type="http://schemas.openxmlformats.org/officeDocument/2006/relationships/image" Target="../media/image14.png"/><Relationship Id="rId3" Type="http://schemas.openxmlformats.org/officeDocument/2006/relationships/image" Target="../media/image1.wmf"/><Relationship Id="rId21" Type="http://schemas.openxmlformats.org/officeDocument/2006/relationships/image" Target="../media/image17.png"/><Relationship Id="rId7" Type="http://schemas.openxmlformats.org/officeDocument/2006/relationships/image" Target="../media/image3.png"/><Relationship Id="rId12" Type="http://schemas.openxmlformats.org/officeDocument/2006/relationships/image" Target="../media/image8.png"/><Relationship Id="rId17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2.png"/><Relationship Id="rId20" Type="http://schemas.openxmlformats.org/officeDocument/2006/relationships/image" Target="../media/image1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11" Type="http://schemas.openxmlformats.org/officeDocument/2006/relationships/image" Target="../media/image7.png"/><Relationship Id="rId5" Type="http://schemas.openxmlformats.org/officeDocument/2006/relationships/hyperlink" Target="https://creativecommons.org/licenses/by-sa/3.0/" TargetMode="External"/><Relationship Id="rId15" Type="http://schemas.openxmlformats.org/officeDocument/2006/relationships/image" Target="../media/image11.png"/><Relationship Id="rId23" Type="http://schemas.openxmlformats.org/officeDocument/2006/relationships/image" Target="../media/image19.png"/><Relationship Id="rId10" Type="http://schemas.openxmlformats.org/officeDocument/2006/relationships/image" Target="../media/image6.png"/><Relationship Id="rId19" Type="http://schemas.openxmlformats.org/officeDocument/2006/relationships/image" Target="../media/image15.png"/><Relationship Id="rId4" Type="http://schemas.openxmlformats.org/officeDocument/2006/relationships/hyperlink" Target="http://graphicdesign.stackexchange.com/questions/21617/change-color-of-a-monotone-icon-to-another-color" TargetMode="External"/><Relationship Id="rId9" Type="http://schemas.openxmlformats.org/officeDocument/2006/relationships/image" Target="../media/image5.png"/><Relationship Id="rId14" Type="http://schemas.openxmlformats.org/officeDocument/2006/relationships/image" Target="../media/image10.png"/><Relationship Id="rId22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Rectangle 227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3383151" y="7206871"/>
            <a:ext cx="1987491" cy="362634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 smtClean="0">
                <a:solidFill>
                  <a:schemeClr val="tx1"/>
                </a:solidFill>
              </a:rPr>
              <a:t>Cell Structure  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350" name="Rectangle 349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3383151" y="7622991"/>
            <a:ext cx="1971635" cy="327213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00" b="1" dirty="0" smtClean="0">
                <a:solidFill>
                  <a:schemeClr val="tx1"/>
                </a:solidFill>
              </a:rPr>
              <a:t>Exchange and Transport </a:t>
            </a:r>
            <a:endParaRPr lang="en-US" sz="1300" b="1" dirty="0">
              <a:solidFill>
                <a:schemeClr val="tx1"/>
              </a:solidFill>
            </a:endParaRPr>
          </a:p>
        </p:txBody>
      </p:sp>
      <p:sp>
        <p:nvSpPr>
          <p:cNvPr id="68" name="Rectangle 67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4517565" y="1023419"/>
            <a:ext cx="853077" cy="628936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  </a:t>
            </a:r>
            <a:endParaRPr lang="en-US" sz="1600" b="1" dirty="0">
              <a:solidFill>
                <a:schemeClr val="tx1"/>
              </a:solidFill>
            </a:endParaRPr>
          </a:p>
        </p:txBody>
      </p:sp>
      <p:pic>
        <p:nvPicPr>
          <p:cNvPr id="421" name="Picture 9" descr="master swirl">
            <a:extLst>
              <a:ext uri="{FF2B5EF4-FFF2-40B4-BE49-F238E27FC236}">
                <a16:creationId xmlns:a16="http://schemas.microsoft.com/office/drawing/2014/main" id="{3B9F5834-4D6F-4A4D-8AAA-927E666362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3" y="-1345762"/>
            <a:ext cx="6859221" cy="21733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sp>
        <p:nvSpPr>
          <p:cNvPr id="75" name="TextBox 74">
            <a:extLst>
              <a:ext uri="{FF2B5EF4-FFF2-40B4-BE49-F238E27FC236}">
                <a16:creationId xmlns:a16="http://schemas.microsoft.com/office/drawing/2014/main" id="{D9779897-05A9-4ABF-838E-8AF689A529C8}"/>
              </a:ext>
            </a:extLst>
          </p:cNvPr>
          <p:cNvSpPr txBox="1"/>
          <p:nvPr/>
        </p:nvSpPr>
        <p:spPr>
          <a:xfrm>
            <a:off x="-2344699" y="13260738"/>
            <a:ext cx="68079" cy="64633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>
                <a:hlinkClick r:id="rId4" tooltip="http://graphicdesign.stackexchange.com/questions/21617/change-color-of-a-monotone-icon-to-another-color"/>
              </a:rPr>
              <a:t>This Photo</a:t>
            </a:r>
            <a:r>
              <a:rPr lang="en-GB" sz="900"/>
              <a:t> by Unknown Author is licensed under </a:t>
            </a:r>
            <a:r>
              <a:rPr lang="en-GB" sz="900">
                <a:hlinkClick r:id="rId5" tooltip="https://creativecommons.org/licenses/by-sa/3.0/"/>
              </a:rPr>
              <a:t>CC BY-SA</a:t>
            </a:r>
            <a:endParaRPr lang="en-GB" sz="900"/>
          </a:p>
        </p:txBody>
      </p:sp>
      <p:sp>
        <p:nvSpPr>
          <p:cNvPr id="183" name="TextBox 182"/>
          <p:cNvSpPr txBox="1"/>
          <p:nvPr/>
        </p:nvSpPr>
        <p:spPr>
          <a:xfrm>
            <a:off x="1665580" y="25040"/>
            <a:ext cx="3506559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GB" sz="4000" b="1" dirty="0" smtClean="0">
                <a:solidFill>
                  <a:schemeClr val="accent1">
                    <a:lumMod val="75000"/>
                  </a:schemeClr>
                </a:solidFill>
              </a:rPr>
              <a:t>Biology </a:t>
            </a:r>
            <a:r>
              <a:rPr lang="en-GB" sz="4000" b="1" smtClean="0">
                <a:solidFill>
                  <a:schemeClr val="accent1">
                    <a:lumMod val="75000"/>
                  </a:schemeClr>
                </a:solidFill>
              </a:rPr>
              <a:t>A Level </a:t>
            </a:r>
            <a:endParaRPr lang="en-US" sz="4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79" name="TextBox 178"/>
          <p:cNvSpPr txBox="1"/>
          <p:nvPr/>
        </p:nvSpPr>
        <p:spPr>
          <a:xfrm>
            <a:off x="310634" y="872124"/>
            <a:ext cx="3417515" cy="1015663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1200" b="1" dirty="0" smtClean="0">
                <a:solidFill>
                  <a:schemeClr val="bg1"/>
                </a:solidFill>
              </a:rPr>
              <a:t>Degrees		Apprenticeships</a:t>
            </a:r>
            <a:endParaRPr lang="en-GB" sz="1200" b="1" dirty="0" smtClean="0">
              <a:solidFill>
                <a:schemeClr val="bg1"/>
              </a:solidFill>
            </a:endParaRPr>
          </a:p>
          <a:p>
            <a:r>
              <a:rPr lang="en-GB" sz="1200" b="1" dirty="0" smtClean="0">
                <a:solidFill>
                  <a:schemeClr val="bg1"/>
                </a:solidFill>
              </a:rPr>
              <a:t>Careers </a:t>
            </a:r>
            <a:r>
              <a:rPr lang="en-GB" sz="1200" dirty="0" smtClean="0">
                <a:solidFill>
                  <a:schemeClr val="bg1"/>
                </a:solidFill>
              </a:rPr>
              <a:t>:  Nurse, Doctor, Vet, Research Scientist,  Marine Biologist, Horticulture, Dentist, Midwife, Teacher, Physiotherapist, Zookeeper, Crop Scientist, </a:t>
            </a:r>
            <a:r>
              <a:rPr lang="en-GB" sz="1200" dirty="0" smtClean="0">
                <a:solidFill>
                  <a:schemeClr val="bg1"/>
                </a:solidFill>
              </a:rPr>
              <a:t>Pharmacist</a:t>
            </a:r>
            <a:endParaRPr lang="en-US" sz="1200" dirty="0" smtClean="0">
              <a:solidFill>
                <a:schemeClr val="bg1"/>
              </a:solidFill>
            </a:endParaRPr>
          </a:p>
        </p:txBody>
      </p:sp>
      <p:sp>
        <p:nvSpPr>
          <p:cNvPr id="320" name="TextBox 319"/>
          <p:cNvSpPr txBox="1"/>
          <p:nvPr/>
        </p:nvSpPr>
        <p:spPr>
          <a:xfrm>
            <a:off x="2203693" y="8741485"/>
            <a:ext cx="3324001" cy="95410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1400" dirty="0" smtClean="0"/>
              <a:t>Cell Biology, Organisation, Infection and Response, Bioenergetics, </a:t>
            </a:r>
            <a:r>
              <a:rPr lang="en-GB" sz="1400" dirty="0" smtClean="0"/>
              <a:t>Homeostasis</a:t>
            </a:r>
          </a:p>
          <a:p>
            <a:pPr algn="ctr"/>
            <a:r>
              <a:rPr lang="en-GB" sz="1400" dirty="0" smtClean="0"/>
              <a:t> </a:t>
            </a:r>
            <a:r>
              <a:rPr lang="en-GB" sz="1400" dirty="0" smtClean="0"/>
              <a:t>and Response, Inheritance, Variation and Evolution, and Ecology</a:t>
            </a:r>
            <a:endParaRPr lang="en-US" sz="1400" dirty="0"/>
          </a:p>
        </p:txBody>
      </p:sp>
      <p:sp>
        <p:nvSpPr>
          <p:cNvPr id="69" name="Triangle 45">
            <a:extLst>
              <a:ext uri="{FF2B5EF4-FFF2-40B4-BE49-F238E27FC236}">
                <a16:creationId xmlns:a16="http://schemas.microsoft.com/office/drawing/2014/main" id="{B85D31BE-9BE0-3341-86C3-0BFD563EAA1B}"/>
              </a:ext>
            </a:extLst>
          </p:cNvPr>
          <p:cNvSpPr/>
          <p:nvPr/>
        </p:nvSpPr>
        <p:spPr>
          <a:xfrm rot="16200000">
            <a:off x="3567650" y="921787"/>
            <a:ext cx="1086902" cy="824187"/>
          </a:xfrm>
          <a:prstGeom prst="triangle">
            <a:avLst>
              <a:gd name="adj" fmla="val 45360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1" dirty="0"/>
          </a:p>
        </p:txBody>
      </p:sp>
      <p:sp>
        <p:nvSpPr>
          <p:cNvPr id="146" name="TextBox 145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307342" y="1943332"/>
            <a:ext cx="85475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Muscle Contraction</a:t>
            </a:r>
            <a:endParaRPr lang="en-US" sz="800" dirty="0"/>
          </a:p>
        </p:txBody>
      </p:sp>
      <p:sp>
        <p:nvSpPr>
          <p:cNvPr id="147" name="TextBox 146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065686" y="3187761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Inheritance</a:t>
            </a:r>
            <a:endParaRPr lang="en-US" sz="800" dirty="0"/>
          </a:p>
        </p:txBody>
      </p:sp>
      <p:sp>
        <p:nvSpPr>
          <p:cNvPr id="148" name="TextBox 147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4783795" y="1875154"/>
            <a:ext cx="85475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Ecosystem Management</a:t>
            </a:r>
            <a:endParaRPr lang="en-US" sz="800" dirty="0"/>
          </a:p>
        </p:txBody>
      </p:sp>
      <p:sp>
        <p:nvSpPr>
          <p:cNvPr id="149" name="TextBox 148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2579988" y="2005092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Plant Hormones</a:t>
            </a:r>
            <a:endParaRPr lang="en-US" sz="800" dirty="0"/>
          </a:p>
        </p:txBody>
      </p:sp>
      <p:sp>
        <p:nvSpPr>
          <p:cNvPr id="150" name="TextBox 149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4199653" y="1820683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Competition</a:t>
            </a:r>
            <a:endParaRPr lang="en-US" sz="800" dirty="0"/>
          </a:p>
        </p:txBody>
      </p:sp>
      <p:sp>
        <p:nvSpPr>
          <p:cNvPr id="151" name="TextBox 150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245399" y="3575932"/>
            <a:ext cx="85475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Chloroplast Structure </a:t>
            </a:r>
            <a:endParaRPr lang="en-US" sz="800" dirty="0"/>
          </a:p>
        </p:txBody>
      </p:sp>
      <p:sp>
        <p:nvSpPr>
          <p:cNvPr id="152" name="TextBox 151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-118769" y="4574062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Krebs Cycle</a:t>
            </a:r>
            <a:endParaRPr lang="en-US" sz="800" dirty="0"/>
          </a:p>
        </p:txBody>
      </p:sp>
      <p:sp>
        <p:nvSpPr>
          <p:cNvPr id="153" name="TextBox 152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2913988" y="3580130"/>
            <a:ext cx="102336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Light Independent Stage</a:t>
            </a:r>
            <a:endParaRPr lang="en-US" sz="800" dirty="0"/>
          </a:p>
        </p:txBody>
      </p:sp>
      <p:sp>
        <p:nvSpPr>
          <p:cNvPr id="154" name="TextBox 153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4220471" y="3438308"/>
            <a:ext cx="85475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Regulation of blood glucose</a:t>
            </a:r>
            <a:endParaRPr lang="en-US" sz="800" dirty="0"/>
          </a:p>
        </p:txBody>
      </p:sp>
      <p:sp>
        <p:nvSpPr>
          <p:cNvPr id="155" name="TextBox 154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4938834" y="3548007"/>
            <a:ext cx="85475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Control of Heart Rate</a:t>
            </a:r>
            <a:endParaRPr lang="en-US" sz="800" dirty="0"/>
          </a:p>
        </p:txBody>
      </p:sp>
      <p:sp>
        <p:nvSpPr>
          <p:cNvPr id="156" name="TextBox 155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256911" y="4907791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Synapses</a:t>
            </a:r>
            <a:endParaRPr lang="en-US" sz="800" dirty="0"/>
          </a:p>
        </p:txBody>
      </p:sp>
      <p:sp>
        <p:nvSpPr>
          <p:cNvPr id="157" name="TextBox 156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671626" y="3623769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Diabetes</a:t>
            </a:r>
            <a:endParaRPr lang="en-US" sz="800" dirty="0"/>
          </a:p>
        </p:txBody>
      </p:sp>
      <p:sp>
        <p:nvSpPr>
          <p:cNvPr id="159" name="TextBox 158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4750384" y="4900047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Receptors</a:t>
            </a:r>
            <a:endParaRPr lang="en-US" sz="800" dirty="0"/>
          </a:p>
        </p:txBody>
      </p:sp>
      <p:sp>
        <p:nvSpPr>
          <p:cNvPr id="160" name="TextBox 159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2343228" y="4870559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Osmoregulation</a:t>
            </a:r>
            <a:endParaRPr lang="en-US" sz="800" dirty="0"/>
          </a:p>
        </p:txBody>
      </p:sp>
      <p:sp>
        <p:nvSpPr>
          <p:cNvPr id="161" name="TextBox 160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684627" y="4987771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Nerves</a:t>
            </a:r>
            <a:endParaRPr lang="en-US" sz="800" dirty="0"/>
          </a:p>
        </p:txBody>
      </p:sp>
      <p:sp>
        <p:nvSpPr>
          <p:cNvPr id="163" name="TextBox 162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2854297" y="4876249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Kidney</a:t>
            </a:r>
            <a:endParaRPr lang="en-US" sz="800" dirty="0"/>
          </a:p>
        </p:txBody>
      </p:sp>
      <p:sp>
        <p:nvSpPr>
          <p:cNvPr id="165" name="TextBox 164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937874" y="3638417"/>
            <a:ext cx="113030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Light Dependent Stage</a:t>
            </a:r>
            <a:endParaRPr lang="en-US" sz="800" dirty="0"/>
          </a:p>
        </p:txBody>
      </p:sp>
      <p:sp>
        <p:nvSpPr>
          <p:cNvPr id="166" name="TextBox 165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4576173" y="5160110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Conservation</a:t>
            </a:r>
            <a:endParaRPr lang="en-US" sz="800" dirty="0"/>
          </a:p>
        </p:txBody>
      </p:sp>
      <p:sp>
        <p:nvSpPr>
          <p:cNvPr id="169" name="TextBox 168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286251" y="4864023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Liver</a:t>
            </a:r>
            <a:endParaRPr lang="en-US" sz="800" dirty="0"/>
          </a:p>
        </p:txBody>
      </p:sp>
      <p:sp>
        <p:nvSpPr>
          <p:cNvPr id="170" name="TextBox 169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2124167" y="5111484"/>
            <a:ext cx="85475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Induced Fit Theory</a:t>
            </a:r>
            <a:endParaRPr lang="en-US" sz="800" dirty="0"/>
          </a:p>
        </p:txBody>
      </p:sp>
      <p:sp>
        <p:nvSpPr>
          <p:cNvPr id="171" name="TextBox 170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2071755" y="4954636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endParaRPr lang="en-US" sz="800" dirty="0"/>
          </a:p>
        </p:txBody>
      </p:sp>
      <p:sp>
        <p:nvSpPr>
          <p:cNvPr id="175" name="TextBox 174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623126" y="5191232"/>
            <a:ext cx="130744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Transcription/Translation</a:t>
            </a:r>
            <a:endParaRPr lang="en-US" sz="800" dirty="0"/>
          </a:p>
        </p:txBody>
      </p:sp>
      <p:sp>
        <p:nvSpPr>
          <p:cNvPr id="176" name="TextBox 175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656804" y="6432415"/>
            <a:ext cx="85475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Natural Selection</a:t>
            </a:r>
            <a:endParaRPr lang="en-US" sz="800" dirty="0"/>
          </a:p>
        </p:txBody>
      </p:sp>
      <p:sp>
        <p:nvSpPr>
          <p:cNvPr id="178" name="TextBox 177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667576" y="6640872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Water</a:t>
            </a:r>
            <a:endParaRPr lang="en-US" sz="800" dirty="0"/>
          </a:p>
        </p:txBody>
      </p:sp>
      <p:sp>
        <p:nvSpPr>
          <p:cNvPr id="180" name="TextBox 179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-154270" y="7728252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Cell Cycle</a:t>
            </a:r>
            <a:endParaRPr lang="en-US" sz="800" dirty="0"/>
          </a:p>
        </p:txBody>
      </p:sp>
      <p:sp>
        <p:nvSpPr>
          <p:cNvPr id="181" name="TextBox 180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187193" y="5167281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Sampling</a:t>
            </a:r>
            <a:endParaRPr lang="en-US" sz="800" dirty="0"/>
          </a:p>
        </p:txBody>
      </p:sp>
      <p:sp>
        <p:nvSpPr>
          <p:cNvPr id="184" name="TextBox 183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2531744" y="6459604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Vaccination</a:t>
            </a:r>
            <a:endParaRPr lang="en-US" sz="800" dirty="0"/>
          </a:p>
        </p:txBody>
      </p:sp>
      <p:sp>
        <p:nvSpPr>
          <p:cNvPr id="186" name="TextBox 185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27187" y="5355407"/>
            <a:ext cx="85475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/>
              <a:t>Protein</a:t>
            </a:r>
            <a:endParaRPr lang="en-US" sz="600" b="1" dirty="0"/>
          </a:p>
        </p:txBody>
      </p:sp>
      <p:sp>
        <p:nvSpPr>
          <p:cNvPr id="194" name="TextBox 193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4653558" y="6852295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Organelles</a:t>
            </a:r>
            <a:endParaRPr lang="en-US" sz="800" dirty="0"/>
          </a:p>
        </p:txBody>
      </p:sp>
      <p:sp>
        <p:nvSpPr>
          <p:cNvPr id="199" name="TextBox 198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902323" y="7298302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/>
              <a:t>A</a:t>
            </a:r>
          </a:p>
        </p:txBody>
      </p:sp>
      <p:sp>
        <p:nvSpPr>
          <p:cNvPr id="203" name="TextBox 202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2531744" y="8080184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Xylem</a:t>
            </a:r>
            <a:endParaRPr lang="en-US" sz="800" dirty="0"/>
          </a:p>
        </p:txBody>
      </p:sp>
      <p:sp>
        <p:nvSpPr>
          <p:cNvPr id="204" name="TextBox 203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283191" y="8080567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Phloem</a:t>
            </a:r>
            <a:endParaRPr lang="en-US" sz="800" dirty="0"/>
          </a:p>
        </p:txBody>
      </p:sp>
      <p:sp>
        <p:nvSpPr>
          <p:cNvPr id="214" name="TextBox 213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474447" y="6386568"/>
            <a:ext cx="85475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Immune</a:t>
            </a:r>
          </a:p>
          <a:p>
            <a:pPr algn="ctr"/>
            <a:r>
              <a:rPr lang="en-US" sz="800" dirty="0" smtClean="0"/>
              <a:t> System</a:t>
            </a:r>
            <a:endParaRPr lang="en-US" sz="800" dirty="0"/>
          </a:p>
        </p:txBody>
      </p:sp>
      <p:sp>
        <p:nvSpPr>
          <p:cNvPr id="215" name="TextBox 214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348937" y="6735780"/>
            <a:ext cx="85475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Phospholipid bilayer</a:t>
            </a:r>
            <a:endParaRPr lang="en-US" sz="800" dirty="0"/>
          </a:p>
        </p:txBody>
      </p:sp>
      <p:sp>
        <p:nvSpPr>
          <p:cNvPr id="216" name="TextBox 215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165170" y="7184276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/>
              <a:t>A</a:t>
            </a:r>
          </a:p>
        </p:txBody>
      </p:sp>
      <p:sp>
        <p:nvSpPr>
          <p:cNvPr id="217" name="TextBox 216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2558479" y="7184101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/>
              <a:t>A</a:t>
            </a:r>
          </a:p>
        </p:txBody>
      </p:sp>
      <p:sp>
        <p:nvSpPr>
          <p:cNvPr id="219" name="TextBox 218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257249" y="6732785"/>
            <a:ext cx="85475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Cell Ultrastructure</a:t>
            </a:r>
            <a:endParaRPr lang="en-US" sz="800" dirty="0"/>
          </a:p>
        </p:txBody>
      </p:sp>
      <p:sp>
        <p:nvSpPr>
          <p:cNvPr id="220" name="TextBox 219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2723207" y="6687704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endParaRPr lang="en-US" sz="800" dirty="0"/>
          </a:p>
        </p:txBody>
      </p:sp>
      <p:sp>
        <p:nvSpPr>
          <p:cNvPr id="222" name="TextBox 221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2371897" y="6733652"/>
            <a:ext cx="104610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Cell Transport/Signaling</a:t>
            </a:r>
            <a:endParaRPr lang="en-US" sz="800" dirty="0"/>
          </a:p>
        </p:txBody>
      </p:sp>
      <p:sp>
        <p:nvSpPr>
          <p:cNvPr id="226" name="Rectangle 225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1467769" y="7622548"/>
            <a:ext cx="1878433" cy="327213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 smtClean="0">
                <a:solidFill>
                  <a:schemeClr val="tx1"/>
                </a:solidFill>
              </a:rPr>
              <a:t>Plant Transport  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227" name="Rectangle 226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1475280" y="7208542"/>
            <a:ext cx="1878433" cy="36315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00" b="1" dirty="0" smtClean="0">
                <a:solidFill>
                  <a:schemeClr val="tx1"/>
                </a:solidFill>
              </a:rPr>
              <a:t>Cell Membranes and Transport  </a:t>
            </a:r>
            <a:endParaRPr lang="en-US" sz="1300" b="1" dirty="0">
              <a:solidFill>
                <a:schemeClr val="tx1"/>
              </a:solidFill>
            </a:endParaRPr>
          </a:p>
        </p:txBody>
      </p:sp>
      <p:sp>
        <p:nvSpPr>
          <p:cNvPr id="229" name="Block Arc 228">
            <a:extLst>
              <a:ext uri="{FF2B5EF4-FFF2-40B4-BE49-F238E27FC236}">
                <a16:creationId xmlns:a16="http://schemas.microsoft.com/office/drawing/2014/main" id="{D2F97453-494C-5746-8E17-4A67EE1BF309}"/>
              </a:ext>
            </a:extLst>
          </p:cNvPr>
          <p:cNvSpPr/>
          <p:nvPr/>
        </p:nvSpPr>
        <p:spPr>
          <a:xfrm rot="5400000">
            <a:off x="4259570" y="3917466"/>
            <a:ext cx="2340968" cy="2672955"/>
          </a:xfrm>
          <a:prstGeom prst="blockArc">
            <a:avLst>
              <a:gd name="adj1" fmla="val 10794187"/>
              <a:gd name="adj2" fmla="val 19787"/>
              <a:gd name="adj3" fmla="val 31456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b="1" dirty="0">
              <a:solidFill>
                <a:schemeClr val="tx1"/>
              </a:solidFill>
            </a:endParaRPr>
          </a:p>
        </p:txBody>
      </p:sp>
      <p:cxnSp>
        <p:nvCxnSpPr>
          <p:cNvPr id="232" name="Straight Connector 231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1710000" y="7818772"/>
            <a:ext cx="13001" cy="344268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3" name="Straight Connector 232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2964737" y="7850562"/>
            <a:ext cx="181469" cy="307177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4" name="Straight Connector 233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4374733" y="7946811"/>
            <a:ext cx="13001" cy="344268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6" name="Straight Connector 235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3533126" y="7949144"/>
            <a:ext cx="203520" cy="232403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8" name="Straight Connector 237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H="1" flipV="1">
            <a:off x="5027209" y="7960819"/>
            <a:ext cx="176385" cy="312226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4" name="Straight Connector 243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1635359" y="7155725"/>
            <a:ext cx="16719" cy="328911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7" name="Straight Connector 246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H="1">
            <a:off x="3209520" y="7116921"/>
            <a:ext cx="4781" cy="333131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8" name="Straight Connector 247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3621668" y="7140183"/>
            <a:ext cx="16719" cy="328911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9" name="Straight Connector 248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H="1">
            <a:off x="4313794" y="7007898"/>
            <a:ext cx="11148" cy="278215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1" name="Straight Connector 250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5031566" y="7125380"/>
            <a:ext cx="16719" cy="328911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3" name="Rectangle 252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1456976" y="6043233"/>
            <a:ext cx="1824330" cy="381194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00" b="1" dirty="0" smtClean="0">
                <a:solidFill>
                  <a:schemeClr val="tx1"/>
                </a:solidFill>
              </a:rPr>
              <a:t>Health and Disease</a:t>
            </a:r>
            <a:endParaRPr lang="en-US" sz="1300" b="1" dirty="0">
              <a:solidFill>
                <a:schemeClr val="tx1"/>
              </a:solidFill>
            </a:endParaRPr>
          </a:p>
        </p:txBody>
      </p:sp>
      <p:sp>
        <p:nvSpPr>
          <p:cNvPr id="254" name="Rectangle 253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3330847" y="6040077"/>
            <a:ext cx="2039795" cy="38597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 smtClean="0">
                <a:solidFill>
                  <a:schemeClr val="tx1"/>
                </a:solidFill>
              </a:rPr>
              <a:t>Classification and Evolution</a:t>
            </a:r>
            <a:endParaRPr lang="en-US" sz="1200" b="1" dirty="0">
              <a:solidFill>
                <a:schemeClr val="tx1"/>
              </a:solidFill>
            </a:endParaRPr>
          </a:p>
        </p:txBody>
      </p:sp>
      <p:sp>
        <p:nvSpPr>
          <p:cNvPr id="255" name="Rectangle 254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1455122" y="5664105"/>
            <a:ext cx="1832726" cy="327213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00" b="1" dirty="0" smtClean="0">
                <a:solidFill>
                  <a:schemeClr val="tx1"/>
                </a:solidFill>
              </a:rPr>
              <a:t>DNA		Enzymes</a:t>
            </a:r>
            <a:endParaRPr lang="en-US" sz="1300" b="1" dirty="0">
              <a:solidFill>
                <a:schemeClr val="tx1"/>
              </a:solidFill>
            </a:endParaRPr>
          </a:p>
        </p:txBody>
      </p:sp>
      <p:sp>
        <p:nvSpPr>
          <p:cNvPr id="256" name="Rectangle 255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3324626" y="5670561"/>
            <a:ext cx="2046016" cy="327213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50" b="1" dirty="0" smtClean="0">
                <a:solidFill>
                  <a:schemeClr val="tx1"/>
                </a:solidFill>
              </a:rPr>
              <a:t>	</a:t>
            </a:r>
            <a:r>
              <a:rPr lang="en-US" sz="1300" b="1" dirty="0" smtClean="0">
                <a:solidFill>
                  <a:schemeClr val="tx1"/>
                </a:solidFill>
              </a:rPr>
              <a:t>Biodiversity</a:t>
            </a:r>
            <a:r>
              <a:rPr lang="en-US" sz="1250" b="1" dirty="0" smtClean="0">
                <a:solidFill>
                  <a:schemeClr val="tx1"/>
                </a:solidFill>
              </a:rPr>
              <a:t>  </a:t>
            </a:r>
            <a:endParaRPr lang="en-US" sz="1250" b="1" dirty="0">
              <a:solidFill>
                <a:schemeClr val="tx1"/>
              </a:solidFill>
            </a:endParaRPr>
          </a:p>
        </p:txBody>
      </p:sp>
      <p:cxnSp>
        <p:nvCxnSpPr>
          <p:cNvPr id="259" name="Straight Connector 258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H="1" flipV="1">
            <a:off x="1634728" y="6296140"/>
            <a:ext cx="105569" cy="213266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0" name="Straight Connector 259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3069654" y="6302418"/>
            <a:ext cx="66008" cy="27971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3" name="Straight Connector 262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H="1" flipV="1">
            <a:off x="3683709" y="6364366"/>
            <a:ext cx="212110" cy="248041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5" name="Straight Connector 264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5232491" y="6311588"/>
            <a:ext cx="13001" cy="344268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7" name="Block Arc 266">
            <a:extLst>
              <a:ext uri="{FF2B5EF4-FFF2-40B4-BE49-F238E27FC236}">
                <a16:creationId xmlns:a16="http://schemas.microsoft.com/office/drawing/2014/main" id="{D2F97453-494C-5746-8E17-4A67EE1BF309}"/>
              </a:ext>
            </a:extLst>
          </p:cNvPr>
          <p:cNvSpPr/>
          <p:nvPr/>
        </p:nvSpPr>
        <p:spPr>
          <a:xfrm rot="16200000">
            <a:off x="268806" y="5463011"/>
            <a:ext cx="2271511" cy="2672954"/>
          </a:xfrm>
          <a:prstGeom prst="blockArc">
            <a:avLst>
              <a:gd name="adj1" fmla="val 10794187"/>
              <a:gd name="adj2" fmla="val 21554398"/>
              <a:gd name="adj3" fmla="val 33081"/>
            </a:avLst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268" name="Oval 267">
            <a:extLst>
              <a:ext uri="{FF2B5EF4-FFF2-40B4-BE49-F238E27FC236}">
                <a16:creationId xmlns:a16="http://schemas.microsoft.com/office/drawing/2014/main" id="{F392CEB9-0CDA-4E4D-8C9D-4D77BAB73103}"/>
              </a:ext>
            </a:extLst>
          </p:cNvPr>
          <p:cNvSpPr/>
          <p:nvPr/>
        </p:nvSpPr>
        <p:spPr>
          <a:xfrm>
            <a:off x="5573456" y="4160244"/>
            <a:ext cx="1193076" cy="1228751"/>
          </a:xfrm>
          <a:prstGeom prst="ellipse">
            <a:avLst/>
          </a:prstGeom>
          <a:solidFill>
            <a:schemeClr val="bg1"/>
          </a:solidFill>
          <a:ln w="1016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 smtClean="0">
                <a:solidFill>
                  <a:schemeClr val="tx1"/>
                </a:solidFill>
              </a:rPr>
              <a:t>YEAR</a:t>
            </a:r>
          </a:p>
          <a:p>
            <a:pPr algn="ctr"/>
            <a:r>
              <a:rPr lang="en-US" sz="2200" b="1" dirty="0" smtClean="0">
                <a:solidFill>
                  <a:schemeClr val="tx1"/>
                </a:solidFill>
              </a:rPr>
              <a:t>13</a:t>
            </a:r>
            <a:endParaRPr lang="en-US" sz="2200" b="1" dirty="0">
              <a:solidFill>
                <a:schemeClr val="tx1"/>
              </a:solidFill>
            </a:endParaRPr>
          </a:p>
        </p:txBody>
      </p:sp>
      <p:cxnSp>
        <p:nvCxnSpPr>
          <p:cNvPr id="270" name="Straight Connector 269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1422756" y="5479038"/>
            <a:ext cx="100904" cy="32464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2" name="Straight Connector 271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2414817" y="5469445"/>
            <a:ext cx="173782" cy="19477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3" name="Straight Connector 272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605843" y="5529758"/>
            <a:ext cx="244103" cy="23999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4" name="Straight Connector 273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3593475" y="5434967"/>
            <a:ext cx="16719" cy="328911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7" name="Straight Connector 276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  <a:stCxn id="166" idx="2"/>
          </p:cNvCxnSpPr>
          <p:nvPr/>
        </p:nvCxnSpPr>
        <p:spPr>
          <a:xfrm>
            <a:off x="5003551" y="5467887"/>
            <a:ext cx="72077" cy="29673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8" name="Rectangle 277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3476731" y="4447695"/>
            <a:ext cx="1878433" cy="35412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00" b="1" dirty="0" smtClean="0">
                <a:solidFill>
                  <a:schemeClr val="tx1"/>
                </a:solidFill>
              </a:rPr>
              <a:t>Neuronal Communication  </a:t>
            </a:r>
            <a:endParaRPr lang="en-US" sz="1300" b="1" dirty="0">
              <a:solidFill>
                <a:schemeClr val="tx1"/>
              </a:solidFill>
            </a:endParaRPr>
          </a:p>
        </p:txBody>
      </p:sp>
      <p:sp>
        <p:nvSpPr>
          <p:cNvPr id="280" name="Rectangle 279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1478302" y="4441844"/>
            <a:ext cx="1953306" cy="350026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 smtClean="0">
                <a:solidFill>
                  <a:schemeClr val="tx1"/>
                </a:solidFill>
              </a:rPr>
              <a:t>Excretion</a:t>
            </a:r>
            <a:r>
              <a:rPr lang="en-US" sz="1600" b="1" dirty="0" smtClean="0">
                <a:solidFill>
                  <a:schemeClr val="tx1"/>
                </a:solidFill>
              </a:rPr>
              <a:t>  </a:t>
            </a:r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281" name="Rectangle 280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3476353" y="4073627"/>
            <a:ext cx="1878433" cy="327213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00" b="1" dirty="0" smtClean="0">
                <a:solidFill>
                  <a:schemeClr val="tx1"/>
                </a:solidFill>
              </a:rPr>
              <a:t>Hormonal Communication</a:t>
            </a:r>
            <a:endParaRPr lang="en-US" sz="1300" b="1" dirty="0">
              <a:solidFill>
                <a:schemeClr val="tx1"/>
              </a:solidFill>
            </a:endParaRPr>
          </a:p>
        </p:txBody>
      </p:sp>
      <p:sp>
        <p:nvSpPr>
          <p:cNvPr id="282" name="Rectangle 281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1482633" y="4074977"/>
            <a:ext cx="1955647" cy="327213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 smtClean="0">
                <a:solidFill>
                  <a:schemeClr val="tx1"/>
                </a:solidFill>
              </a:rPr>
              <a:t>Photosynthesis</a:t>
            </a:r>
            <a:r>
              <a:rPr lang="en-US" sz="1300" b="1" dirty="0" smtClean="0">
                <a:solidFill>
                  <a:schemeClr val="tx1"/>
                </a:solidFill>
              </a:rPr>
              <a:t>  </a:t>
            </a:r>
            <a:endParaRPr lang="en-US" sz="1300" b="1" dirty="0">
              <a:solidFill>
                <a:schemeClr val="tx1"/>
              </a:solidFill>
            </a:endParaRPr>
          </a:p>
        </p:txBody>
      </p:sp>
      <p:sp>
        <p:nvSpPr>
          <p:cNvPr id="283" name="Block Arc 282">
            <a:extLst>
              <a:ext uri="{FF2B5EF4-FFF2-40B4-BE49-F238E27FC236}">
                <a16:creationId xmlns:a16="http://schemas.microsoft.com/office/drawing/2014/main" id="{D2F97453-494C-5746-8E17-4A67EE1BF309}"/>
              </a:ext>
            </a:extLst>
          </p:cNvPr>
          <p:cNvSpPr/>
          <p:nvPr/>
        </p:nvSpPr>
        <p:spPr>
          <a:xfrm rot="16200000">
            <a:off x="256722" y="2273446"/>
            <a:ext cx="2342068" cy="2672954"/>
          </a:xfrm>
          <a:prstGeom prst="blockArc">
            <a:avLst>
              <a:gd name="adj1" fmla="val 10794187"/>
              <a:gd name="adj2" fmla="val 21564137"/>
              <a:gd name="adj3" fmla="val 29695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b="1" dirty="0">
              <a:solidFill>
                <a:schemeClr val="tx1"/>
              </a:solidFill>
            </a:endParaRPr>
          </a:p>
        </p:txBody>
      </p:sp>
      <p:cxnSp>
        <p:nvCxnSpPr>
          <p:cNvPr id="284" name="Straight Connector 283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190321" y="4419143"/>
            <a:ext cx="250488" cy="261064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5" name="Straight Connector 284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  <a:stCxn id="151" idx="2"/>
          </p:cNvCxnSpPr>
          <p:nvPr/>
        </p:nvCxnSpPr>
        <p:spPr>
          <a:xfrm>
            <a:off x="1672777" y="4006819"/>
            <a:ext cx="132433" cy="16275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6" name="Straight Connector 285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2506309" y="3931546"/>
            <a:ext cx="11683" cy="208939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7" name="Straight Connector 286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3264586" y="3864819"/>
            <a:ext cx="16719" cy="328911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9" name="Straight Connector 288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H="1">
            <a:off x="3881770" y="3894109"/>
            <a:ext cx="120810" cy="33595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0" name="Straight Connector 289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4722793" y="3821555"/>
            <a:ext cx="105336" cy="338689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1" name="Straight Connector 290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H="1">
            <a:off x="5120419" y="3864575"/>
            <a:ext cx="84829" cy="288263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2" name="Straight Connector 291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H="1" flipV="1">
            <a:off x="1673625" y="4595013"/>
            <a:ext cx="107676" cy="403136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4" name="Straight Connector 293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2774128" y="4628684"/>
            <a:ext cx="120729" cy="371277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5" name="Straight Connector 294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3269532" y="4655693"/>
            <a:ext cx="13001" cy="344268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6" name="Straight Connector 295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3641772" y="4686553"/>
            <a:ext cx="13001" cy="344268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8" name="Straight Connector 297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4148142" y="4817924"/>
            <a:ext cx="157678" cy="282084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0" name="Straight Connector 299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H="1" flipV="1">
            <a:off x="5081768" y="4591965"/>
            <a:ext cx="112596" cy="41982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1" name="Rectangle 300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1478302" y="2814357"/>
            <a:ext cx="1878433" cy="327213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00" b="1" dirty="0" smtClean="0">
                <a:solidFill>
                  <a:schemeClr val="tx1"/>
                </a:solidFill>
              </a:rPr>
              <a:t>Manipulating Genomes  </a:t>
            </a:r>
            <a:endParaRPr lang="en-US" sz="1300" b="1" dirty="0">
              <a:solidFill>
                <a:schemeClr val="tx1"/>
              </a:solidFill>
            </a:endParaRPr>
          </a:p>
        </p:txBody>
      </p:sp>
      <p:sp>
        <p:nvSpPr>
          <p:cNvPr id="302" name="Rectangle 301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3408869" y="2803332"/>
            <a:ext cx="1945917" cy="327213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00" b="1" dirty="0" smtClean="0">
                <a:solidFill>
                  <a:schemeClr val="tx1"/>
                </a:solidFill>
              </a:rPr>
              <a:t>Cloning and Biotechnology  </a:t>
            </a:r>
            <a:endParaRPr lang="en-US" sz="1300" b="1" dirty="0">
              <a:solidFill>
                <a:schemeClr val="tx1"/>
              </a:solidFill>
            </a:endParaRPr>
          </a:p>
        </p:txBody>
      </p:sp>
      <p:sp>
        <p:nvSpPr>
          <p:cNvPr id="303" name="Rectangle 302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1478303" y="2439748"/>
            <a:ext cx="1894552" cy="327213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00" b="1" dirty="0" smtClean="0">
                <a:solidFill>
                  <a:schemeClr val="tx1"/>
                </a:solidFill>
              </a:rPr>
              <a:t>Animal and Plant Responses  </a:t>
            </a:r>
            <a:endParaRPr lang="en-US" sz="1300" b="1" dirty="0">
              <a:solidFill>
                <a:schemeClr val="tx1"/>
              </a:solidFill>
            </a:endParaRPr>
          </a:p>
        </p:txBody>
      </p:sp>
      <p:sp>
        <p:nvSpPr>
          <p:cNvPr id="304" name="Rectangle 303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3425671" y="2438888"/>
            <a:ext cx="1944971" cy="327213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00" b="1" dirty="0" smtClean="0">
                <a:solidFill>
                  <a:schemeClr val="tx1"/>
                </a:solidFill>
              </a:rPr>
              <a:t>Populations and Sustainability</a:t>
            </a:r>
            <a:endParaRPr lang="en-US" sz="1300" b="1" dirty="0">
              <a:solidFill>
                <a:schemeClr val="tx1"/>
              </a:solidFill>
            </a:endParaRPr>
          </a:p>
        </p:txBody>
      </p:sp>
      <p:sp>
        <p:nvSpPr>
          <p:cNvPr id="306" name="Block Arc 305">
            <a:extLst>
              <a:ext uri="{FF2B5EF4-FFF2-40B4-BE49-F238E27FC236}">
                <a16:creationId xmlns:a16="http://schemas.microsoft.com/office/drawing/2014/main" id="{D2F97453-494C-5746-8E17-4A67EE1BF309}"/>
              </a:ext>
            </a:extLst>
          </p:cNvPr>
          <p:cNvSpPr/>
          <p:nvPr/>
        </p:nvSpPr>
        <p:spPr>
          <a:xfrm rot="5400000">
            <a:off x="4328183" y="666431"/>
            <a:ext cx="2243886" cy="2672954"/>
          </a:xfrm>
          <a:prstGeom prst="blockArc">
            <a:avLst>
              <a:gd name="adj1" fmla="val 10794187"/>
              <a:gd name="adj2" fmla="val 68199"/>
              <a:gd name="adj3" fmla="val 30668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305" name="Oval 304">
            <a:extLst>
              <a:ext uri="{FF2B5EF4-FFF2-40B4-BE49-F238E27FC236}">
                <a16:creationId xmlns:a16="http://schemas.microsoft.com/office/drawing/2014/main" id="{F392CEB9-0CDA-4E4D-8C9D-4D77BAB73103}"/>
              </a:ext>
            </a:extLst>
          </p:cNvPr>
          <p:cNvSpPr/>
          <p:nvPr/>
        </p:nvSpPr>
        <p:spPr>
          <a:xfrm>
            <a:off x="5203594" y="816704"/>
            <a:ext cx="1259939" cy="1243369"/>
          </a:xfrm>
          <a:prstGeom prst="ellipse">
            <a:avLst/>
          </a:prstGeom>
          <a:solidFill>
            <a:schemeClr val="bg1"/>
          </a:solidFill>
          <a:ln w="1016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b="1" dirty="0" smtClean="0">
                <a:solidFill>
                  <a:schemeClr val="tx1"/>
                </a:solidFill>
              </a:rPr>
              <a:t>NEXT STEPS</a:t>
            </a:r>
            <a:endParaRPr lang="en-US" sz="2200" b="1" dirty="0">
              <a:solidFill>
                <a:schemeClr val="tx1"/>
              </a:solidFill>
            </a:endParaRPr>
          </a:p>
        </p:txBody>
      </p:sp>
      <p:cxnSp>
        <p:nvCxnSpPr>
          <p:cNvPr id="307" name="Straight Connector 306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H="1" flipV="1">
            <a:off x="1102255" y="3080899"/>
            <a:ext cx="222303" cy="21794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8" name="Straight Connector 307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  <a:stCxn id="146" idx="2"/>
          </p:cNvCxnSpPr>
          <p:nvPr/>
        </p:nvCxnSpPr>
        <p:spPr>
          <a:xfrm flipH="1">
            <a:off x="1679092" y="2374219"/>
            <a:ext cx="55628" cy="242829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9" name="Straight Connector 308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H="1" flipV="1">
            <a:off x="2939744" y="3092378"/>
            <a:ext cx="67622" cy="21648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0" name="Straight Connector 309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3086922" y="2261875"/>
            <a:ext cx="16719" cy="328911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2" name="Straight Connector 311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H="1">
            <a:off x="3722626" y="2253134"/>
            <a:ext cx="212997" cy="333011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3" name="Straight Connector 312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H="1">
            <a:off x="4496191" y="2102885"/>
            <a:ext cx="82605" cy="265635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4" name="Straight Connector 313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5090939" y="2293432"/>
            <a:ext cx="16719" cy="328911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7" name="Straight Connector 316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H="1">
            <a:off x="915535" y="3739187"/>
            <a:ext cx="90294" cy="286509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8" name="Straight Connector 317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3671626" y="2964101"/>
            <a:ext cx="13001" cy="344268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1" name="Straight Connector 320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5123259" y="3051667"/>
            <a:ext cx="13001" cy="344268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2" name="Straight Connector 321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H="1" flipV="1">
            <a:off x="1273486" y="6213883"/>
            <a:ext cx="51072" cy="341341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4" name="Straight Connector 323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2214049" y="3078511"/>
            <a:ext cx="14799" cy="251087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5" name="Straight Connector 324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289216" y="2780583"/>
            <a:ext cx="13001" cy="344268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6" name="Straight Connector 325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649368" y="4652878"/>
            <a:ext cx="204946" cy="30131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7" name="TextBox 326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721417" y="1952882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Predator-Prey</a:t>
            </a:r>
            <a:endParaRPr lang="en-US" sz="800" dirty="0"/>
          </a:p>
        </p:txBody>
      </p:sp>
      <p:sp>
        <p:nvSpPr>
          <p:cNvPr id="330" name="TextBox 329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4931441" y="3189108"/>
            <a:ext cx="85475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Culturing Microorganisms</a:t>
            </a:r>
            <a:endParaRPr lang="en-US" sz="800" dirty="0"/>
          </a:p>
        </p:txBody>
      </p:sp>
      <p:sp>
        <p:nvSpPr>
          <p:cNvPr id="332" name="TextBox 331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480627" y="3200913"/>
            <a:ext cx="85475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Cloning Animals and Plants</a:t>
            </a:r>
            <a:endParaRPr lang="en-US" sz="800" dirty="0"/>
          </a:p>
        </p:txBody>
      </p:sp>
      <p:sp>
        <p:nvSpPr>
          <p:cNvPr id="333" name="TextBox 332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2596780" y="3187301"/>
            <a:ext cx="85475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Genetic Engineering</a:t>
            </a:r>
            <a:endParaRPr lang="en-US" sz="800" dirty="0"/>
          </a:p>
        </p:txBody>
      </p:sp>
      <p:sp>
        <p:nvSpPr>
          <p:cNvPr id="334" name="TextBox 333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923670" y="3183904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DNA Profiling</a:t>
            </a:r>
            <a:endParaRPr lang="en-US" sz="800" dirty="0"/>
          </a:p>
        </p:txBody>
      </p:sp>
      <p:sp>
        <p:nvSpPr>
          <p:cNvPr id="335" name="TextBox 334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-76952" y="2353908"/>
            <a:ext cx="85475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Gene Expression</a:t>
            </a:r>
            <a:endParaRPr lang="en-US" sz="800" dirty="0"/>
          </a:p>
        </p:txBody>
      </p:sp>
      <p:sp>
        <p:nvSpPr>
          <p:cNvPr id="336" name="TextBox 335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35208" y="4833883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Glycolysis</a:t>
            </a:r>
            <a:endParaRPr lang="en-US" sz="800" dirty="0"/>
          </a:p>
        </p:txBody>
      </p:sp>
      <p:sp>
        <p:nvSpPr>
          <p:cNvPr id="337" name="TextBox 336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737792" y="3326020"/>
            <a:ext cx="85475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Electron Transport Chain</a:t>
            </a:r>
            <a:endParaRPr lang="en-US" sz="800" dirty="0"/>
          </a:p>
        </p:txBody>
      </p:sp>
      <p:sp>
        <p:nvSpPr>
          <p:cNvPr id="182" name="TextBox 181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4925798" y="8162609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Lungs</a:t>
            </a:r>
            <a:endParaRPr lang="en-US" sz="800" dirty="0"/>
          </a:p>
        </p:txBody>
      </p:sp>
      <p:sp>
        <p:nvSpPr>
          <p:cNvPr id="187" name="TextBox 186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942460" y="8181547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Heart</a:t>
            </a:r>
            <a:endParaRPr lang="en-US" sz="800" dirty="0"/>
          </a:p>
        </p:txBody>
      </p:sp>
      <p:sp>
        <p:nvSpPr>
          <p:cNvPr id="188" name="TextBox 187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889906" y="6748270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Microscopes</a:t>
            </a:r>
            <a:endParaRPr lang="en-US" sz="800" dirty="0"/>
          </a:p>
        </p:txBody>
      </p:sp>
      <p:sp>
        <p:nvSpPr>
          <p:cNvPr id="190" name="TextBox 189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104241" y="8085251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Blood Vessels</a:t>
            </a:r>
            <a:endParaRPr lang="en-US" sz="800" dirty="0"/>
          </a:p>
        </p:txBody>
      </p:sp>
      <p:sp>
        <p:nvSpPr>
          <p:cNvPr id="195" name="TextBox 194"/>
          <p:cNvSpPr txBox="1"/>
          <p:nvPr/>
        </p:nvSpPr>
        <p:spPr>
          <a:xfrm rot="19375994">
            <a:off x="-313944" y="6015427"/>
            <a:ext cx="2085211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300" b="1" dirty="0" smtClean="0"/>
              <a:t>Biological </a:t>
            </a:r>
          </a:p>
          <a:p>
            <a:pPr algn="ctr"/>
            <a:r>
              <a:rPr lang="en-GB" sz="1300" b="1" dirty="0" smtClean="0"/>
              <a:t>Molecules</a:t>
            </a:r>
            <a:r>
              <a:rPr lang="en-GB" sz="1600" b="1" dirty="0" smtClean="0"/>
              <a:t>           </a:t>
            </a:r>
            <a:endParaRPr lang="en-GB" sz="1600" b="1" dirty="0"/>
          </a:p>
        </p:txBody>
      </p:sp>
      <p:sp>
        <p:nvSpPr>
          <p:cNvPr id="197" name="TextBox 196"/>
          <p:cNvSpPr txBox="1"/>
          <p:nvPr/>
        </p:nvSpPr>
        <p:spPr>
          <a:xfrm rot="19914808">
            <a:off x="5098918" y="5829428"/>
            <a:ext cx="2085211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300" b="1" dirty="0" smtClean="0"/>
              <a:t>Ecosystems</a:t>
            </a:r>
            <a:endParaRPr lang="en-GB" sz="1300" b="1" dirty="0"/>
          </a:p>
          <a:p>
            <a:pPr algn="ctr"/>
            <a:r>
              <a:rPr lang="en-GB" sz="1600" b="1" dirty="0" smtClean="0"/>
              <a:t>           </a:t>
            </a:r>
            <a:endParaRPr lang="en-GB" sz="1600" b="1" dirty="0"/>
          </a:p>
        </p:txBody>
      </p:sp>
      <p:sp>
        <p:nvSpPr>
          <p:cNvPr id="200" name="TextBox 199"/>
          <p:cNvSpPr txBox="1"/>
          <p:nvPr/>
        </p:nvSpPr>
        <p:spPr>
          <a:xfrm rot="19911971">
            <a:off x="4889326" y="5547228"/>
            <a:ext cx="2085211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300" b="1" dirty="0" smtClean="0"/>
              <a:t>Homeostasis</a:t>
            </a:r>
            <a:endParaRPr lang="en-GB" sz="1300" b="1" dirty="0"/>
          </a:p>
          <a:p>
            <a:pPr algn="ctr"/>
            <a:r>
              <a:rPr lang="en-GB" sz="1600" b="1" dirty="0" smtClean="0"/>
              <a:t>           </a:t>
            </a:r>
            <a:endParaRPr lang="en-GB" sz="1600" b="1" dirty="0"/>
          </a:p>
        </p:txBody>
      </p:sp>
      <p:sp>
        <p:nvSpPr>
          <p:cNvPr id="207" name="TextBox 206"/>
          <p:cNvSpPr txBox="1"/>
          <p:nvPr/>
        </p:nvSpPr>
        <p:spPr>
          <a:xfrm rot="1802052">
            <a:off x="-401705" y="3988223"/>
            <a:ext cx="2085211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300" b="1" dirty="0" smtClean="0"/>
              <a:t>Respiration</a:t>
            </a:r>
            <a:endParaRPr lang="en-GB" sz="1300" b="1" dirty="0"/>
          </a:p>
          <a:p>
            <a:pPr algn="ctr"/>
            <a:r>
              <a:rPr lang="en-GB" sz="1600" b="1" dirty="0" smtClean="0"/>
              <a:t>           </a:t>
            </a:r>
            <a:endParaRPr lang="en-GB" sz="1600" b="1" dirty="0"/>
          </a:p>
        </p:txBody>
      </p:sp>
      <p:sp>
        <p:nvSpPr>
          <p:cNvPr id="208" name="TextBox 207"/>
          <p:cNvSpPr txBox="1"/>
          <p:nvPr/>
        </p:nvSpPr>
        <p:spPr>
          <a:xfrm rot="19375994">
            <a:off x="-205578" y="2995446"/>
            <a:ext cx="2085211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50" b="1" dirty="0" smtClean="0"/>
              <a:t>Genetics and Evolution</a:t>
            </a:r>
            <a:endParaRPr lang="en-GB" sz="1250" b="1" dirty="0"/>
          </a:p>
          <a:p>
            <a:pPr algn="ctr"/>
            <a:r>
              <a:rPr lang="en-GB" sz="1600" b="1" dirty="0" smtClean="0"/>
              <a:t>           </a:t>
            </a:r>
            <a:endParaRPr lang="en-GB" sz="1600" b="1" dirty="0"/>
          </a:p>
        </p:txBody>
      </p:sp>
      <p:cxnSp>
        <p:nvCxnSpPr>
          <p:cNvPr id="193" name="Straight Connector 192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1056696" y="7824769"/>
            <a:ext cx="45578" cy="274814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2" name="TextBox 201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638308" y="8009787"/>
            <a:ext cx="85475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Cell </a:t>
            </a:r>
            <a:r>
              <a:rPr lang="en-US" sz="800" dirty="0" err="1" smtClean="0"/>
              <a:t>Specialisation</a:t>
            </a:r>
            <a:endParaRPr lang="en-US" sz="800" dirty="0"/>
          </a:p>
        </p:txBody>
      </p:sp>
      <p:cxnSp>
        <p:nvCxnSpPr>
          <p:cNvPr id="209" name="Straight Connector 208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265707" y="5802505"/>
            <a:ext cx="136350" cy="254017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0" name="TextBox 209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-125161" y="5592562"/>
            <a:ext cx="85475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/>
              <a:t>Lipids</a:t>
            </a:r>
            <a:endParaRPr lang="en-US" sz="600" b="1" dirty="0"/>
          </a:p>
        </p:txBody>
      </p:sp>
      <p:sp>
        <p:nvSpPr>
          <p:cNvPr id="211" name="TextBox 210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4731223" y="6523931"/>
            <a:ext cx="102929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The Five Kingdoms</a:t>
            </a:r>
            <a:endParaRPr lang="en-US" sz="800" dirty="0"/>
          </a:p>
        </p:txBody>
      </p:sp>
      <p:cxnSp>
        <p:nvCxnSpPr>
          <p:cNvPr id="212" name="Straight Connector 211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5875891" y="6213883"/>
            <a:ext cx="94005" cy="267265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3" name="TextBox 212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5455251" y="6424677"/>
            <a:ext cx="102929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Biomass</a:t>
            </a:r>
            <a:endParaRPr lang="en-US" sz="800" dirty="0"/>
          </a:p>
        </p:txBody>
      </p:sp>
      <p:cxnSp>
        <p:nvCxnSpPr>
          <p:cNvPr id="218" name="Straight Connector 217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6500468" y="5772867"/>
            <a:ext cx="94005" cy="267265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1" name="TextBox 220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6051846" y="6090832"/>
            <a:ext cx="102929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/>
              <a:t>Succession</a:t>
            </a:r>
            <a:endParaRPr lang="en-US" sz="800" dirty="0"/>
          </a:p>
        </p:txBody>
      </p:sp>
      <p:cxnSp>
        <p:nvCxnSpPr>
          <p:cNvPr id="167" name="Straight Connector 166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H="1">
            <a:off x="3086834" y="5485123"/>
            <a:ext cx="20697" cy="238069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3" name="TextBox 172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2659036" y="5104021"/>
            <a:ext cx="85475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Enzyme Inhibitors</a:t>
            </a:r>
            <a:endParaRPr lang="en-US" sz="800" dirty="0"/>
          </a:p>
        </p:txBody>
      </p:sp>
      <p:cxnSp>
        <p:nvCxnSpPr>
          <p:cNvPr id="174" name="Straight Connector 173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H="1" flipV="1">
            <a:off x="813620" y="2530209"/>
            <a:ext cx="101915" cy="165488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7" name="TextBox 176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577180" y="2180480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Speciation</a:t>
            </a:r>
            <a:endParaRPr lang="en-US" sz="800" dirty="0"/>
          </a:p>
        </p:txBody>
      </p:sp>
      <p:sp>
        <p:nvSpPr>
          <p:cNvPr id="185" name="TextBox 184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938725" y="6423773"/>
            <a:ext cx="8467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Carbohydrates</a:t>
            </a:r>
            <a:endParaRPr lang="en-US" sz="800" dirty="0"/>
          </a:p>
        </p:txBody>
      </p:sp>
      <p:sp>
        <p:nvSpPr>
          <p:cNvPr id="191" name="TextBox 190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969620" y="1944038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The Brain</a:t>
            </a:r>
            <a:endParaRPr lang="en-US" sz="800" dirty="0"/>
          </a:p>
        </p:txBody>
      </p:sp>
      <p:cxnSp>
        <p:nvCxnSpPr>
          <p:cNvPr id="192" name="Straight Connector 191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H="1">
            <a:off x="2378010" y="2213297"/>
            <a:ext cx="18988" cy="167301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8" name="Picture 19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73368" y="6483722"/>
            <a:ext cx="546153" cy="340719"/>
          </a:xfrm>
          <a:prstGeom prst="rect">
            <a:avLst/>
          </a:prstGeom>
        </p:spPr>
      </p:pic>
      <p:pic>
        <p:nvPicPr>
          <p:cNvPr id="223" name="Picture 22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367738" y="2117001"/>
            <a:ext cx="324185" cy="275981"/>
          </a:xfrm>
          <a:prstGeom prst="rect">
            <a:avLst/>
          </a:prstGeom>
        </p:spPr>
      </p:pic>
      <p:pic>
        <p:nvPicPr>
          <p:cNvPr id="224" name="Picture 22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411959" y="3249619"/>
            <a:ext cx="436295" cy="300893"/>
          </a:xfrm>
          <a:prstGeom prst="rect">
            <a:avLst/>
          </a:prstGeom>
        </p:spPr>
      </p:pic>
      <p:pic>
        <p:nvPicPr>
          <p:cNvPr id="225" name="Graphic 38" descr="Lungs">
            <a:extLst>
              <a:ext uri="{FF2B5EF4-FFF2-40B4-BE49-F238E27FC236}">
                <a16:creationId xmlns:a16="http://schemas.microsoft.com/office/drawing/2014/main" id="{A5845E1C-2A76-4384-832B-1412D27E40F3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5055" y="8073406"/>
            <a:ext cx="492070" cy="4920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0" name="Picture 229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202765" y="6491848"/>
            <a:ext cx="481862" cy="338149"/>
          </a:xfrm>
          <a:prstGeom prst="rect">
            <a:avLst/>
          </a:prstGeom>
        </p:spPr>
      </p:pic>
      <p:pic>
        <p:nvPicPr>
          <p:cNvPr id="231" name="Picture 230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913375" y="8103920"/>
            <a:ext cx="308920" cy="435412"/>
          </a:xfrm>
          <a:prstGeom prst="rect">
            <a:avLst/>
          </a:prstGeom>
        </p:spPr>
      </p:pic>
      <p:pic>
        <p:nvPicPr>
          <p:cNvPr id="235" name="Picture 43">
            <a:extLst>
              <a:ext uri="{FF2B5EF4-FFF2-40B4-BE49-F238E27FC236}">
                <a16:creationId xmlns:a16="http://schemas.microsoft.com/office/drawing/2014/main" id="{3C8E55C7-E3D6-4ABD-9F50-B5A6434F1D3B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grayscl/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9203" y="3244366"/>
            <a:ext cx="284162" cy="417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7" name="Picture 75">
            <a:extLst>
              <a:ext uri="{FF2B5EF4-FFF2-40B4-BE49-F238E27FC236}">
                <a16:creationId xmlns:a16="http://schemas.microsoft.com/office/drawing/2014/main" id="{BF9025A8-568E-4340-A0B2-9603E07CD3B2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grayscl/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959" y="2125492"/>
            <a:ext cx="408029" cy="3701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9" name="Picture 238"/>
          <p:cNvPicPr>
            <a:picLocks noChangeAspect="1"/>
          </p:cNvPicPr>
          <p:nvPr/>
        </p:nvPicPr>
        <p:blipFill rotWithShape="1">
          <a:blip r:embed="rId14"/>
          <a:srcRect l="22730" t="9755" r="19375" b="11708"/>
          <a:stretch/>
        </p:blipFill>
        <p:spPr>
          <a:xfrm>
            <a:off x="2070357" y="4809882"/>
            <a:ext cx="291342" cy="426418"/>
          </a:xfrm>
          <a:prstGeom prst="rect">
            <a:avLst/>
          </a:prstGeom>
        </p:spPr>
      </p:pic>
      <p:pic>
        <p:nvPicPr>
          <p:cNvPr id="240" name="Picture 1">
            <a:extLst>
              <a:ext uri="{FF2B5EF4-FFF2-40B4-BE49-F238E27FC236}">
                <a16:creationId xmlns:a16="http://schemas.microsoft.com/office/drawing/2014/main" id="{8B38CA54-D5E7-4C93-BC8A-23DBBCCBB2B3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65" t="14946" r="10106" b="17728"/>
          <a:stretch>
            <a:fillRect/>
          </a:stretch>
        </p:blipFill>
        <p:spPr bwMode="auto">
          <a:xfrm>
            <a:off x="2145092" y="6521369"/>
            <a:ext cx="498192" cy="3399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1" name="Picture 28" descr="Image result for cell division icon">
            <a:extLst>
              <a:ext uri="{FF2B5EF4-FFF2-40B4-BE49-F238E27FC236}">
                <a16:creationId xmlns:a16="http://schemas.microsoft.com/office/drawing/2014/main" id="{5FA9F3E1-DA64-486E-881D-ADE612559E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957" y="7857470"/>
            <a:ext cx="461893" cy="4618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2" name="Picture 241"/>
          <p:cNvPicPr>
            <a:picLocks noChangeAspect="1"/>
          </p:cNvPicPr>
          <p:nvPr/>
        </p:nvPicPr>
        <p:blipFill rotWithShape="1">
          <a:blip r:embed="rId17"/>
          <a:srcRect l="1082" b="21457"/>
          <a:stretch/>
        </p:blipFill>
        <p:spPr>
          <a:xfrm>
            <a:off x="5793590" y="3297249"/>
            <a:ext cx="869432" cy="580458"/>
          </a:xfrm>
          <a:prstGeom prst="rect">
            <a:avLst/>
          </a:prstGeom>
        </p:spPr>
      </p:pic>
      <p:pic>
        <p:nvPicPr>
          <p:cNvPr id="243" name="Picture 242"/>
          <p:cNvPicPr>
            <a:picLocks noChangeAspect="1"/>
          </p:cNvPicPr>
          <p:nvPr/>
        </p:nvPicPr>
        <p:blipFill rotWithShape="1">
          <a:blip r:embed="rId18"/>
          <a:srcRect l="2694" t="21427" r="3326" b="7715"/>
          <a:stretch/>
        </p:blipFill>
        <p:spPr>
          <a:xfrm>
            <a:off x="2180891" y="8054802"/>
            <a:ext cx="476659" cy="427417"/>
          </a:xfrm>
          <a:prstGeom prst="rect">
            <a:avLst/>
          </a:prstGeom>
        </p:spPr>
      </p:pic>
      <p:pic>
        <p:nvPicPr>
          <p:cNvPr id="245" name="Picture 244"/>
          <p:cNvPicPr>
            <a:picLocks noChangeAspect="1"/>
          </p:cNvPicPr>
          <p:nvPr/>
        </p:nvPicPr>
        <p:blipFill rotWithShape="1">
          <a:blip r:embed="rId19"/>
          <a:srcRect l="6180" t="4131" r="10539" b="4440"/>
          <a:stretch/>
        </p:blipFill>
        <p:spPr>
          <a:xfrm>
            <a:off x="4336031" y="4954636"/>
            <a:ext cx="388539" cy="566540"/>
          </a:xfrm>
          <a:prstGeom prst="rect">
            <a:avLst/>
          </a:prstGeom>
        </p:spPr>
      </p:pic>
      <p:pic>
        <p:nvPicPr>
          <p:cNvPr id="246" name="Picture 245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 rot="174059">
            <a:off x="1007725" y="4872464"/>
            <a:ext cx="484844" cy="350777"/>
          </a:xfrm>
          <a:prstGeom prst="rect">
            <a:avLst/>
          </a:prstGeom>
        </p:spPr>
      </p:pic>
      <p:pic>
        <p:nvPicPr>
          <p:cNvPr id="250" name="Picture 145">
            <a:extLst>
              <a:ext uri="{FF2B5EF4-FFF2-40B4-BE49-F238E27FC236}">
                <a16:creationId xmlns:a16="http://schemas.microsoft.com/office/drawing/2014/main" id="{0210B4A7-4F5E-4365-AFB0-54EC3405E8A3}"/>
              </a:ext>
            </a:extLst>
          </p:cNvPr>
          <p:cNvPicPr>
            <a:picLocks noChangeAspect="1"/>
          </p:cNvPicPr>
          <p:nvPr/>
        </p:nvPicPr>
        <p:blipFill>
          <a:blip r:embed="rId21">
            <a:grayscl/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1966" y="6384553"/>
            <a:ext cx="571500" cy="496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2" name="Picture 251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5340142" y="5349796"/>
            <a:ext cx="400625" cy="266598"/>
          </a:xfrm>
          <a:prstGeom prst="rect">
            <a:avLst/>
          </a:prstGeom>
        </p:spPr>
      </p:pic>
      <p:pic>
        <p:nvPicPr>
          <p:cNvPr id="258" name="Picture 257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1786676" y="5311664"/>
            <a:ext cx="456193" cy="228097"/>
          </a:xfrm>
          <a:prstGeom prst="rect">
            <a:avLst/>
          </a:prstGeom>
        </p:spPr>
      </p:pic>
      <p:cxnSp>
        <p:nvCxnSpPr>
          <p:cNvPr id="257" name="Straight Connector 256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H="1" flipV="1">
            <a:off x="842103" y="6526779"/>
            <a:ext cx="88489" cy="273077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6" name="TextBox 195"/>
          <p:cNvSpPr txBox="1"/>
          <p:nvPr/>
        </p:nvSpPr>
        <p:spPr>
          <a:xfrm rot="1775575">
            <a:off x="-174237" y="7108869"/>
            <a:ext cx="1749113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300" b="1" dirty="0" smtClean="0"/>
              <a:t>Cell Division</a:t>
            </a:r>
            <a:endParaRPr lang="en-GB" sz="1300" b="1" dirty="0"/>
          </a:p>
          <a:p>
            <a:pPr algn="ctr"/>
            <a:r>
              <a:rPr lang="en-GB" sz="1600" b="1" dirty="0" smtClean="0"/>
              <a:t>           </a:t>
            </a:r>
            <a:endParaRPr lang="en-GB" sz="1600" b="1" dirty="0"/>
          </a:p>
        </p:txBody>
      </p:sp>
      <p:cxnSp>
        <p:nvCxnSpPr>
          <p:cNvPr id="264" name="Straight Connector 263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384410" y="7535171"/>
            <a:ext cx="153815" cy="288301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9" name="Oval 188">
            <a:extLst>
              <a:ext uri="{FF2B5EF4-FFF2-40B4-BE49-F238E27FC236}">
                <a16:creationId xmlns:a16="http://schemas.microsoft.com/office/drawing/2014/main" id="{F392CEB9-0CDA-4E4D-8C9D-4D77BAB73103}"/>
              </a:ext>
            </a:extLst>
          </p:cNvPr>
          <p:cNvSpPr/>
          <p:nvPr/>
        </p:nvSpPr>
        <p:spPr>
          <a:xfrm>
            <a:off x="5258721" y="6944446"/>
            <a:ext cx="1259397" cy="1187216"/>
          </a:xfrm>
          <a:prstGeom prst="ellipse">
            <a:avLst/>
          </a:prstGeom>
          <a:solidFill>
            <a:schemeClr val="bg1"/>
          </a:solidFill>
          <a:ln w="1016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 smtClean="0">
                <a:solidFill>
                  <a:schemeClr val="tx1"/>
                </a:solidFill>
              </a:rPr>
              <a:t>YEAR</a:t>
            </a:r>
          </a:p>
          <a:p>
            <a:pPr algn="ctr"/>
            <a:r>
              <a:rPr lang="en-US" sz="2200" b="1" dirty="0" smtClean="0">
                <a:solidFill>
                  <a:schemeClr val="tx1"/>
                </a:solidFill>
              </a:rPr>
              <a:t>12</a:t>
            </a:r>
            <a:endParaRPr lang="en-US" sz="2200" b="1" dirty="0">
              <a:solidFill>
                <a:schemeClr val="tx1"/>
              </a:solidFill>
            </a:endParaRPr>
          </a:p>
        </p:txBody>
      </p:sp>
      <p:sp>
        <p:nvSpPr>
          <p:cNvPr id="261" name="Triangle 45">
            <a:extLst>
              <a:ext uri="{FF2B5EF4-FFF2-40B4-BE49-F238E27FC236}">
                <a16:creationId xmlns:a16="http://schemas.microsoft.com/office/drawing/2014/main" id="{B85D31BE-9BE0-3341-86C3-0BFD563EAA1B}"/>
              </a:ext>
            </a:extLst>
          </p:cNvPr>
          <p:cNvSpPr/>
          <p:nvPr/>
        </p:nvSpPr>
        <p:spPr>
          <a:xfrm>
            <a:off x="5667665" y="8131643"/>
            <a:ext cx="952780" cy="669618"/>
          </a:xfrm>
          <a:prstGeom prst="triangle">
            <a:avLst>
              <a:gd name="adj" fmla="val 45360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1" dirty="0"/>
          </a:p>
        </p:txBody>
      </p:sp>
      <p:sp>
        <p:nvSpPr>
          <p:cNvPr id="262" name="Block Arc 261">
            <a:extLst>
              <a:ext uri="{FF2B5EF4-FFF2-40B4-BE49-F238E27FC236}">
                <a16:creationId xmlns:a16="http://schemas.microsoft.com/office/drawing/2014/main" id="{D2F97453-494C-5746-8E17-4A67EE1BF309}"/>
              </a:ext>
            </a:extLst>
          </p:cNvPr>
          <p:cNvSpPr/>
          <p:nvPr/>
        </p:nvSpPr>
        <p:spPr>
          <a:xfrm rot="5400000">
            <a:off x="4647576" y="7746067"/>
            <a:ext cx="1748262" cy="1763554"/>
          </a:xfrm>
          <a:prstGeom prst="blockArc">
            <a:avLst>
              <a:gd name="adj1" fmla="val 16097226"/>
              <a:gd name="adj2" fmla="val 16700"/>
              <a:gd name="adj3" fmla="val 27675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266" name="Oval 265">
            <a:extLst>
              <a:ext uri="{FF2B5EF4-FFF2-40B4-BE49-F238E27FC236}">
                <a16:creationId xmlns:a16="http://schemas.microsoft.com/office/drawing/2014/main" id="{F392CEB9-0CDA-4E4D-8C9D-4D77BAB73103}"/>
              </a:ext>
            </a:extLst>
          </p:cNvPr>
          <p:cNvSpPr/>
          <p:nvPr/>
        </p:nvSpPr>
        <p:spPr>
          <a:xfrm>
            <a:off x="1210175" y="8597562"/>
            <a:ext cx="1117428" cy="1190049"/>
          </a:xfrm>
          <a:prstGeom prst="ellipse">
            <a:avLst/>
          </a:prstGeom>
          <a:solidFill>
            <a:schemeClr val="bg1"/>
          </a:solidFill>
          <a:ln w="1016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36000" rIns="36000" rtlCol="0" anchor="ctr"/>
          <a:lstStyle/>
          <a:p>
            <a:pPr algn="ctr"/>
            <a:r>
              <a:rPr lang="en-US" sz="1000" b="1" dirty="0" smtClean="0">
                <a:solidFill>
                  <a:schemeClr val="tx1"/>
                </a:solidFill>
              </a:rPr>
              <a:t>YEARS</a:t>
            </a:r>
            <a:endParaRPr lang="en-US" sz="2200" b="1" dirty="0">
              <a:solidFill>
                <a:schemeClr val="tx1"/>
              </a:solidFill>
            </a:endParaRPr>
          </a:p>
          <a:p>
            <a:pPr algn="ctr"/>
            <a:r>
              <a:rPr lang="en-US" sz="2200" b="1" dirty="0" smtClean="0">
                <a:solidFill>
                  <a:schemeClr val="tx1"/>
                </a:solidFill>
              </a:rPr>
              <a:t>10/11</a:t>
            </a:r>
            <a:endParaRPr lang="en-US" sz="1000" b="1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07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3309</TotalTime>
  <Words>234</Words>
  <Application>Microsoft Office PowerPoint</Application>
  <PresentationFormat>A4 Paper (210x297 mm)</PresentationFormat>
  <Paragraphs>157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>Wadebridge School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CLF@princehenrys.worcs.sch.uk</dc:creator>
  <cp:lastModifiedBy>Miss T Marcham</cp:lastModifiedBy>
  <cp:revision>455</cp:revision>
  <cp:lastPrinted>2020-01-13T16:07:20Z</cp:lastPrinted>
  <dcterms:created xsi:type="dcterms:W3CDTF">2019-10-28T16:02:33Z</dcterms:created>
  <dcterms:modified xsi:type="dcterms:W3CDTF">2022-08-02T14:24:10Z</dcterms:modified>
</cp:coreProperties>
</file>