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tmp" ContentType="image/p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1" r:id="rId2"/>
  </p:sldIdLst>
  <p:sldSz cx="6858000" cy="9906000" type="A4"/>
  <p:notesSz cx="9926638" cy="143557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CC"/>
    <a:srgbClr val="FF99FF"/>
    <a:srgbClr val="FEDEFC"/>
    <a:srgbClr val="FDCBFB"/>
    <a:srgbClr val="EAE5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62" autoAdjust="0"/>
    <p:restoredTop sz="94660"/>
  </p:normalViewPr>
  <p:slideViewPr>
    <p:cSldViewPr snapToGrid="0">
      <p:cViewPr varScale="1">
        <p:scale>
          <a:sx n="89" d="100"/>
          <a:sy n="89" d="100"/>
        </p:scale>
        <p:origin x="331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01543" cy="720282"/>
          </a:xfrm>
          <a:prstGeom prst="rect">
            <a:avLst/>
          </a:prstGeom>
        </p:spPr>
        <p:txBody>
          <a:bodyPr vert="horz" lIns="132714" tIns="66358" rIns="132714" bIns="66358" rtlCol="0"/>
          <a:lstStyle>
            <a:lvl1pPr algn="l">
              <a:defRPr sz="17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9" y="1"/>
            <a:ext cx="4301543" cy="720282"/>
          </a:xfrm>
          <a:prstGeom prst="rect">
            <a:avLst/>
          </a:prstGeom>
        </p:spPr>
        <p:txBody>
          <a:bodyPr vert="horz" lIns="132714" tIns="66358" rIns="132714" bIns="66358" rtlCol="0"/>
          <a:lstStyle>
            <a:lvl1pPr algn="r">
              <a:defRPr sz="1700"/>
            </a:lvl1pPr>
          </a:lstStyle>
          <a:p>
            <a:fld id="{24D8555F-C3BB-41E5-99E3-408F2C4C712C}" type="datetimeFigureOut">
              <a:rPr lang="en-GB" smtClean="0"/>
              <a:t>22/09/2022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86125" y="1795463"/>
            <a:ext cx="3354388" cy="48434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2714" tIns="66358" rIns="132714" bIns="66358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5" y="6908710"/>
            <a:ext cx="7941310" cy="5652582"/>
          </a:xfrm>
          <a:prstGeom prst="rect">
            <a:avLst/>
          </a:prstGeom>
        </p:spPr>
        <p:txBody>
          <a:bodyPr vert="horz" lIns="132714" tIns="66358" rIns="132714" bIns="66358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13635485"/>
            <a:ext cx="4301543" cy="720280"/>
          </a:xfrm>
          <a:prstGeom prst="rect">
            <a:avLst/>
          </a:prstGeom>
        </p:spPr>
        <p:txBody>
          <a:bodyPr vert="horz" lIns="132714" tIns="66358" rIns="132714" bIns="66358" rtlCol="0" anchor="b"/>
          <a:lstStyle>
            <a:lvl1pPr algn="l">
              <a:defRPr sz="17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9" y="13635485"/>
            <a:ext cx="4301543" cy="720280"/>
          </a:xfrm>
          <a:prstGeom prst="rect">
            <a:avLst/>
          </a:prstGeom>
        </p:spPr>
        <p:txBody>
          <a:bodyPr vert="horz" lIns="132714" tIns="66358" rIns="132714" bIns="66358" rtlCol="0" anchor="b"/>
          <a:lstStyle>
            <a:lvl1pPr algn="r">
              <a:defRPr sz="1700"/>
            </a:lvl1pPr>
          </a:lstStyle>
          <a:p>
            <a:fld id="{17B6E8E7-E69B-4E27-B3AE-9C05322EF1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556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097213" y="1949450"/>
            <a:ext cx="3641725" cy="52593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0A575A-FE42-F34E-BE8D-35435E3FEA7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0227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22/09/2022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545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22/09/2022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4250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22/09/2022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512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22/09/2022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6283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22/09/2022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6036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22/09/2022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9488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22/09/2022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3911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22/09/2022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2139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22/09/2022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12915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22/09/2022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976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22/09/2022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7154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F78EA7-B45B-4203-B34C-5DDD6848E4EB}" type="datetimeFigureOut">
              <a:rPr lang="en-GB" smtClean="0"/>
              <a:t>22/09/2022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7418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tmp"/><Relationship Id="rId13" Type="http://schemas.openxmlformats.org/officeDocument/2006/relationships/image" Target="../media/image9.tmp"/><Relationship Id="rId18" Type="http://schemas.openxmlformats.org/officeDocument/2006/relationships/image" Target="../media/image14.png"/><Relationship Id="rId3" Type="http://schemas.openxmlformats.org/officeDocument/2006/relationships/image" Target="../media/image1.png"/><Relationship Id="rId21" Type="http://schemas.openxmlformats.org/officeDocument/2006/relationships/image" Target="../media/image17.png"/><Relationship Id="rId7" Type="http://schemas.openxmlformats.org/officeDocument/2006/relationships/image" Target="../media/image5.tmp"/><Relationship Id="rId12" Type="http://schemas.openxmlformats.org/officeDocument/2006/relationships/hyperlink" Target="https://creativecommons.org/licenses/by-sa/3.0/" TargetMode="External"/><Relationship Id="rId17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2.tmp"/><Relationship Id="rId20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hyperlink" Target="http://graphicdesign.stackexchange.com/questions/21617/change-color-of-a-monotone-icon-to-another-color" TargetMode="External"/><Relationship Id="rId24" Type="http://schemas.openxmlformats.org/officeDocument/2006/relationships/image" Target="../media/image20.png"/><Relationship Id="rId5" Type="http://schemas.openxmlformats.org/officeDocument/2006/relationships/image" Target="../media/image3.tmp"/><Relationship Id="rId15" Type="http://schemas.openxmlformats.org/officeDocument/2006/relationships/image" Target="../media/image11.png"/><Relationship Id="rId23" Type="http://schemas.openxmlformats.org/officeDocument/2006/relationships/image" Target="../media/image19.png"/><Relationship Id="rId10" Type="http://schemas.openxmlformats.org/officeDocument/2006/relationships/image" Target="../media/image8.wmf"/><Relationship Id="rId19" Type="http://schemas.openxmlformats.org/officeDocument/2006/relationships/image" Target="../media/image15.png"/><Relationship Id="rId4" Type="http://schemas.openxmlformats.org/officeDocument/2006/relationships/image" Target="../media/image2.png"/><Relationship Id="rId9" Type="http://schemas.openxmlformats.org/officeDocument/2006/relationships/image" Target="../media/image7.tmp"/><Relationship Id="rId14" Type="http://schemas.openxmlformats.org/officeDocument/2006/relationships/image" Target="../media/image10.tmp"/><Relationship Id="rId22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0580" y="4773103"/>
            <a:ext cx="351316" cy="40859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44808" y="7989832"/>
            <a:ext cx="363016" cy="334655"/>
          </a:xfrm>
          <a:prstGeom prst="rect">
            <a:avLst/>
          </a:prstGeom>
        </p:spPr>
      </p:pic>
      <p:pic>
        <p:nvPicPr>
          <p:cNvPr id="35" name="Picture 34" descr="Screen Clippi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1761" y="2108176"/>
            <a:ext cx="316673" cy="299556"/>
          </a:xfrm>
          <a:prstGeom prst="rect">
            <a:avLst/>
          </a:prstGeom>
        </p:spPr>
      </p:pic>
      <p:pic>
        <p:nvPicPr>
          <p:cNvPr id="30" name="Picture 29" descr="Screen Clippi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5881" y="3807278"/>
            <a:ext cx="246565" cy="267699"/>
          </a:xfrm>
          <a:prstGeom prst="rect">
            <a:avLst/>
          </a:prstGeom>
        </p:spPr>
      </p:pic>
      <p:pic>
        <p:nvPicPr>
          <p:cNvPr id="28" name="Picture 27" descr="Screen Clippi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9498" y="3695717"/>
            <a:ext cx="353683" cy="347586"/>
          </a:xfrm>
          <a:prstGeom prst="rect">
            <a:avLst/>
          </a:prstGeom>
        </p:spPr>
      </p:pic>
      <p:pic>
        <p:nvPicPr>
          <p:cNvPr id="25" name="Picture 24" descr="Screen Clippi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7815" y="5232829"/>
            <a:ext cx="459369" cy="345817"/>
          </a:xfrm>
          <a:prstGeom prst="rect">
            <a:avLst/>
          </a:prstGeom>
        </p:spPr>
      </p:pic>
      <p:pic>
        <p:nvPicPr>
          <p:cNvPr id="196" name="Picture 195" descr="Screen Clippi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2113" y="6660377"/>
            <a:ext cx="304387" cy="370972"/>
          </a:xfrm>
          <a:prstGeom prst="rect">
            <a:avLst/>
          </a:prstGeom>
        </p:spPr>
      </p:pic>
      <p:sp>
        <p:nvSpPr>
          <p:cNvPr id="228" name="Rectangle 227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448580" y="7255724"/>
            <a:ext cx="3855526" cy="31190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UNIT 1 : Science Fundamentals  </a:t>
            </a:r>
          </a:p>
        </p:txBody>
      </p:sp>
      <p:sp>
        <p:nvSpPr>
          <p:cNvPr id="350" name="Rectangle 349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467117" y="7644249"/>
            <a:ext cx="3832067" cy="30891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UNIT 1 : Science Fundamentals  </a:t>
            </a: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4497785" y="948946"/>
            <a:ext cx="853077" cy="62893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  </a:t>
            </a:r>
          </a:p>
        </p:txBody>
      </p:sp>
      <p:pic>
        <p:nvPicPr>
          <p:cNvPr id="421" name="Picture 9" descr="master swirl">
            <a:extLst>
              <a:ext uri="{FF2B5EF4-FFF2-40B4-BE49-F238E27FC236}">
                <a16:creationId xmlns:a16="http://schemas.microsoft.com/office/drawing/2014/main" id="{3B9F5834-4D6F-4A4D-8AAA-927E666362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10" y="-1380116"/>
            <a:ext cx="6859221" cy="2173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75" name="TextBox 74">
            <a:extLst>
              <a:ext uri="{FF2B5EF4-FFF2-40B4-BE49-F238E27FC236}">
                <a16:creationId xmlns:a16="http://schemas.microsoft.com/office/drawing/2014/main" id="{D9779897-05A9-4ABF-838E-8AF689A529C8}"/>
              </a:ext>
            </a:extLst>
          </p:cNvPr>
          <p:cNvSpPr txBox="1"/>
          <p:nvPr/>
        </p:nvSpPr>
        <p:spPr>
          <a:xfrm>
            <a:off x="-2344699" y="13260738"/>
            <a:ext cx="68079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>
                <a:hlinkClick r:id="rId11" tooltip="http://graphicdesign.stackexchange.com/questions/21617/change-color-of-a-monotone-icon-to-another-color"/>
              </a:rPr>
              <a:t>This Photo</a:t>
            </a:r>
            <a:r>
              <a:rPr lang="en-GB" sz="900"/>
              <a:t> by Unknown Author is licensed under </a:t>
            </a:r>
            <a:r>
              <a:rPr lang="en-GB" sz="900">
                <a:hlinkClick r:id="rId12" tooltip="https://creativecommons.org/licenses/by-sa/3.0/"/>
              </a:rPr>
              <a:t>CC BY-SA</a:t>
            </a:r>
            <a:endParaRPr lang="en-GB" sz="900"/>
          </a:p>
        </p:txBody>
      </p:sp>
      <p:sp>
        <p:nvSpPr>
          <p:cNvPr id="183" name="TextBox 182"/>
          <p:cNvSpPr txBox="1"/>
          <p:nvPr/>
        </p:nvSpPr>
        <p:spPr>
          <a:xfrm>
            <a:off x="1689516" y="46166"/>
            <a:ext cx="3636972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Applied Science</a:t>
            </a:r>
            <a:endParaRPr lang="en-US" sz="4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9" name="TextBox 178"/>
          <p:cNvSpPr txBox="1"/>
          <p:nvPr/>
        </p:nvSpPr>
        <p:spPr>
          <a:xfrm>
            <a:off x="367418" y="806580"/>
            <a:ext cx="3175358" cy="107721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solidFill>
                  <a:schemeClr val="bg1"/>
                </a:solidFill>
              </a:rPr>
              <a:t>Degree        Apprenticeship</a:t>
            </a:r>
          </a:p>
          <a:p>
            <a:r>
              <a:rPr lang="en-GB" sz="1600" b="1" dirty="0">
                <a:solidFill>
                  <a:schemeClr val="bg1"/>
                </a:solidFill>
              </a:rPr>
              <a:t>Careers </a:t>
            </a:r>
            <a:r>
              <a:rPr lang="en-GB" sz="1600" dirty="0">
                <a:solidFill>
                  <a:schemeClr val="bg1"/>
                </a:solidFill>
              </a:rPr>
              <a:t>:  Laboratory Technician, Nursing, Teaching, Dental Assistant, Midwife, Environmental Scientist, 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320" name="TextBox 319"/>
          <p:cNvSpPr txBox="1"/>
          <p:nvPr/>
        </p:nvSpPr>
        <p:spPr>
          <a:xfrm>
            <a:off x="2447898" y="9017946"/>
            <a:ext cx="3140482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dirty="0"/>
              <a:t> GCSE Science: Cells, Atoms, Bonding, Pathogens, Practical Skills</a:t>
            </a:r>
          </a:p>
        </p:txBody>
      </p:sp>
      <p:sp>
        <p:nvSpPr>
          <p:cNvPr id="69" name="Triangle 45">
            <a:extLst>
              <a:ext uri="{FF2B5EF4-FFF2-40B4-BE49-F238E27FC236}">
                <a16:creationId xmlns:a16="http://schemas.microsoft.com/office/drawing/2014/main" id="{B85D31BE-9BE0-3341-86C3-0BFD563EAA1B}"/>
              </a:ext>
            </a:extLst>
          </p:cNvPr>
          <p:cNvSpPr/>
          <p:nvPr/>
        </p:nvSpPr>
        <p:spPr>
          <a:xfrm rot="16200000">
            <a:off x="3542241" y="869198"/>
            <a:ext cx="1086902" cy="824187"/>
          </a:xfrm>
          <a:prstGeom prst="triangle">
            <a:avLst>
              <a:gd name="adj" fmla="val 4536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1" dirty="0"/>
          </a:p>
        </p:txBody>
      </p: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554818" y="5618575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685767" y="7911454"/>
            <a:ext cx="13001" cy="34426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" name="TextBox 14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43550" y="2007467"/>
            <a:ext cx="14428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/>
              <a:t>Classification of Microorganisms</a:t>
            </a: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642978" y="1891829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/>
              <a:t>Identifying Bacteria</a:t>
            </a: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182257" y="1909299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/>
              <a:t>Aseptic Techniques</a:t>
            </a: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755012" y="1836525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/>
              <a:t>Microorganisms in Agriculture</a:t>
            </a: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649886" y="2050178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/>
              <a:t>Antimicrobials</a:t>
            </a: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917987" y="3593958"/>
            <a:ext cx="106297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/>
              <a:t>Observing Biological Specimens</a:t>
            </a: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760199" y="3580159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/>
              <a:t>Microscopes</a:t>
            </a:r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596236" y="3595699"/>
            <a:ext cx="9528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/>
              <a:t>Chromatography</a:t>
            </a: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591469" y="3653734"/>
            <a:ext cx="1221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/>
              <a:t>Mass Spectrometry</a:t>
            </a: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253004" y="4926481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/>
              <a:t>Concentration</a:t>
            </a:r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906394" y="4943555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/>
              <a:t>Calibration</a:t>
            </a:r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582041" y="4931549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/>
              <a:t>Titrations</a:t>
            </a: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949054" y="4938293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/>
              <a:t>Ion testing</a:t>
            </a:r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636894" y="4912097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/>
              <a:t>Experiments</a:t>
            </a:r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938172" y="3506041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/>
              <a:t>Aseptic Techniques</a:t>
            </a:r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371594" y="3551623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/>
              <a:t>X-Rays &amp; Ultrasound</a:t>
            </a:r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340772" y="4875328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/>
              <a:t>Health and Safety</a:t>
            </a:r>
          </a:p>
        </p:txBody>
      </p:sp>
      <p:sp>
        <p:nvSpPr>
          <p:cNvPr id="171" name="TextBox 17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176900" y="5249614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/>
              <a:t>Viruses</a:t>
            </a:r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694128" y="5226486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/>
              <a:t>Bacteria</a:t>
            </a:r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639208" y="5172445"/>
            <a:ext cx="11271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/>
              <a:t>Types of Hazards</a:t>
            </a:r>
          </a:p>
        </p:txBody>
      </p:sp>
      <p:sp>
        <p:nvSpPr>
          <p:cNvPr id="177" name="TextBox 17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588600" y="5181961"/>
            <a:ext cx="11218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/>
              <a:t> Pathogen Life Cycles</a:t>
            </a:r>
          </a:p>
        </p:txBody>
      </p:sp>
      <p:sp>
        <p:nvSpPr>
          <p:cNvPr id="178" name="TextBox 17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256104" y="6486800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/>
              <a:t>Planning</a:t>
            </a:r>
          </a:p>
        </p:txBody>
      </p:sp>
      <p:sp>
        <p:nvSpPr>
          <p:cNvPr id="180" name="TextBox 17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749031" y="6454577"/>
            <a:ext cx="88090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/>
              <a:t>Health and Safety</a:t>
            </a:r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826895" y="5239526"/>
            <a:ext cx="9310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/>
              <a:t>Spread of Disease</a:t>
            </a:r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121604" y="6408961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/>
              <a:t>Risk Assessment</a:t>
            </a:r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547209" y="6468615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/>
              <a:t>Evaluation</a:t>
            </a:r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100526" y="6517191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/>
              <a:t>Legislation</a:t>
            </a:r>
          </a:p>
        </p:txBody>
      </p:sp>
      <p:sp>
        <p:nvSpPr>
          <p:cNvPr id="191" name="TextBox 19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322375" y="6417682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/>
              <a:t>Laboratory Design</a:t>
            </a:r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684484" y="6488976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/>
              <a:t>Analysis</a:t>
            </a:r>
          </a:p>
        </p:txBody>
      </p:sp>
      <p:sp>
        <p:nvSpPr>
          <p:cNvPr id="193" name="TextBox 19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610618" y="6836663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/>
              <a:t>Carbon </a:t>
            </a:r>
          </a:p>
        </p:txBody>
      </p:sp>
      <p:sp>
        <p:nvSpPr>
          <p:cNvPr id="194" name="TextBox 19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653559" y="6753053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/>
              <a:t>Cell Structure</a:t>
            </a:r>
          </a:p>
        </p:txBody>
      </p:sp>
      <p:sp>
        <p:nvSpPr>
          <p:cNvPr id="202" name="TextBox 20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553600" y="8015596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/>
              <a:t>Electrical Circuits</a:t>
            </a:r>
          </a:p>
        </p:txBody>
      </p:sp>
      <p:sp>
        <p:nvSpPr>
          <p:cNvPr id="203" name="TextBox 20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824643" y="8105921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/>
              <a:t>Periodic Table</a:t>
            </a:r>
          </a:p>
        </p:txBody>
      </p:sp>
      <p:sp>
        <p:nvSpPr>
          <p:cNvPr id="204" name="TextBox 20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138693" y="8102371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/>
              <a:t>Atomic Radius</a:t>
            </a:r>
          </a:p>
        </p:txBody>
      </p:sp>
      <p:sp>
        <p:nvSpPr>
          <p:cNvPr id="212" name="TextBox 21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894304" y="7192433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/>
              <a:t>A</a:t>
            </a:r>
          </a:p>
        </p:txBody>
      </p:sp>
      <p:sp>
        <p:nvSpPr>
          <p:cNvPr id="214" name="TextBox 21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649101" y="6683252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/>
              <a:t>Inorganic Compounds</a:t>
            </a:r>
          </a:p>
        </p:txBody>
      </p:sp>
      <p:sp>
        <p:nvSpPr>
          <p:cNvPr id="215" name="TextBox 21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050924" y="6764895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/>
              <a:t>Inorganic Ions</a:t>
            </a:r>
          </a:p>
        </p:txBody>
      </p:sp>
      <p:sp>
        <p:nvSpPr>
          <p:cNvPr id="217" name="TextBox 21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558479" y="7184101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/>
              <a:t>A</a:t>
            </a:r>
          </a:p>
        </p:txBody>
      </p:sp>
      <p:sp>
        <p:nvSpPr>
          <p:cNvPr id="218" name="TextBox 21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127339" y="6752963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/>
              <a:t>Tissues</a:t>
            </a:r>
          </a:p>
        </p:txBody>
      </p:sp>
      <p:sp>
        <p:nvSpPr>
          <p:cNvPr id="219" name="TextBox 21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105176" y="6725379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/>
              <a:t>Isomers</a:t>
            </a:r>
          </a:p>
        </p:txBody>
      </p:sp>
      <p:sp>
        <p:nvSpPr>
          <p:cNvPr id="220" name="TextBox 21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810258" y="6856908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/>
              <a:t>DNA</a:t>
            </a:r>
          </a:p>
        </p:txBody>
      </p:sp>
      <p:sp>
        <p:nvSpPr>
          <p:cNvPr id="222" name="TextBox 22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205295" y="6699679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/>
              <a:t>Oxidation States</a:t>
            </a:r>
          </a:p>
        </p:txBody>
      </p:sp>
      <p:sp>
        <p:nvSpPr>
          <p:cNvPr id="229" name="Block Arc 228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400000">
            <a:off x="4289552" y="3901342"/>
            <a:ext cx="2281622" cy="2672335"/>
          </a:xfrm>
          <a:prstGeom prst="blockArc">
            <a:avLst>
              <a:gd name="adj1" fmla="val 10794187"/>
              <a:gd name="adj2" fmla="val 71028"/>
              <a:gd name="adj3" fmla="val 3158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cxnSp>
        <p:nvCxnSpPr>
          <p:cNvPr id="232" name="Straight Connector 23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621668" y="7865223"/>
            <a:ext cx="13001" cy="34426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3" name="Straight Connector 23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021569" y="7881888"/>
            <a:ext cx="13001" cy="34426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4" name="Straight Connector 23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748512" y="7878320"/>
            <a:ext cx="13001" cy="34426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6" name="Straight Connector 23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091960" y="7910850"/>
            <a:ext cx="13001" cy="34426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7" name="Straight Connector 23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241" idx="0"/>
          </p:cNvCxnSpPr>
          <p:nvPr/>
        </p:nvCxnSpPr>
        <p:spPr>
          <a:xfrm flipV="1">
            <a:off x="4680382" y="7918750"/>
            <a:ext cx="98280" cy="292249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8" name="Straight Connector 23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5062628" y="7859563"/>
            <a:ext cx="13001" cy="34426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0" name="TextBox 23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770169" y="8075813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/>
              <a:t>Rates of Reaction</a:t>
            </a:r>
          </a:p>
        </p:txBody>
      </p:sp>
      <p:sp>
        <p:nvSpPr>
          <p:cNvPr id="241" name="TextBox 24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253004" y="8210999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/>
              <a:t>Chemical Reactions</a:t>
            </a:r>
          </a:p>
        </p:txBody>
      </p:sp>
      <p:sp>
        <p:nvSpPr>
          <p:cNvPr id="242" name="TextBox 24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713704" y="8137369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/>
              <a:t>Free Radicals</a:t>
            </a:r>
          </a:p>
        </p:txBody>
      </p:sp>
      <p:sp>
        <p:nvSpPr>
          <p:cNvPr id="243" name="TextBox 24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156211" y="8139976"/>
            <a:ext cx="8902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/>
              <a:t>Material Properties</a:t>
            </a:r>
          </a:p>
        </p:txBody>
      </p:sp>
      <p:cxnSp>
        <p:nvCxnSpPr>
          <p:cNvPr id="244" name="Straight Connector 24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599145" y="7011587"/>
            <a:ext cx="16719" cy="32891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5" name="Straight Connector 24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1992996" y="7080427"/>
            <a:ext cx="60520" cy="28876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6" name="Straight Connector 24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222" idx="2"/>
          </p:cNvCxnSpPr>
          <p:nvPr/>
        </p:nvCxnSpPr>
        <p:spPr>
          <a:xfrm>
            <a:off x="2632673" y="7130566"/>
            <a:ext cx="26993" cy="195599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7" name="Straight Connector 24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3188981" y="7119287"/>
            <a:ext cx="10128" cy="20264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8" name="Straight Connector 24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3620602" y="6976328"/>
            <a:ext cx="16719" cy="32891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9" name="Straight Connector 24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4025560" y="7139025"/>
            <a:ext cx="6093" cy="19088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0" name="Straight Connector 24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563392" y="7028829"/>
            <a:ext cx="144641" cy="27324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1" name="Straight Connector 25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5071438" y="7000996"/>
            <a:ext cx="16719" cy="32891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3" name="Rectangle 252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448580" y="6051109"/>
            <a:ext cx="3877908" cy="31475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UNIT 6 : Hazards in a Laboratory  </a:t>
            </a:r>
          </a:p>
        </p:txBody>
      </p:sp>
      <p:sp>
        <p:nvSpPr>
          <p:cNvPr id="255" name="Rectangle 254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448579" y="5674452"/>
            <a:ext cx="3885193" cy="3122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UNIT 6 : Hazards in a Laboratory  </a:t>
            </a:r>
          </a:p>
        </p:txBody>
      </p:sp>
      <p:cxnSp>
        <p:nvCxnSpPr>
          <p:cNvPr id="257" name="Straight Connector 25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546105" y="6288284"/>
            <a:ext cx="13001" cy="34426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9" name="Straight Connector 25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961586" y="6287335"/>
            <a:ext cx="13001" cy="34426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0" name="Straight Connector 25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676186" y="6275511"/>
            <a:ext cx="13001" cy="34426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1" name="Straight Connector 26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139706" y="6275511"/>
            <a:ext cx="13001" cy="34426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2" name="Straight Connector 26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021343" y="6326046"/>
            <a:ext cx="13001" cy="34426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4" name="Straight Connector 26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682789" y="6275511"/>
            <a:ext cx="13001" cy="34426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5" name="Straight Connector 26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5069128" y="6263312"/>
            <a:ext cx="13001" cy="34426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7" name="Block Arc 266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16200000">
            <a:off x="245657" y="5521239"/>
            <a:ext cx="2303178" cy="2560671"/>
          </a:xfrm>
          <a:prstGeom prst="blockArc">
            <a:avLst>
              <a:gd name="adj1" fmla="val 10794187"/>
              <a:gd name="adj2" fmla="val 21576053"/>
              <a:gd name="adj3" fmla="val 32089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68" name="Oval 267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637348" y="4423837"/>
            <a:ext cx="1193076" cy="1228751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YEAR</a:t>
            </a:r>
          </a:p>
          <a:p>
            <a:pPr algn="ctr"/>
            <a:r>
              <a:rPr lang="en-US" sz="2200" b="1" dirty="0">
                <a:solidFill>
                  <a:schemeClr val="tx1"/>
                </a:solidFill>
              </a:rPr>
              <a:t>13</a:t>
            </a:r>
          </a:p>
        </p:txBody>
      </p:sp>
      <p:cxnSp>
        <p:nvCxnSpPr>
          <p:cNvPr id="270" name="Straight Connector 26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394104" y="5466395"/>
            <a:ext cx="198502" cy="29759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1" name="Straight Connector 27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2005532" y="5507049"/>
            <a:ext cx="72076" cy="20669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4" name="Straight Connector 27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2973727" y="5500920"/>
            <a:ext cx="156128" cy="17858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5" name="Straight Connector 27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3619071" y="5521904"/>
            <a:ext cx="25922" cy="18666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6" name="Straight Connector 27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357403" y="5487905"/>
            <a:ext cx="14968" cy="21633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7" name="Straight Connector 27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5058909" y="5435706"/>
            <a:ext cx="16719" cy="32891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0" name="Rectangle 279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477838" y="4441844"/>
            <a:ext cx="3877697" cy="39139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UNIT 2 : Laboratory Techniques  </a:t>
            </a:r>
          </a:p>
        </p:txBody>
      </p:sp>
      <p:sp>
        <p:nvSpPr>
          <p:cNvPr id="282" name="Rectangle 281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489956" y="4074977"/>
            <a:ext cx="3865580" cy="31851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UNIT 2 :  Laboratory Techniques </a:t>
            </a:r>
          </a:p>
        </p:txBody>
      </p:sp>
      <p:sp>
        <p:nvSpPr>
          <p:cNvPr id="283" name="Block Arc 282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16200000">
            <a:off x="253210" y="2272850"/>
            <a:ext cx="2325230" cy="2647752"/>
          </a:xfrm>
          <a:prstGeom prst="blockArc">
            <a:avLst>
              <a:gd name="adj1" fmla="val 10794187"/>
              <a:gd name="adj2" fmla="val 21577515"/>
              <a:gd name="adj3" fmla="val 30914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cxnSp>
        <p:nvCxnSpPr>
          <p:cNvPr id="284" name="Straight Connector 28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630695" y="3979333"/>
            <a:ext cx="75540" cy="19564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5" name="Straight Connector 28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152" idx="2"/>
          </p:cNvCxnSpPr>
          <p:nvPr/>
        </p:nvCxnSpPr>
        <p:spPr>
          <a:xfrm flipH="1">
            <a:off x="2072967" y="3887936"/>
            <a:ext cx="114610" cy="289383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6" name="Straight Connector 28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2808956" y="3921436"/>
            <a:ext cx="12080" cy="22171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7" name="Straight Connector 28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3272059" y="3886559"/>
            <a:ext cx="84245" cy="25680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9" name="Straight Connector 28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229268" y="3913658"/>
            <a:ext cx="47472" cy="22778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0" name="Straight Connector 28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154" idx="2"/>
          </p:cNvCxnSpPr>
          <p:nvPr/>
        </p:nvCxnSpPr>
        <p:spPr>
          <a:xfrm flipH="1">
            <a:off x="5004564" y="3961511"/>
            <a:ext cx="197880" cy="19756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3" name="Straight Connector 29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064607" y="4700963"/>
            <a:ext cx="13001" cy="34426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4" name="Straight Connector 29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792472" y="4665480"/>
            <a:ext cx="13001" cy="34426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5" name="Straight Connector 29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580221" y="4753310"/>
            <a:ext cx="13001" cy="34426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8" name="Straight Connector 29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028608" y="4710972"/>
            <a:ext cx="13001" cy="34426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9" name="Straight Connector 29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742559" y="4686553"/>
            <a:ext cx="13001" cy="34426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0" name="Straight Connector 29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5167760" y="4698927"/>
            <a:ext cx="13001" cy="34426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1" name="Rectangle 300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477838" y="2833143"/>
            <a:ext cx="3821346" cy="32721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UNIT 21 : Product Testing Techniques </a:t>
            </a:r>
          </a:p>
        </p:txBody>
      </p:sp>
      <p:sp>
        <p:nvSpPr>
          <p:cNvPr id="303" name="Rectangle 302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489955" y="2447997"/>
            <a:ext cx="3792646" cy="33161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UNIT 18 : Microbiology  </a:t>
            </a:r>
          </a:p>
        </p:txBody>
      </p:sp>
      <p:sp>
        <p:nvSpPr>
          <p:cNvPr id="306" name="Block Arc 305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400000">
            <a:off x="4226044" y="653895"/>
            <a:ext cx="2297896" cy="2672954"/>
          </a:xfrm>
          <a:prstGeom prst="blockArc">
            <a:avLst>
              <a:gd name="adj1" fmla="val 10794187"/>
              <a:gd name="adj2" fmla="val 21578163"/>
              <a:gd name="adj3" fmla="val 3040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305" name="Oval 304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103504" y="740443"/>
            <a:ext cx="1259939" cy="1243369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solidFill>
                  <a:schemeClr val="tx1"/>
                </a:solidFill>
              </a:rPr>
              <a:t>NEXT STEPS</a:t>
            </a:r>
          </a:p>
        </p:txBody>
      </p:sp>
      <p:cxnSp>
        <p:nvCxnSpPr>
          <p:cNvPr id="307" name="Straight Connector 30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489955" y="2313511"/>
            <a:ext cx="182822" cy="25849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8" name="Straight Connector 30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056248" y="2257336"/>
            <a:ext cx="16719" cy="32891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9" name="Straight Connector 30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631186" y="2349174"/>
            <a:ext cx="82545" cy="13870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0" name="Straight Connector 30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149" idx="2"/>
          </p:cNvCxnSpPr>
          <p:nvPr/>
        </p:nvCxnSpPr>
        <p:spPr>
          <a:xfrm flipH="1">
            <a:off x="3180013" y="2267412"/>
            <a:ext cx="2377" cy="26279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1" name="Straight Connector 31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3972042" y="2225326"/>
            <a:ext cx="28979" cy="29209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3" name="Straight Connector 31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461329" y="2172257"/>
            <a:ext cx="16719" cy="32891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" name="Straight Connector 31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150" idx="2"/>
          </p:cNvCxnSpPr>
          <p:nvPr/>
        </p:nvCxnSpPr>
        <p:spPr>
          <a:xfrm>
            <a:off x="5077264" y="2357955"/>
            <a:ext cx="19281" cy="28651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7" name="Straight Connector 31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596871" y="3058339"/>
            <a:ext cx="13001" cy="34426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8" name="Straight Connector 31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953431" y="3011332"/>
            <a:ext cx="13001" cy="34426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9" name="Straight Connector 31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695032" y="3074832"/>
            <a:ext cx="13001" cy="34426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1" name="Straight Connector 32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5182985" y="3051588"/>
            <a:ext cx="13001" cy="34426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4" name="Straight Connector 32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152707" y="3047214"/>
            <a:ext cx="13001" cy="34426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5" name="Straight Connector 32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620855" y="3101260"/>
            <a:ext cx="13001" cy="34426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6" name="Straight Connector 32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938557" y="3139320"/>
            <a:ext cx="13001" cy="34426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7" name="TextBox 32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148051" y="1909584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/>
              <a:t>Fermentation</a:t>
            </a:r>
          </a:p>
        </p:txBody>
      </p:sp>
      <p:sp>
        <p:nvSpPr>
          <p:cNvPr id="329" name="TextBox 32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515109" y="1810346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/>
              <a:t>Genetic Engineering</a:t>
            </a:r>
          </a:p>
        </p:txBody>
      </p:sp>
      <p:sp>
        <p:nvSpPr>
          <p:cNvPr id="330" name="TextBox 32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951048" y="3298354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/>
              <a:t>Indicators</a:t>
            </a:r>
          </a:p>
        </p:txBody>
      </p:sp>
      <p:sp>
        <p:nvSpPr>
          <p:cNvPr id="331" name="TextBox 33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223289" y="3276138"/>
            <a:ext cx="9169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/>
              <a:t>Chromatography</a:t>
            </a:r>
          </a:p>
        </p:txBody>
      </p:sp>
      <p:sp>
        <p:nvSpPr>
          <p:cNvPr id="332" name="TextBox 33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510131" y="3225574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/>
              <a:t>Extraction and Separation</a:t>
            </a:r>
          </a:p>
        </p:txBody>
      </p:sp>
      <p:sp>
        <p:nvSpPr>
          <p:cNvPr id="334" name="TextBox 33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733450" y="3289330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/>
              <a:t>Ions</a:t>
            </a:r>
          </a:p>
        </p:txBody>
      </p:sp>
      <p:sp>
        <p:nvSpPr>
          <p:cNvPr id="335" name="TextBox 33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274465" y="3308730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/>
              <a:t>Product design</a:t>
            </a:r>
          </a:p>
        </p:txBody>
      </p:sp>
      <p:sp>
        <p:nvSpPr>
          <p:cNvPr id="336" name="TextBox 33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669716" y="3343200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/>
              <a:t>Legislation</a:t>
            </a:r>
          </a:p>
        </p:txBody>
      </p:sp>
      <p:sp>
        <p:nvSpPr>
          <p:cNvPr id="337" name="TextBox 33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150094" y="3311641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/>
              <a:t>Titration</a:t>
            </a:r>
          </a:p>
        </p:txBody>
      </p:sp>
      <p:sp>
        <p:nvSpPr>
          <p:cNvPr id="182" name="TextBox 18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543894" y="5121886"/>
            <a:ext cx="112714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/>
              <a:t>Carcinogens, Mutagens, Teratogens</a:t>
            </a:r>
          </a:p>
        </p:txBody>
      </p:sp>
      <p:pic>
        <p:nvPicPr>
          <p:cNvPr id="195" name="Picture 194" descr="Screen Clippi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564" y="1888557"/>
            <a:ext cx="327688" cy="320068"/>
          </a:xfrm>
          <a:prstGeom prst="rect">
            <a:avLst/>
          </a:prstGeom>
        </p:spPr>
      </p:pic>
      <p:pic>
        <p:nvPicPr>
          <p:cNvPr id="27" name="Picture 26" descr="Screen Clippi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4528" y="1958006"/>
            <a:ext cx="349423" cy="297482"/>
          </a:xfrm>
          <a:prstGeom prst="rect">
            <a:avLst/>
          </a:prstGeom>
        </p:spPr>
      </p:pic>
      <p:pic>
        <p:nvPicPr>
          <p:cNvPr id="33" name="Picture 32" descr="Screen Clipping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4304" y="6774462"/>
            <a:ext cx="403874" cy="201937"/>
          </a:xfrm>
          <a:prstGeom prst="rect">
            <a:avLst/>
          </a:prstGeom>
        </p:spPr>
      </p:pic>
      <p:pic>
        <p:nvPicPr>
          <p:cNvPr id="34" name="Picture 33" descr="Screen Clipping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6729" y="6865364"/>
            <a:ext cx="326929" cy="32692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297269" y="3184102"/>
            <a:ext cx="348983" cy="42227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670938" y="3173107"/>
            <a:ext cx="300505" cy="42988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 flipH="1">
            <a:off x="1036986" y="3239871"/>
            <a:ext cx="294869" cy="42144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89551" y="7996122"/>
            <a:ext cx="365086" cy="35530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399013" y="8307924"/>
            <a:ext cx="290586" cy="35859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493591" y="4826208"/>
            <a:ext cx="269154" cy="42401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2594023" y="8367022"/>
            <a:ext cx="221748" cy="38302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2750480" y="6389233"/>
            <a:ext cx="290339" cy="273385"/>
          </a:xfrm>
          <a:prstGeom prst="rect">
            <a:avLst/>
          </a:prstGeom>
        </p:spPr>
      </p:pic>
      <p:sp>
        <p:nvSpPr>
          <p:cNvPr id="157" name="Triangle 45">
            <a:extLst>
              <a:ext uri="{FF2B5EF4-FFF2-40B4-BE49-F238E27FC236}">
                <a16:creationId xmlns:a16="http://schemas.microsoft.com/office/drawing/2014/main" id="{B85D31BE-9BE0-3341-86C3-0BFD563EAA1B}"/>
              </a:ext>
            </a:extLst>
          </p:cNvPr>
          <p:cNvSpPr/>
          <p:nvPr/>
        </p:nvSpPr>
        <p:spPr>
          <a:xfrm>
            <a:off x="5661818" y="8080424"/>
            <a:ext cx="952780" cy="669618"/>
          </a:xfrm>
          <a:prstGeom prst="triangle">
            <a:avLst>
              <a:gd name="adj" fmla="val 45360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1" dirty="0"/>
          </a:p>
        </p:txBody>
      </p:sp>
      <p:sp>
        <p:nvSpPr>
          <p:cNvPr id="161" name="Block Arc 160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400000">
            <a:off x="4631270" y="7793412"/>
            <a:ext cx="1748262" cy="1763554"/>
          </a:xfrm>
          <a:prstGeom prst="blockArc">
            <a:avLst>
              <a:gd name="adj1" fmla="val 16097226"/>
              <a:gd name="adj2" fmla="val 16700"/>
              <a:gd name="adj3" fmla="val 27675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63" name="Oval 162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1531729" y="8750042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rIns="36000"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YEARS</a:t>
            </a:r>
            <a:endParaRPr lang="en-US" sz="2200" b="1" dirty="0">
              <a:solidFill>
                <a:schemeClr val="tx1"/>
              </a:solidFill>
            </a:endParaRPr>
          </a:p>
          <a:p>
            <a:pPr algn="ctr"/>
            <a:r>
              <a:rPr lang="en-US" sz="2200" b="1" dirty="0">
                <a:solidFill>
                  <a:schemeClr val="tx1"/>
                </a:solidFill>
              </a:rPr>
              <a:t>10/11</a:t>
            </a:r>
            <a:endParaRPr lang="en-US" sz="1000" b="1" dirty="0">
              <a:solidFill>
                <a:schemeClr val="tx1"/>
              </a:solidFill>
            </a:endParaRPr>
          </a:p>
        </p:txBody>
      </p:sp>
      <p:sp>
        <p:nvSpPr>
          <p:cNvPr id="189" name="Oval 188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209807" y="7043823"/>
            <a:ext cx="1259397" cy="1187216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YEAR</a:t>
            </a:r>
          </a:p>
          <a:p>
            <a:pPr algn="ctr"/>
            <a:r>
              <a:rPr lang="en-US" sz="2200" b="1" dirty="0">
                <a:solidFill>
                  <a:schemeClr val="tx1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3932755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3273</TotalTime>
  <Words>201</Words>
  <Application>Microsoft Macintosh PowerPoint</Application>
  <PresentationFormat>A4 Paper (210x297 mm)</PresentationFormat>
  <Paragraphs>134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Wadebridge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CLF@princehenrys.worcs.sch.uk</dc:creator>
  <cp:lastModifiedBy>Mr S Dyer</cp:lastModifiedBy>
  <cp:revision>386</cp:revision>
  <cp:lastPrinted>2020-01-13T16:07:20Z</cp:lastPrinted>
  <dcterms:created xsi:type="dcterms:W3CDTF">2019-10-28T16:02:33Z</dcterms:created>
  <dcterms:modified xsi:type="dcterms:W3CDTF">2022-09-22T14:42:09Z</dcterms:modified>
</cp:coreProperties>
</file>