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3" r:id="rId2"/>
  </p:sldIdLst>
  <p:sldSz cx="6858000" cy="9906000" type="A4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5A21"/>
    <a:srgbClr val="BDD7EE"/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00" d="100"/>
          <a:sy n="100" d="100"/>
        </p:scale>
        <p:origin x="1560" y="-2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6"/>
          </a:xfrm>
          <a:prstGeom prst="rect">
            <a:avLst/>
          </a:prstGeom>
        </p:spPr>
        <p:txBody>
          <a:bodyPr vert="horz" lIns="91413" tIns="45707" rIns="91413" bIns="4570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6"/>
          </a:xfrm>
          <a:prstGeom prst="rect">
            <a:avLst/>
          </a:prstGeom>
        </p:spPr>
        <p:txBody>
          <a:bodyPr vert="horz" lIns="91413" tIns="45707" rIns="91413" bIns="45707" rtlCol="0"/>
          <a:lstStyle>
            <a:lvl1pPr algn="r">
              <a:defRPr sz="1200"/>
            </a:lvl1pPr>
          </a:lstStyle>
          <a:p>
            <a:fld id="{24D8555F-C3BB-41E5-99E3-408F2C4C712C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7" rIns="91413" bIns="4570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13" tIns="45707" rIns="91413" bIns="4570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13" tIns="45707" rIns="91413" bIns="4570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13" tIns="45707" rIns="91413" bIns="45707" rtlCol="0" anchor="b"/>
          <a:lstStyle>
            <a:lvl1pPr algn="r">
              <a:defRPr sz="12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09788" y="1347788"/>
            <a:ext cx="2516187" cy="3636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43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9" Type="http://schemas.openxmlformats.org/officeDocument/2006/relationships/image" Target="../media/image35.png"/><Relationship Id="rId3" Type="http://schemas.openxmlformats.org/officeDocument/2006/relationships/image" Target="../media/image1.wmf"/><Relationship Id="rId21" Type="http://schemas.openxmlformats.org/officeDocument/2006/relationships/image" Target="../media/image17.png"/><Relationship Id="rId34" Type="http://schemas.openxmlformats.org/officeDocument/2006/relationships/image" Target="../media/image30.png"/><Relationship Id="rId42" Type="http://schemas.openxmlformats.org/officeDocument/2006/relationships/image" Target="../media/image38.png"/><Relationship Id="rId7" Type="http://schemas.openxmlformats.org/officeDocument/2006/relationships/hyperlink" Target="https://creativecommons.org/licenses/by-sa/3.0/" TargetMode="External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38" Type="http://schemas.openxmlformats.org/officeDocument/2006/relationships/image" Target="../media/image34.png"/><Relationship Id="rId46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5.png"/><Relationship Id="rId41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graphicdesign.stackexchange.com/questions/21617/change-color-of-a-monotone-icon-to-another-color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37" Type="http://schemas.openxmlformats.org/officeDocument/2006/relationships/image" Target="../media/image33.png"/><Relationship Id="rId40" Type="http://schemas.openxmlformats.org/officeDocument/2006/relationships/image" Target="../media/image36.png"/><Relationship Id="rId45" Type="http://schemas.openxmlformats.org/officeDocument/2006/relationships/image" Target="../media/image41.png"/><Relationship Id="rId5" Type="http://schemas.openxmlformats.org/officeDocument/2006/relationships/image" Target="../media/image3.png"/><Relationship Id="rId15" Type="http://schemas.openxmlformats.org/officeDocument/2006/relationships/image" Target="../media/image11.jpe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36" Type="http://schemas.openxmlformats.org/officeDocument/2006/relationships/image" Target="../media/image32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31" Type="http://schemas.openxmlformats.org/officeDocument/2006/relationships/image" Target="../media/image27.png"/><Relationship Id="rId44" Type="http://schemas.openxmlformats.org/officeDocument/2006/relationships/image" Target="../media/image40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png"/><Relationship Id="rId30" Type="http://schemas.openxmlformats.org/officeDocument/2006/relationships/image" Target="../media/image26.png"/><Relationship Id="rId35" Type="http://schemas.openxmlformats.org/officeDocument/2006/relationships/image" Target="../media/image31.png"/><Relationship Id="rId43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23"/>
          <a:stretch/>
        </p:blipFill>
        <p:spPr bwMode="auto">
          <a:xfrm>
            <a:off x="4037094" y="5445576"/>
            <a:ext cx="1250318" cy="190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04" name="Rectangle 20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67209" y="4611097"/>
            <a:ext cx="1924968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Visual Identity…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8243" y="8214298"/>
            <a:ext cx="621625" cy="393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6358" y="7479497"/>
            <a:ext cx="612718" cy="200362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45701" y="7835184"/>
            <a:ext cx="194089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E-Safety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69882"/>
            <a:ext cx="853077" cy="4939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9675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746617" y="119261"/>
            <a:ext cx="346160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 smtClean="0">
                <a:solidFill>
                  <a:schemeClr val="accent1">
                    <a:lumMod val="75000"/>
                  </a:schemeClr>
                </a:solidFill>
              </a:rPr>
              <a:t>iMedia</a:t>
            </a:r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 Gaming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508315" y="6034125"/>
            <a:ext cx="196251" cy="2374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5685791"/>
            <a:ext cx="4025944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…and Digital </a:t>
            </a:r>
            <a:r>
              <a:rPr lang="en-US" sz="1600" b="1" dirty="0">
                <a:solidFill>
                  <a:schemeClr val="tx1"/>
                </a:solidFill>
              </a:rPr>
              <a:t>Graphics</a:t>
            </a: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8418" y="6648378"/>
            <a:ext cx="1503560" cy="1732059"/>
          </a:xfrm>
          <a:prstGeom prst="blockArc">
            <a:avLst>
              <a:gd name="adj1" fmla="val 10794187"/>
              <a:gd name="adj2" fmla="val 21596391"/>
              <a:gd name="adj3" fmla="val 2925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43150" y="5555156"/>
            <a:ext cx="1503560" cy="1732059"/>
          </a:xfrm>
          <a:prstGeom prst="blockArc">
            <a:avLst>
              <a:gd name="adj1" fmla="val 10724498"/>
              <a:gd name="adj2" fmla="val 21518088"/>
              <a:gd name="adj3" fmla="val 2772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486191" y="5832528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64666" y="4493913"/>
            <a:ext cx="1503560" cy="1732059"/>
          </a:xfrm>
          <a:prstGeom prst="blockArc">
            <a:avLst>
              <a:gd name="adj1" fmla="val 10794187"/>
              <a:gd name="adj2" fmla="val 26929"/>
              <a:gd name="adj3" fmla="val 2990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298876" y="4610397"/>
            <a:ext cx="1964708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Digital Games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591999" y="3404866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19273" y="369744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11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67209" y="3512722"/>
            <a:ext cx="3998930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Digital Games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38295" y="2338308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2448661"/>
            <a:ext cx="3959682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Creative </a:t>
            </a:r>
            <a:r>
              <a:rPr lang="en-US" sz="1600" b="1" dirty="0" err="1" smtClean="0">
                <a:solidFill>
                  <a:schemeClr val="tx1"/>
                </a:solidFill>
              </a:rPr>
              <a:t>iMedia</a:t>
            </a:r>
            <a:r>
              <a:rPr lang="en-US" sz="1600" b="1" dirty="0" smtClean="0">
                <a:solidFill>
                  <a:schemeClr val="tx1"/>
                </a:solidFill>
              </a:rPr>
              <a:t> in the Media Industry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576969" y="1258155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7841" y="7841137"/>
            <a:ext cx="1956177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Using PowerPoint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6736011"/>
            <a:ext cx="1976544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Using Word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45701" y="6733058"/>
            <a:ext cx="199277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Using Excel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79522" y="775135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86642" y="775135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6395" y="774074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08877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755686" y="7491729"/>
            <a:ext cx="261848" cy="40750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72625" y="665020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790113" y="664217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861009" y="664360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47001" y="556825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696798" y="555161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969718" y="6735529"/>
            <a:ext cx="72733" cy="9144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865297" y="557434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38952" y="45194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593504" y="449597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286894" y="34067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96496" y="345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69174" y="344578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02478" y="238919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43240" y="235410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60598" y="235168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238616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33214" y="233604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5387" y="23676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68251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93801" y="8237388"/>
            <a:ext cx="37997" cy="2616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61367" y="821429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692146" y="820587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831322" y="821813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13693" y="70727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70928" y="7087914"/>
            <a:ext cx="34161" cy="2069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480891" y="7087914"/>
            <a:ext cx="335416" cy="34072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89111" y="7072517"/>
            <a:ext cx="85293" cy="2946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16700" y="709863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56931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882298" y="6037999"/>
            <a:ext cx="102805" cy="18340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99261" y="60695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646984" y="5239488"/>
            <a:ext cx="88779" cy="7351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61480" y="4806677"/>
            <a:ext cx="189227" cy="18515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646176" y="4759146"/>
            <a:ext cx="84020" cy="23921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443196" y="3954664"/>
            <a:ext cx="168591" cy="16392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75634" y="384953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9016" y="279897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65212" y="278306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98689" y="279491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86260" y="277739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24800" y="280704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84343" y="280643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8509" y="209421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The Media Industry</a:t>
            </a:r>
            <a:endParaRPr lang="en-US" sz="600" b="1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7527" y="20625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Roles</a:t>
            </a:r>
            <a:endParaRPr lang="en-US" sz="8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46503" y="209442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Product Design</a:t>
            </a:r>
            <a:endParaRPr lang="en-US" sz="600" b="1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0415" y="205492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Audience</a:t>
            </a:r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23194" y="20943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Codes</a:t>
            </a:r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93748" y="219310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Sectors</a:t>
            </a:r>
            <a:endParaRPr lang="en-US" sz="600" b="1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22467" y="297703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Pre-production Planning</a:t>
            </a:r>
            <a:endParaRPr lang="en-US" sz="600" b="1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73521" y="291726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Ideas</a:t>
            </a:r>
            <a:endParaRPr lang="en-US" sz="8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65382" y="2878923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Distribution</a:t>
            </a:r>
            <a:endParaRPr lang="en-US" sz="600" b="1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86006" y="291630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Platforms</a:t>
            </a:r>
            <a:endParaRPr lang="en-US" sz="8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0283" y="290981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Formats</a:t>
            </a:r>
            <a:endParaRPr lang="en-US" sz="8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50433" y="29053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Legal</a:t>
            </a:r>
            <a:endParaRPr lang="en-US" sz="8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8628" y="314533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Props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53559" y="327086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Scoring</a:t>
            </a:r>
            <a:endParaRPr lang="en-US" sz="8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82007" y="400706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Flowcharts</a:t>
            </a:r>
            <a:endParaRPr lang="en-US" sz="8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56145" y="313834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Backgrounds</a:t>
            </a:r>
            <a:endParaRPr lang="en-US" sz="8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81761" y="408802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Characters</a:t>
            </a:r>
            <a:endParaRPr lang="en-US" sz="8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33214" y="423254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Artwork</a:t>
            </a:r>
            <a:endParaRPr lang="en-US" sz="8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8587" y="524558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 smtClean="0"/>
              <a:t>Visualisation</a:t>
            </a:r>
            <a:r>
              <a:rPr lang="en-US" sz="800" dirty="0" smtClean="0"/>
              <a:t> Diagrams</a:t>
            </a:r>
            <a:endParaRPr lang="en-US" sz="8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113693" y="487774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Narrative</a:t>
            </a:r>
            <a:endParaRPr lang="en-US" sz="8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70876" y="531741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Logos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82411" y="446696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Moodboards</a:t>
            </a:r>
            <a:endParaRPr lang="en-US" sz="8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75248" y="616213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 smtClean="0"/>
              <a:t>Mindmaps</a:t>
            </a:r>
            <a:endParaRPr lang="en-US" sz="8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71311" y="4235156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Concept Sketches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09139" y="531300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House Style</a:t>
            </a:r>
            <a:endParaRPr lang="en-US" sz="8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13119" y="531796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Fonts</a:t>
            </a:r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0421" y="620231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Colours</a:t>
            </a:r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90935" y="615188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Graphics</a:t>
            </a:r>
            <a:endParaRPr lang="en-US" sz="8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37301" y="839372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The</a:t>
            </a:r>
          </a:p>
          <a:p>
            <a:pPr algn="ctr"/>
            <a:r>
              <a:rPr lang="en-US" sz="800" dirty="0" smtClean="0"/>
              <a:t>Bubble</a:t>
            </a:r>
            <a:endParaRPr lang="en-US" sz="8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3564" y="844295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Fake</a:t>
            </a:r>
          </a:p>
          <a:p>
            <a:pPr algn="ctr"/>
            <a:r>
              <a:rPr lang="en-US" sz="800" dirty="0" smtClean="0"/>
              <a:t>News</a:t>
            </a:r>
            <a:endParaRPr lang="en-US" sz="8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2323" y="726443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Header </a:t>
            </a:r>
          </a:p>
          <a:p>
            <a:pPr algn="ctr"/>
            <a:r>
              <a:rPr lang="en-US" sz="800" dirty="0" smtClean="0"/>
              <a:t>&amp; Footer</a:t>
            </a:r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40762" y="836102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Data &amp; </a:t>
            </a:r>
          </a:p>
          <a:p>
            <a:pPr algn="ctr"/>
            <a:r>
              <a:rPr lang="en-US" sz="800" dirty="0" smtClean="0"/>
              <a:t>Your Rights</a:t>
            </a:r>
            <a:endParaRPr lang="en-US" sz="8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53305" y="758416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Media</a:t>
            </a:r>
            <a:endParaRPr lang="en-US" sz="8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97277" y="841726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Layouts</a:t>
            </a:r>
            <a:endParaRPr lang="en-US" sz="600" b="1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43196" y="839941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Ordering</a:t>
            </a:r>
            <a:endParaRPr lang="en-US" sz="8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39663" y="735767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Audience</a:t>
            </a:r>
            <a:endParaRPr lang="en-US" sz="600" b="1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77276" y="760103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Animations</a:t>
            </a:r>
            <a:endParaRPr lang="en-US" sz="600" b="1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78425" y="723247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Graphs</a:t>
            </a:r>
            <a:endParaRPr lang="en-US" sz="600" b="1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08546" y="7469085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Online Reputation</a:t>
            </a:r>
            <a:endParaRPr lang="en-US" sz="8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747369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Staying Safe Online</a:t>
            </a:r>
            <a:endParaRPr lang="en-US" sz="8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4019" y="747244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Illegal</a:t>
            </a:r>
          </a:p>
          <a:p>
            <a:pPr algn="ctr"/>
            <a:r>
              <a:rPr lang="en-US" sz="800" dirty="0" smtClean="0"/>
              <a:t>Content</a:t>
            </a:r>
            <a:endParaRPr lang="en-US" sz="600" b="1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94304" y="722206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Formulae</a:t>
            </a:r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71712" y="647674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Breaks</a:t>
            </a:r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36152" y="638493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Tables</a:t>
            </a:r>
          </a:p>
          <a:p>
            <a:pPr algn="ctr"/>
            <a:r>
              <a:rPr lang="en-US" sz="800" dirty="0" smtClean="0"/>
              <a:t>&amp; Columns</a:t>
            </a:r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56733" y="7247771"/>
            <a:ext cx="1063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Basics: Fonts, Images, Justification</a:t>
            </a:r>
            <a:endParaRPr lang="en-US" sz="800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01616" y="655353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Functions</a:t>
            </a:r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04088" y="6382782"/>
            <a:ext cx="901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Basics: Colours, Borders, Naming</a:t>
            </a:r>
            <a:endParaRPr lang="en-US" sz="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71354" y="6997361"/>
            <a:ext cx="320915" cy="3209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4467239" y="8282769"/>
            <a:ext cx="294621" cy="2610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39654" y="8246954"/>
            <a:ext cx="650362" cy="6091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8313" y="7611540"/>
            <a:ext cx="260230" cy="298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97841" y="8355227"/>
            <a:ext cx="311544" cy="31154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3194" y="8367477"/>
            <a:ext cx="510409" cy="35104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4"/>
          <a:srcRect l="16993" r="30966"/>
          <a:stretch/>
        </p:blipFill>
        <p:spPr>
          <a:xfrm>
            <a:off x="3045449" y="7516182"/>
            <a:ext cx="443338" cy="145818"/>
          </a:xfrm>
          <a:prstGeom prst="rect">
            <a:avLst/>
          </a:prstGeom>
        </p:spPr>
      </p:pic>
      <p:pic>
        <p:nvPicPr>
          <p:cNvPr id="1026" name="Picture 2" descr="Audio Logos so effective, you&amp;#39;ll know them all ...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618" y="7573120"/>
            <a:ext cx="282245" cy="28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390733">
            <a:off x="2236224" y="6446430"/>
            <a:ext cx="476360" cy="35727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26549" y="6432314"/>
            <a:ext cx="281098" cy="2810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0450" y="6466141"/>
            <a:ext cx="315671" cy="31567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2377" y="7137084"/>
            <a:ext cx="369524" cy="36874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0"/>
          <a:srcRect t="22250" b="7465"/>
          <a:stretch/>
        </p:blipFill>
        <p:spPr>
          <a:xfrm>
            <a:off x="959980" y="7069769"/>
            <a:ext cx="231238" cy="34322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9627" y="6676505"/>
            <a:ext cx="281673" cy="2816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30844" y="5490786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lex Brush" panose="02000400000000000000" pitchFamily="2" charset="0"/>
              </a:rPr>
              <a:t>A</a:t>
            </a:r>
            <a:r>
              <a:rPr lang="en-GB" dirty="0" err="1" smtClean="0">
                <a:latin typeface="Berkshire Swash" panose="02000505000000020003" pitchFamily="2" charset="0"/>
              </a:rPr>
              <a:t>b</a:t>
            </a:r>
            <a:r>
              <a:rPr lang="en-GB" dirty="0" err="1" smtClean="0">
                <a:latin typeface="Adobe Ming Std L" panose="02020300000000000000" pitchFamily="18" charset="-128"/>
                <a:ea typeface="Adobe Ming Std L" panose="02020300000000000000" pitchFamily="18" charset="-128"/>
              </a:rPr>
              <a:t>c</a:t>
            </a:r>
            <a:r>
              <a:rPr lang="en-GB" dirty="0" err="1" smtClean="0">
                <a:latin typeface="Annie BTN" panose="030C0506040109040306" pitchFamily="66" charset="0"/>
              </a:rPr>
              <a:t>d</a:t>
            </a:r>
            <a:r>
              <a:rPr lang="en-GB" dirty="0" err="1" smtClean="0">
                <a:latin typeface="Ancestory SF" pitchFamily="2" charset="0"/>
              </a:rPr>
              <a:t>e</a:t>
            </a:r>
            <a:endParaRPr lang="en-GB" dirty="0">
              <a:latin typeface="Ancestory SF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2"/>
          <a:srcRect b="6868"/>
          <a:stretch/>
        </p:blipFill>
        <p:spPr>
          <a:xfrm>
            <a:off x="3192176" y="5425895"/>
            <a:ext cx="548301" cy="356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02914" y="5979809"/>
            <a:ext cx="644718" cy="666375"/>
          </a:xfrm>
          <a:prstGeom prst="rect">
            <a:avLst/>
          </a:prstGeom>
        </p:spPr>
      </p:pic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012449" y="6015720"/>
            <a:ext cx="101244" cy="21554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943857" y="5969464"/>
            <a:ext cx="552855" cy="4761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5942" y="5516117"/>
            <a:ext cx="873096" cy="6111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717891" y="4933441"/>
            <a:ext cx="892175" cy="49600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003857" y="4186577"/>
            <a:ext cx="546432" cy="78464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63720" y="4627572"/>
            <a:ext cx="973760" cy="55262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61381" y="3230945"/>
            <a:ext cx="389554" cy="38955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222966" y="3671596"/>
            <a:ext cx="830526" cy="290684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4393801" y="3263267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FFC000"/>
                </a:solidFill>
                <a:latin typeface="Greyhound SF" pitchFamily="2" charset="0"/>
              </a:rPr>
              <a:t>999</a:t>
            </a:r>
            <a:endParaRPr lang="en-GB" sz="1400" dirty="0">
              <a:solidFill>
                <a:srgbClr val="FFC000"/>
              </a:solidFill>
              <a:latin typeface="Greyhound SF" pitchFamily="2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461372" y="3697440"/>
            <a:ext cx="308913" cy="177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7" name="Rectangle 216"/>
          <p:cNvSpPr/>
          <p:nvPr/>
        </p:nvSpPr>
        <p:spPr>
          <a:xfrm>
            <a:off x="920794" y="3433311"/>
            <a:ext cx="308913" cy="177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8" name="Rectangle 217"/>
          <p:cNvSpPr/>
          <p:nvPr/>
        </p:nvSpPr>
        <p:spPr>
          <a:xfrm>
            <a:off x="1401486" y="3697440"/>
            <a:ext cx="308913" cy="177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2" name="Rectangle 221"/>
          <p:cNvSpPr/>
          <p:nvPr/>
        </p:nvSpPr>
        <p:spPr>
          <a:xfrm>
            <a:off x="1869662" y="3697804"/>
            <a:ext cx="308913" cy="177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7" name="Straight Connector 56"/>
          <p:cNvCxnSpPr>
            <a:stCxn id="53" idx="3"/>
            <a:endCxn id="217" idx="1"/>
          </p:cNvCxnSpPr>
          <p:nvPr/>
        </p:nvCxnSpPr>
        <p:spPr>
          <a:xfrm flipV="1">
            <a:off x="770285" y="3522279"/>
            <a:ext cx="150509" cy="264129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4" name="Straight Connector 223"/>
          <p:cNvCxnSpPr>
            <a:stCxn id="53" idx="3"/>
            <a:endCxn id="218" idx="1"/>
          </p:cNvCxnSpPr>
          <p:nvPr/>
        </p:nvCxnSpPr>
        <p:spPr>
          <a:xfrm>
            <a:off x="770285" y="3786408"/>
            <a:ext cx="63120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>
            <a:stCxn id="218" idx="1"/>
            <a:endCxn id="217" idx="3"/>
          </p:cNvCxnSpPr>
          <p:nvPr/>
        </p:nvCxnSpPr>
        <p:spPr>
          <a:xfrm flipH="1" flipV="1">
            <a:off x="1229707" y="3522279"/>
            <a:ext cx="171779" cy="264129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>
            <a:stCxn id="218" idx="3"/>
            <a:endCxn id="222" idx="1"/>
          </p:cNvCxnSpPr>
          <p:nvPr/>
        </p:nvCxnSpPr>
        <p:spPr>
          <a:xfrm>
            <a:off x="1710399" y="3786408"/>
            <a:ext cx="159263" cy="364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032" name="Picture 1031"/>
          <p:cNvPicPr>
            <a:picLocks noChangeAspect="1"/>
          </p:cNvPicPr>
          <p:nvPr/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9289" y="3298202"/>
            <a:ext cx="591011" cy="301740"/>
          </a:xfrm>
          <a:prstGeom prst="rect">
            <a:avLst/>
          </a:prstGeom>
        </p:spPr>
      </p:pic>
      <p:pic>
        <p:nvPicPr>
          <p:cNvPr id="1033" name="Picture 1032"/>
          <p:cNvPicPr>
            <a:picLocks noChangeAspect="1"/>
          </p:cNvPicPr>
          <p:nvPr/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98657" y="3239030"/>
            <a:ext cx="430725" cy="430725"/>
          </a:xfrm>
          <a:prstGeom prst="rect">
            <a:avLst/>
          </a:prstGeom>
        </p:spPr>
      </p:pic>
      <p:pic>
        <p:nvPicPr>
          <p:cNvPr id="1035" name="Picture 1034"/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6828"/>
          <a:stretch/>
        </p:blipFill>
        <p:spPr>
          <a:xfrm>
            <a:off x="3972777" y="4305231"/>
            <a:ext cx="488940" cy="402303"/>
          </a:xfrm>
          <a:prstGeom prst="rect">
            <a:avLst/>
          </a:prstGeom>
        </p:spPr>
      </p:pic>
      <p:pic>
        <p:nvPicPr>
          <p:cNvPr id="1036" name="Picture 1035"/>
          <p:cNvPicPr>
            <a:picLocks noChangeAspect="1"/>
          </p:cNvPicPr>
          <p:nvPr/>
        </p:nvPicPr>
        <p:blipFill>
          <a:blip r:embed="rId3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9396" y="3731441"/>
            <a:ext cx="1129743" cy="633991"/>
          </a:xfrm>
          <a:prstGeom prst="rect">
            <a:avLst/>
          </a:prstGeom>
        </p:spPr>
      </p:pic>
      <p:pic>
        <p:nvPicPr>
          <p:cNvPr id="1037" name="Picture 1036"/>
          <p:cNvPicPr>
            <a:picLocks noChangeAspect="1"/>
          </p:cNvPicPr>
          <p:nvPr/>
        </p:nvPicPr>
        <p:blipFill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21874" y="4743082"/>
            <a:ext cx="891604" cy="630142"/>
          </a:xfrm>
          <a:prstGeom prst="rect">
            <a:avLst/>
          </a:prstGeom>
        </p:spPr>
      </p:pic>
      <p:pic>
        <p:nvPicPr>
          <p:cNvPr id="1039" name="Picture 1038"/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43" t="5556" r="6680" b="16995"/>
          <a:stretch/>
        </p:blipFill>
        <p:spPr>
          <a:xfrm>
            <a:off x="4571413" y="4043581"/>
            <a:ext cx="1023894" cy="875503"/>
          </a:xfrm>
          <a:prstGeom prst="rect">
            <a:avLst/>
          </a:prstGeom>
        </p:spPr>
      </p:pic>
      <p:sp>
        <p:nvSpPr>
          <p:cNvPr id="250" name="TextBox 249"/>
          <p:cNvSpPr txBox="1"/>
          <p:nvPr/>
        </p:nvSpPr>
        <p:spPr>
          <a:xfrm>
            <a:off x="580553" y="972874"/>
            <a:ext cx="3480582" cy="10772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</a:rPr>
              <a:t>A Levels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T Levels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Apprenticeships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</a:t>
            </a:r>
            <a:r>
              <a:rPr lang="en-GB" sz="1600" dirty="0" smtClean="0">
                <a:solidFill>
                  <a:schemeClr val="bg1"/>
                </a:solidFill>
              </a:rPr>
              <a:t> 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51" name="TextBox 250"/>
          <p:cNvSpPr txBox="1"/>
          <p:nvPr/>
        </p:nvSpPr>
        <p:spPr>
          <a:xfrm>
            <a:off x="2082049" y="969628"/>
            <a:ext cx="1952151" cy="5539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solidFill>
                  <a:schemeClr val="bg1"/>
                </a:solidFill>
              </a:rPr>
              <a:t>Computer Science</a:t>
            </a:r>
          </a:p>
          <a:p>
            <a:r>
              <a:rPr lang="en-GB" sz="1000" b="1" dirty="0" smtClean="0">
                <a:solidFill>
                  <a:schemeClr val="bg1"/>
                </a:solidFill>
              </a:rPr>
              <a:t>Gaming</a:t>
            </a:r>
          </a:p>
          <a:p>
            <a:r>
              <a:rPr lang="en-GB" sz="1000" b="1" dirty="0" smtClean="0">
                <a:solidFill>
                  <a:schemeClr val="bg1"/>
                </a:solidFill>
              </a:rPr>
              <a:t>IT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2075674" y="1494024"/>
            <a:ext cx="1943375" cy="5539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solidFill>
                  <a:schemeClr val="bg1"/>
                </a:solidFill>
              </a:rPr>
              <a:t>Game Designer</a:t>
            </a:r>
          </a:p>
          <a:p>
            <a:r>
              <a:rPr lang="en-GB" sz="1000" b="1" dirty="0" smtClean="0">
                <a:solidFill>
                  <a:schemeClr val="bg1"/>
                </a:solidFill>
              </a:rPr>
              <a:t>Game Developer</a:t>
            </a:r>
          </a:p>
          <a:p>
            <a:r>
              <a:rPr lang="en-GB" sz="1000" b="1" dirty="0" smtClean="0">
                <a:solidFill>
                  <a:schemeClr val="bg1"/>
                </a:solidFill>
              </a:rPr>
              <a:t>Digital Art</a:t>
            </a:r>
            <a:endParaRPr lang="en-US" sz="10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805613" y="2077600"/>
            <a:ext cx="357707" cy="368991"/>
            <a:chOff x="-1617938" y="1629794"/>
            <a:chExt cx="1975339" cy="197533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522" t="6822" r="52726" b="25183"/>
            <a:stretch/>
          </p:blipFill>
          <p:spPr>
            <a:xfrm>
              <a:off x="-1617938" y="1629794"/>
              <a:ext cx="1975339" cy="1975339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-1066800" y="2174631"/>
              <a:ext cx="847057" cy="8506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7843" y="2227580"/>
            <a:ext cx="386118" cy="386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2837" y="2857138"/>
            <a:ext cx="444112" cy="2895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2761" y="2827300"/>
            <a:ext cx="363951" cy="42998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4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189" t="20878" r="28449" b="21224"/>
          <a:stretch/>
        </p:blipFill>
        <p:spPr>
          <a:xfrm>
            <a:off x="4776611" y="2793537"/>
            <a:ext cx="264988" cy="26498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1551"/>
          <a:stretch/>
        </p:blipFill>
        <p:spPr>
          <a:xfrm>
            <a:off x="4375807" y="2867692"/>
            <a:ext cx="370202" cy="28002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5031886" y="2393251"/>
            <a:ext cx="512584" cy="17410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1571" y="2773116"/>
            <a:ext cx="351136" cy="18519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5449" y="2239466"/>
            <a:ext cx="392419" cy="26475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66040" y="2103233"/>
            <a:ext cx="515241" cy="317406"/>
          </a:xfrm>
          <a:prstGeom prst="rect">
            <a:avLst/>
          </a:prstGeom>
        </p:spPr>
      </p:pic>
      <p:sp>
        <p:nvSpPr>
          <p:cNvPr id="188" name="TextBox 187"/>
          <p:cNvSpPr txBox="1"/>
          <p:nvPr/>
        </p:nvSpPr>
        <p:spPr>
          <a:xfrm>
            <a:off x="1398967" y="8984090"/>
            <a:ext cx="3961197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Create store and </a:t>
            </a:r>
            <a:r>
              <a:rPr lang="en-GB" sz="1050" dirty="0" smtClean="0"/>
              <a:t>organise, Using technology </a:t>
            </a:r>
            <a:r>
              <a:rPr lang="en-GB" sz="1050" dirty="0" smtClean="0"/>
              <a:t>beyond </a:t>
            </a:r>
            <a:r>
              <a:rPr lang="en-GB" sz="1050" dirty="0" smtClean="0"/>
              <a:t>school, Considering privacy, Searching</a:t>
            </a:r>
            <a:r>
              <a:rPr lang="en-GB" sz="1050" dirty="0" smtClean="0"/>
              <a:t>, </a:t>
            </a:r>
            <a:r>
              <a:rPr lang="en-GB" sz="1050" dirty="0" smtClean="0"/>
              <a:t>Logical reasoning</a:t>
            </a:r>
            <a:r>
              <a:rPr lang="en-GB" sz="1050" dirty="0"/>
              <a:t>, Create </a:t>
            </a:r>
            <a:r>
              <a:rPr lang="en-GB" sz="1050" dirty="0" smtClean="0"/>
              <a:t>and </a:t>
            </a:r>
            <a:r>
              <a:rPr lang="en-GB" sz="1050" dirty="0"/>
              <a:t>use digital </a:t>
            </a:r>
            <a:r>
              <a:rPr lang="en-GB" sz="1050" dirty="0" smtClean="0"/>
              <a:t>information, Represent </a:t>
            </a:r>
            <a:r>
              <a:rPr lang="en-GB" sz="1050" dirty="0"/>
              <a:t>different </a:t>
            </a:r>
            <a:r>
              <a:rPr lang="en-GB" sz="1050" dirty="0" smtClean="0"/>
              <a:t>information, Hardware </a:t>
            </a:r>
            <a:r>
              <a:rPr lang="en-GB" sz="1050" dirty="0"/>
              <a:t>and software </a:t>
            </a:r>
            <a:r>
              <a:rPr lang="en-GB" sz="1050" dirty="0" smtClean="0"/>
              <a:t>components, Digital identity, Introduction </a:t>
            </a:r>
            <a:r>
              <a:rPr lang="en-GB" sz="1050" dirty="0"/>
              <a:t>to algorithms</a:t>
            </a:r>
            <a:r>
              <a:rPr lang="en-GB" sz="1050" dirty="0" smtClean="0"/>
              <a:t>.</a:t>
            </a:r>
            <a:endParaRPr lang="en-US" sz="1050" dirty="0"/>
          </a:p>
        </p:txBody>
      </p:sp>
      <p:grpSp>
        <p:nvGrpSpPr>
          <p:cNvPr id="190" name="Group 189"/>
          <p:cNvGrpSpPr/>
          <p:nvPr/>
        </p:nvGrpSpPr>
        <p:grpSpPr>
          <a:xfrm>
            <a:off x="4496439" y="7848340"/>
            <a:ext cx="1945937" cy="1763554"/>
            <a:chOff x="4496439" y="7848340"/>
            <a:chExt cx="1945937" cy="1763554"/>
          </a:xfrm>
        </p:grpSpPr>
        <p:sp>
          <p:nvSpPr>
            <p:cNvPr id="195" name="Triangle 45">
              <a:extLst>
                <a:ext uri="{FF2B5EF4-FFF2-40B4-BE49-F238E27FC236}">
                  <a16:creationId xmlns:a16="http://schemas.microsoft.com/office/drawing/2014/main" id="{B85D31BE-9BE0-3341-86C3-0BFD563EAA1B}"/>
                </a:ext>
              </a:extLst>
            </p:cNvPr>
            <p:cNvSpPr/>
            <p:nvPr/>
          </p:nvSpPr>
          <p:spPr>
            <a:xfrm>
              <a:off x="5489596" y="8337966"/>
              <a:ext cx="952780" cy="669618"/>
            </a:xfrm>
            <a:prstGeom prst="triangle">
              <a:avLst>
                <a:gd name="adj" fmla="val 4536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1" dirty="0"/>
            </a:p>
          </p:txBody>
        </p:sp>
        <p:sp>
          <p:nvSpPr>
            <p:cNvPr id="196" name="Block Arc 195">
              <a:extLst>
                <a:ext uri="{FF2B5EF4-FFF2-40B4-BE49-F238E27FC236}">
                  <a16:creationId xmlns:a16="http://schemas.microsoft.com/office/drawing/2014/main" id="{D2F97453-494C-5746-8E17-4A67EE1BF309}"/>
                </a:ext>
              </a:extLst>
            </p:cNvPr>
            <p:cNvSpPr/>
            <p:nvPr/>
          </p:nvSpPr>
          <p:spPr>
            <a:xfrm rot="11700748">
              <a:off x="4496439" y="7848340"/>
              <a:ext cx="1724365" cy="1763554"/>
            </a:xfrm>
            <a:prstGeom prst="blockArc">
              <a:avLst>
                <a:gd name="adj1" fmla="val 10794187"/>
                <a:gd name="adj2" fmla="val 15352311"/>
                <a:gd name="adj3" fmla="val 2669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23" name="Oval 3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08673" y="8817929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7&amp;8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8226" y="746971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9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3442</TotalTime>
  <Words>185</Words>
  <Application>Microsoft Office PowerPoint</Application>
  <PresentationFormat>A4 Paper (210x297 mm)</PresentationFormat>
  <Paragraphs>104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Adobe Ming Std L</vt:lpstr>
      <vt:lpstr>Alex Brush</vt:lpstr>
      <vt:lpstr>Ancestory SF</vt:lpstr>
      <vt:lpstr>Annie BTN</vt:lpstr>
      <vt:lpstr>Arial</vt:lpstr>
      <vt:lpstr>Berkshire Swash</vt:lpstr>
      <vt:lpstr>Calibri</vt:lpstr>
      <vt:lpstr>Calibri Light</vt:lpstr>
      <vt:lpstr>Greyhound SF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389</cp:revision>
  <cp:lastPrinted>2022-04-07T15:27:00Z</cp:lastPrinted>
  <dcterms:created xsi:type="dcterms:W3CDTF">2019-10-28T16:02:33Z</dcterms:created>
  <dcterms:modified xsi:type="dcterms:W3CDTF">2022-06-08T16:25:10Z</dcterms:modified>
</cp:coreProperties>
</file>