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0" d="100"/>
          <a:sy n="100" d="100"/>
        </p:scale>
        <p:origin x="1560" y="8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0" tIns="45701" rIns="91400" bIns="4570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00" tIns="45701" rIns="91400" bIns="4570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13/06/2022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image" Target="../media/image1.wmf"/><Relationship Id="rId7" Type="http://schemas.openxmlformats.org/officeDocument/2006/relationships/image" Target="../media/image3.png"/><Relationship Id="rId12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11" Type="http://schemas.openxmlformats.org/officeDocument/2006/relationships/image" Target="../media/image7.jpeg"/><Relationship Id="rId5" Type="http://schemas.openxmlformats.org/officeDocument/2006/relationships/hyperlink" Target="https://creativecommons.org/licenses/by-sa/3.0/" TargetMode="External"/><Relationship Id="rId15" Type="http://schemas.openxmlformats.org/officeDocument/2006/relationships/image" Target="../media/image11.jpeg"/><Relationship Id="rId10" Type="http://schemas.openxmlformats.org/officeDocument/2006/relationships/image" Target="../media/image6.jpeg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35576"/>
            <a:ext cx="853077" cy="4688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402253" y="2218"/>
            <a:ext cx="161141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Drama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37124" y="990532"/>
            <a:ext cx="3586666" cy="8925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A Levels	T Levels	Apprenticeships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600" dirty="0" smtClean="0">
                <a:solidFill>
                  <a:schemeClr val="bg1"/>
                </a:solidFill>
              </a:rPr>
              <a:t>:  </a:t>
            </a:r>
            <a:r>
              <a:rPr lang="en-GB" sz="1000" dirty="0">
                <a:solidFill>
                  <a:schemeClr val="bg1"/>
                </a:solidFill>
              </a:rPr>
              <a:t>Arts Management, Broadcasting/Media, Law, Management Consultancy, Teaching or Television: the transferable skills are endless</a:t>
            </a:r>
            <a:r>
              <a:rPr lang="en-GB" sz="1000" dirty="0" smtClean="0">
                <a:solidFill>
                  <a:schemeClr val="bg1"/>
                </a:solidFill>
              </a:rPr>
              <a:t>.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5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1094327" y="7665439"/>
            <a:ext cx="4699496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/>
              <a:t>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Pupils can choose Drama as an option from Year 10. Key skills required are; creativity, commitment, self - evaluation, analysis, problem-solving as part of a team and a willingness to be brave and try new things. It is recommended that pupils take a keen interest in the world of theatre. Are you already part of a theatre group? Do you want to build upon your knowledge and understanding of how drama is developed and performed? Are you interested in seeing live theatre and analysing/evaluating the work of theatre makers from both a performance and design perspective?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86162" y="5811467"/>
            <a:ext cx="2019014" cy="4611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Autumn Tem 1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410929" y="549182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38920" y="5816789"/>
            <a:ext cx="2098568" cy="478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Autumn </a:t>
            </a:r>
            <a:r>
              <a:rPr lang="en-US" sz="1000" b="1" dirty="0" smtClean="0">
                <a:solidFill>
                  <a:schemeClr val="tx1"/>
                </a:solidFill>
              </a:rPr>
              <a:t>Term </a:t>
            </a:r>
            <a:r>
              <a:rPr lang="en-US" sz="900" b="1" dirty="0">
                <a:solidFill>
                  <a:schemeClr val="tx1"/>
                </a:solidFill>
              </a:rPr>
              <a:t>2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194298" y="4506687"/>
            <a:ext cx="1696661" cy="1871198"/>
          </a:xfrm>
          <a:prstGeom prst="blockArc">
            <a:avLst>
              <a:gd name="adj1" fmla="val 10794187"/>
              <a:gd name="adj2" fmla="val 75432"/>
              <a:gd name="adj3" fmla="val 2619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</a:t>
            </a:r>
            <a:r>
              <a:rPr lang="en-US" sz="1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2935" y="4610397"/>
            <a:ext cx="1432855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  Spring Term </a:t>
            </a:r>
            <a:r>
              <a:rPr lang="en-US" sz="1000" b="1" dirty="0">
                <a:solidFill>
                  <a:schemeClr val="tx1"/>
                </a:solidFill>
              </a:rPr>
              <a:t>2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0885" y="4600183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</a:t>
            </a:r>
            <a:r>
              <a:rPr lang="en-US" sz="1000" b="1" dirty="0">
                <a:solidFill>
                  <a:schemeClr val="tx1"/>
                </a:solidFill>
              </a:rPr>
              <a:t>1</a:t>
            </a:r>
            <a:r>
              <a:rPr lang="en-US" sz="1000" b="1" dirty="0" smtClean="0">
                <a:solidFill>
                  <a:schemeClr val="tx1"/>
                </a:solidFill>
              </a:rPr>
              <a:t> 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7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2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7028" y="3404866"/>
            <a:ext cx="1503560" cy="1732059"/>
          </a:xfrm>
          <a:prstGeom prst="blockArc">
            <a:avLst>
              <a:gd name="adj1" fmla="val 10676700"/>
              <a:gd name="adj2" fmla="val 21579295"/>
              <a:gd name="adj3" fmla="val 2767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12820" y="3739871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1" y="3512722"/>
            <a:ext cx="1323221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000" b="1" dirty="0" smtClean="0">
                <a:solidFill>
                  <a:schemeClr val="tx1"/>
                </a:solidFill>
              </a:rPr>
              <a:t>Autumn Term </a:t>
            </a:r>
            <a:r>
              <a:rPr lang="en-US" sz="1000" b="1" dirty="0">
                <a:solidFill>
                  <a:schemeClr val="tx1"/>
                </a:solidFill>
              </a:rPr>
              <a:t>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6" y="3499459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Autumn Term 2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Practical exam - November  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0582" y="3505227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</a:t>
            </a:r>
            <a:r>
              <a:rPr lang="en-US" sz="1000" b="1" dirty="0">
                <a:solidFill>
                  <a:schemeClr val="tx1"/>
                </a:solidFill>
              </a:rPr>
              <a:t>1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2892" y="2333131"/>
            <a:ext cx="1507883" cy="1698769"/>
          </a:xfrm>
          <a:prstGeom prst="blockArc">
            <a:avLst>
              <a:gd name="adj1" fmla="val 10794187"/>
              <a:gd name="adj2" fmla="val 63065"/>
              <a:gd name="adj3" fmla="val 265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2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Practical exam - 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March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27848" y="2413494"/>
            <a:ext cx="2087171" cy="4260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1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64986" y="2419019"/>
            <a:ext cx="190191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</a:t>
            </a:r>
            <a:r>
              <a:rPr lang="en-US" sz="1000" b="1" dirty="0">
                <a:solidFill>
                  <a:schemeClr val="tx1"/>
                </a:solidFill>
              </a:rPr>
              <a:t>2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88819" y="1233606"/>
            <a:ext cx="1479860" cy="1732059"/>
          </a:xfrm>
          <a:prstGeom prst="blockArc">
            <a:avLst>
              <a:gd name="adj1" fmla="val 10794187"/>
              <a:gd name="adj2" fmla="val 21596509"/>
              <a:gd name="adj3" fmla="val 2849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052818" y="1156711"/>
            <a:ext cx="952780" cy="860933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882959" y="6185722"/>
            <a:ext cx="7605" cy="25462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165170" y="3762438"/>
            <a:ext cx="336813" cy="2384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260748" y="5013355"/>
            <a:ext cx="202416" cy="1729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583231" y="3865323"/>
            <a:ext cx="12207" cy="16163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63964" y="3826893"/>
            <a:ext cx="69101" cy="1567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7" idx="0"/>
          </p:cNvCxnSpPr>
          <p:nvPr/>
        </p:nvCxnSpPr>
        <p:spPr>
          <a:xfrm flipV="1">
            <a:off x="4374920" y="4965040"/>
            <a:ext cx="44652" cy="1688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21673" y="3905713"/>
            <a:ext cx="3570" cy="1811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43066" y="2795304"/>
            <a:ext cx="8115" cy="2229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835670" y="2799161"/>
            <a:ext cx="108315" cy="2234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045094" y="6201698"/>
            <a:ext cx="525609" cy="1681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06600" y="6150831"/>
            <a:ext cx="294289" cy="3388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66883" y="6142052"/>
            <a:ext cx="296259" cy="1647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56955" y="4915992"/>
            <a:ext cx="56365" cy="1757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93701" y="4684640"/>
            <a:ext cx="119571" cy="3737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155674" y="4925522"/>
            <a:ext cx="263250" cy="2873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597666" y="6156660"/>
            <a:ext cx="383868" cy="2504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3" y="4959314"/>
            <a:ext cx="63420" cy="2627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85" idx="0"/>
          </p:cNvCxnSpPr>
          <p:nvPr/>
        </p:nvCxnSpPr>
        <p:spPr>
          <a:xfrm flipH="1" flipV="1">
            <a:off x="3705001" y="4954699"/>
            <a:ext cx="88379" cy="5084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3" idx="0"/>
          </p:cNvCxnSpPr>
          <p:nvPr/>
        </p:nvCxnSpPr>
        <p:spPr>
          <a:xfrm flipV="1">
            <a:off x="1465040" y="3888226"/>
            <a:ext cx="159748" cy="2883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2" idx="0"/>
          </p:cNvCxnSpPr>
          <p:nvPr/>
        </p:nvCxnSpPr>
        <p:spPr>
          <a:xfrm flipH="1" flipV="1">
            <a:off x="2137107" y="3774607"/>
            <a:ext cx="10976" cy="1688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47411" y="3834705"/>
            <a:ext cx="92866" cy="1922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892540" y="4948626"/>
            <a:ext cx="197307" cy="2853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85189" y="3858153"/>
            <a:ext cx="300976" cy="3523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007086" y="2816025"/>
            <a:ext cx="64405" cy="1614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1518" y="2605177"/>
            <a:ext cx="115606" cy="3723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62737" y="2785259"/>
            <a:ext cx="53397" cy="2175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1570701" y="2873435"/>
            <a:ext cx="6096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Component 1 Written exam skills revision</a:t>
            </a:r>
            <a:endParaRPr lang="en-US" sz="6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3168947" y="2908584"/>
            <a:ext cx="7827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/>
              <a:t>Roles in the theatre, stage positioning and stage </a:t>
            </a:r>
            <a:r>
              <a:rPr lang="en-US" sz="600" dirty="0" smtClean="0"/>
              <a:t>configuration revision</a:t>
            </a:r>
            <a:endParaRPr lang="en-US" sz="6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54760" y="1897380"/>
            <a:ext cx="3991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“To explore drama as a practical art form in which ideas and meaning are communicated to an audience through choices of form, style and convention”</a:t>
            </a:r>
            <a:r>
              <a:rPr lang="en-US" sz="800" dirty="0" smtClean="0"/>
              <a:t>  - AQA specification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86039" y="2987098"/>
            <a:ext cx="818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‘Romeo and Juliet’</a:t>
            </a:r>
          </a:p>
          <a:p>
            <a:pPr algn="ctr"/>
            <a:r>
              <a:rPr lang="en-US" sz="600" dirty="0" smtClean="0"/>
              <a:t>/Live Theatre revision and timed responses</a:t>
            </a:r>
            <a:endParaRPr lang="en-US" sz="6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94793" y="2988036"/>
            <a:ext cx="57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Component 1 exam </a:t>
            </a:r>
          </a:p>
          <a:p>
            <a:pPr algn="ctr"/>
            <a:r>
              <a:rPr lang="en-US" sz="600" b="1" dirty="0" smtClean="0"/>
              <a:t>(May)</a:t>
            </a:r>
            <a:endParaRPr lang="en-US" sz="600" b="1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90171" y="292796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H="1" flipV="1">
            <a:off x="3564899" y="4165415"/>
            <a:ext cx="580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Component 1 theory lessons on-going</a:t>
            </a:r>
            <a:endParaRPr lang="en-US" sz="6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4673755" y="3809030"/>
            <a:ext cx="786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Component 2 NEA</a:t>
            </a:r>
          </a:p>
          <a:p>
            <a:pPr algn="ctr"/>
            <a:r>
              <a:rPr lang="en-US" sz="600" dirty="0" smtClean="0"/>
              <a:t>Practical Devising</a:t>
            </a:r>
          </a:p>
          <a:p>
            <a:pPr algn="ctr"/>
            <a:r>
              <a:rPr lang="en-US" sz="600" dirty="0" smtClean="0"/>
              <a:t>Creating and developing ideas to communicate meaning for theatrical performance</a:t>
            </a:r>
            <a:endParaRPr lang="en-US" sz="6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flipH="1">
            <a:off x="944402" y="4176623"/>
            <a:ext cx="10412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Component 1 theory lessons on-going</a:t>
            </a:r>
            <a:endParaRPr lang="en-US" sz="6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3496" y="2048677"/>
            <a:ext cx="6004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Component 1 theory lessons on-going</a:t>
            </a:r>
            <a:endParaRPr lang="en-US" sz="6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11011" y="4033580"/>
            <a:ext cx="8030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smtClean="0"/>
              <a:t>School </a:t>
            </a:r>
            <a:r>
              <a:rPr lang="en-US" sz="600" dirty="0" smtClean="0"/>
              <a:t>production</a:t>
            </a:r>
          </a:p>
          <a:p>
            <a:pPr algn="ctr"/>
            <a:r>
              <a:rPr lang="en-US" sz="600" b="1" dirty="0" smtClean="0"/>
              <a:t>(February)</a:t>
            </a:r>
            <a:endParaRPr lang="en-US" sz="600" b="1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89981" y="3882988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Component 2 NEA </a:t>
            </a:r>
          </a:p>
          <a:p>
            <a:pPr algn="ctr"/>
            <a:r>
              <a:rPr lang="en-US" sz="600" dirty="0" smtClean="0"/>
              <a:t>Devising Logs alongside practical work</a:t>
            </a:r>
            <a:endParaRPr lang="en-US" sz="6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44075" y="3971239"/>
            <a:ext cx="611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6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53653" y="3893768"/>
            <a:ext cx="6841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Component 2 0n-going NEA, applying theatrical skills </a:t>
            </a:r>
            <a:r>
              <a:rPr lang="en-US" sz="600" dirty="0" err="1" smtClean="0"/>
              <a:t>analysing</a:t>
            </a:r>
            <a:r>
              <a:rPr lang="en-US" sz="600" dirty="0" smtClean="0"/>
              <a:t>/</a:t>
            </a:r>
          </a:p>
          <a:p>
            <a:pPr algn="ctr"/>
            <a:r>
              <a:rPr lang="en-US" sz="600" dirty="0" smtClean="0"/>
              <a:t>evaluating own work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61920" y="3943485"/>
            <a:ext cx="7723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Component 3</a:t>
            </a:r>
          </a:p>
          <a:p>
            <a:pPr algn="ctr"/>
            <a:r>
              <a:rPr lang="en-US" sz="600" dirty="0" smtClean="0"/>
              <a:t>Texts in Practice</a:t>
            </a:r>
          </a:p>
          <a:p>
            <a:pPr algn="ctr"/>
            <a:r>
              <a:rPr lang="en-US" sz="600" dirty="0" smtClean="0"/>
              <a:t>Applying theatrical skills to </a:t>
            </a:r>
            <a:r>
              <a:rPr lang="en-US" sz="600" dirty="0" err="1" smtClean="0"/>
              <a:t>realise</a:t>
            </a:r>
            <a:r>
              <a:rPr lang="en-US" sz="600" dirty="0" smtClean="0"/>
              <a:t> artistic intentions in live performance</a:t>
            </a:r>
            <a:endParaRPr lang="en-US" sz="6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1483841" y="4941584"/>
            <a:ext cx="820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‘Romeo and Juliet’</a:t>
            </a:r>
          </a:p>
          <a:p>
            <a:pPr algn="ctr"/>
            <a:r>
              <a:rPr lang="en-US" sz="600" dirty="0" smtClean="0"/>
              <a:t>Developing knowledge and understanding of the characteristics and context of whole play </a:t>
            </a:r>
            <a:endParaRPr lang="en-US" sz="6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42059" y="5135739"/>
            <a:ext cx="63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To </a:t>
            </a:r>
            <a:r>
              <a:rPr lang="en-US" sz="600" dirty="0" err="1" smtClean="0"/>
              <a:t>analyse</a:t>
            </a:r>
            <a:r>
              <a:rPr lang="en-US" sz="600" dirty="0" smtClean="0"/>
              <a:t> and evaluate the work of live theatre makers</a:t>
            </a:r>
            <a:endParaRPr lang="en-US" sz="6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23975" y="5216071"/>
            <a:ext cx="6666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‘Romeo and Juliet’ – study and explore practically</a:t>
            </a:r>
          </a:p>
          <a:p>
            <a:pPr algn="ctr"/>
            <a:endParaRPr lang="en-US" sz="6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5260748" y="5185190"/>
            <a:ext cx="116609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End of Year written exam</a:t>
            </a:r>
            <a:endParaRPr lang="en-US" sz="600" b="1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13665" y="5133853"/>
            <a:ext cx="7225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Texts in Practice</a:t>
            </a:r>
            <a:endParaRPr lang="en-US" sz="6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8" y="5103611"/>
            <a:ext cx="864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Live theatre continued and focus on written exam skills</a:t>
            </a:r>
            <a:endParaRPr lang="en-US" sz="6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62737" y="5079344"/>
            <a:ext cx="940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Texts in Practice – introduction of script work</a:t>
            </a:r>
            <a:endParaRPr lang="en-US" sz="6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flipH="1">
            <a:off x="4226719" y="5466500"/>
            <a:ext cx="46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80740" y="5463119"/>
            <a:ext cx="62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‘Romeo and Juliet’/Live Theatre</a:t>
            </a:r>
            <a:endParaRPr lang="en-US" sz="6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70437" y="4345278"/>
            <a:ext cx="1248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Live Theatre, responses and evaluation</a:t>
            </a:r>
            <a:endParaRPr lang="en-US" sz="6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3451" y="6224586"/>
            <a:ext cx="1306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6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9857" y="6271531"/>
            <a:ext cx="1098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Roles in the theatre, stage positioning and stage configuration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16612" y="6222766"/>
            <a:ext cx="872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knowledge and understanding of characteristics of performance  through monologue/duologue/group</a:t>
            </a:r>
            <a:endParaRPr lang="en-US" sz="6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62160" y="6185722"/>
            <a:ext cx="818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Introduction to drama. Performance skills explored</a:t>
            </a:r>
            <a:endParaRPr lang="en-US" sz="6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10695" y="6201637"/>
            <a:ext cx="915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 Vocal and physical elements of drama explored via individual, pair, group and teacher-led activities</a:t>
            </a:r>
            <a:endParaRPr lang="en-US" sz="6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7717" y="61176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983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55246" y="8327158"/>
            <a:ext cx="640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8395" y="7465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4520" y="7504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28323" y="6391796"/>
            <a:ext cx="8828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Component 2 project – Homelessness. Devised piece and Devising Logs in preparation for Year 11</a:t>
            </a:r>
            <a:endParaRPr lang="en-US" sz="600" dirty="0"/>
          </a:p>
        </p:txBody>
      </p:sp>
      <p:pic>
        <p:nvPicPr>
          <p:cNvPr id="223" name="Picture 14" descr="See the source image">
            <a:extLst>
              <a:ext uri="{FF2B5EF4-FFF2-40B4-BE49-F238E27FC236}">
                <a16:creationId xmlns:a16="http://schemas.microsoft.com/office/drawing/2014/main" id="{0B6188B6-3735-4ED5-BB37-406A6837B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642" y="16318923"/>
            <a:ext cx="947411" cy="77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80579" y="6140778"/>
            <a:ext cx="18386" cy="1660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394333" y="6373350"/>
            <a:ext cx="788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/>
              <a:t>Develop skills </a:t>
            </a:r>
            <a:r>
              <a:rPr lang="en-US" sz="600" dirty="0" smtClean="0"/>
              <a:t>in group  performance</a:t>
            </a:r>
            <a:endParaRPr lang="en-US" sz="600" dirty="0"/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97944" y="5663496"/>
            <a:ext cx="64648" cy="2357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Picture 142">
            <a:extLst>
              <a:ext uri="{FF2B5EF4-FFF2-40B4-BE49-F238E27FC236}">
                <a16:creationId xmlns:a16="http://schemas.microsoft.com/office/drawing/2014/main" id="{3AC3B30E-3FBF-43E7-BB8B-D37FEEAAD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5810" y="4948802"/>
            <a:ext cx="0" cy="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57126" y="300280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/>
              <a:t>Component 3 Exam</a:t>
            </a:r>
          </a:p>
          <a:p>
            <a:r>
              <a:rPr lang="en-GB" sz="600" dirty="0" smtClean="0"/>
              <a:t>Marked by AQA</a:t>
            </a:r>
          </a:p>
          <a:p>
            <a:endParaRPr lang="en-GB" sz="600" b="1" dirty="0" smtClean="0"/>
          </a:p>
          <a:p>
            <a:endParaRPr lang="en-GB" sz="600" dirty="0"/>
          </a:p>
        </p:txBody>
      </p:sp>
      <p:pic>
        <p:nvPicPr>
          <p:cNvPr id="18" name="Picture 17" descr="Theater | Rosehill Theatre - very red inside! Interior desig… | Flickr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46" y="6766809"/>
            <a:ext cx="351089" cy="252000"/>
          </a:xfrm>
          <a:prstGeom prst="rect">
            <a:avLst/>
          </a:prstGeom>
        </p:spPr>
      </p:pic>
      <p:pic>
        <p:nvPicPr>
          <p:cNvPr id="19" name="Picture 18" descr="Juliet's Balcony, Verona | . | Spencer Wright | Flickr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94" y="5492166"/>
            <a:ext cx="369694" cy="252000"/>
          </a:xfrm>
          <a:prstGeom prst="rect">
            <a:avLst/>
          </a:prstGeom>
        </p:spPr>
      </p:pic>
      <p:pic>
        <p:nvPicPr>
          <p:cNvPr id="20" name="Picture 19" descr="Race, Gender and Homelessness - Gender Policy Report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738" y="7002052"/>
            <a:ext cx="289041" cy="252000"/>
          </a:xfrm>
          <a:prstGeom prst="rect">
            <a:avLst/>
          </a:prstGeom>
        </p:spPr>
      </p:pic>
      <p:pic>
        <p:nvPicPr>
          <p:cNvPr id="23" name="Picture 22" descr="OUR ENGLISH CLASS: Let´s act!!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991" y="6837158"/>
            <a:ext cx="354932" cy="252000"/>
          </a:xfrm>
          <a:prstGeom prst="rect">
            <a:avLst/>
          </a:prstGeom>
        </p:spPr>
      </p:pic>
      <p:pic>
        <p:nvPicPr>
          <p:cNvPr id="24" name="Picture 23" descr="Country Girl/Theatre Geek: About Me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484" y="2997541"/>
            <a:ext cx="291344" cy="252000"/>
          </a:xfrm>
          <a:prstGeom prst="rect">
            <a:avLst/>
          </a:prstGeom>
        </p:spPr>
      </p:pic>
      <p:pic>
        <p:nvPicPr>
          <p:cNvPr id="25" name="Picture 24" descr="Why Being So Dramatic? | International Journal of Research (IJR)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4" y="3946839"/>
            <a:ext cx="574559" cy="25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68482" y="4078434"/>
            <a:ext cx="70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/>
              <a:t>Component 1</a:t>
            </a:r>
          </a:p>
          <a:p>
            <a:r>
              <a:rPr lang="en-GB" sz="600" dirty="0" smtClean="0"/>
              <a:t> theory lessons</a:t>
            </a:r>
          </a:p>
          <a:p>
            <a:r>
              <a:rPr lang="en-GB" sz="600" dirty="0" smtClean="0"/>
              <a:t> on-going</a:t>
            </a:r>
            <a:endParaRPr lang="en-GB" sz="600" dirty="0"/>
          </a:p>
        </p:txBody>
      </p:sp>
      <p:pic>
        <p:nvPicPr>
          <p:cNvPr id="36" name="Picture 35" descr="Adam Szymkowicz: NOW PUBLISH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117" y="5514541"/>
            <a:ext cx="480001" cy="252000"/>
          </a:xfrm>
          <a:prstGeom prst="rect">
            <a:avLst/>
          </a:prstGeom>
        </p:spPr>
      </p:pic>
      <p:pic>
        <p:nvPicPr>
          <p:cNvPr id="37" name="Picture 36" descr="Rose Garden Bowl | In end stage configuration, from the suit… | Flickr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443" y="2997541"/>
            <a:ext cx="378928" cy="252000"/>
          </a:xfrm>
          <a:prstGeom prst="rect">
            <a:avLst/>
          </a:prstGeom>
        </p:spPr>
      </p:pic>
      <p:pic>
        <p:nvPicPr>
          <p:cNvPr id="39" name="Picture 38" descr="Metallic ballpen tips / biro Ballpen Ballpoint pen in silver with ...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94" y="5411496"/>
            <a:ext cx="336000" cy="25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90885" y="19895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80160" y="2807807"/>
            <a:ext cx="105880" cy="1880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3206</TotalTime>
  <Words>492</Words>
  <Application>Microsoft Office PowerPoint</Application>
  <PresentationFormat>A4 Paper (210x297 mm)</PresentationFormat>
  <Paragraphs>86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392</cp:revision>
  <cp:lastPrinted>2022-05-23T14:16:40Z</cp:lastPrinted>
  <dcterms:created xsi:type="dcterms:W3CDTF">2019-10-28T16:02:33Z</dcterms:created>
  <dcterms:modified xsi:type="dcterms:W3CDTF">2022-06-13T09:32:28Z</dcterms:modified>
</cp:coreProperties>
</file>