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2" d="100"/>
          <a:sy n="102" d="100"/>
        </p:scale>
        <p:origin x="1584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7" rIns="91413" bIns="457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13" tIns="45707" rIns="91413" bIns="457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36835" y="7845715"/>
            <a:ext cx="4104592" cy="477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kern="1400" dirty="0" smtClean="0">
                <a:solidFill>
                  <a:srgbClr val="000000"/>
                </a:solidFill>
              </a:rPr>
              <a:t>Sense of Self-</a:t>
            </a:r>
            <a:r>
              <a:rPr lang="en-GB" sz="1200" kern="1400" dirty="0" smtClean="0">
                <a:solidFill>
                  <a:srgbClr val="000000"/>
                </a:solidFill>
              </a:rPr>
              <a:t> what and who makes us, us?</a:t>
            </a:r>
            <a:endParaRPr lang="en-GB" sz="1000" kern="1400" dirty="0">
              <a:solidFill>
                <a:srgbClr val="000000"/>
              </a:solidFill>
            </a:endParaRPr>
          </a:p>
          <a:p>
            <a:pPr algn="ctr"/>
            <a:r>
              <a:rPr lang="en-GB" sz="1050" kern="1400" dirty="0" smtClean="0">
                <a:solidFill>
                  <a:srgbClr val="000000"/>
                </a:solidFill>
              </a:rPr>
              <a:t>Print, stitch, applique and collage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5121438" y="1348268"/>
            <a:ext cx="49530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13082" y="31400"/>
            <a:ext cx="353055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Fashion Textiles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32145" y="765508"/>
            <a:ext cx="4521679" cy="16004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A Levels        T Levels             Apprenticeships</a:t>
            </a:r>
          </a:p>
          <a:p>
            <a:r>
              <a:rPr lang="en-GB" sz="1400" b="1" dirty="0" smtClean="0">
                <a:solidFill>
                  <a:schemeClr val="bg1"/>
                </a:solidFill>
              </a:rPr>
              <a:t>Careers </a:t>
            </a:r>
            <a:r>
              <a:rPr lang="en-GB" sz="1400" dirty="0" smtClean="0">
                <a:solidFill>
                  <a:schemeClr val="bg1"/>
                </a:solidFill>
              </a:rPr>
              <a:t>:  </a:t>
            </a:r>
            <a:r>
              <a:rPr lang="en-GB" sz="1000" dirty="0" smtClean="0">
                <a:solidFill>
                  <a:schemeClr val="bg1"/>
                </a:solidFill>
              </a:rPr>
              <a:t>Costumier, </a:t>
            </a:r>
            <a:r>
              <a:rPr lang="en-GB" sz="1000" dirty="0">
                <a:solidFill>
                  <a:schemeClr val="bg1"/>
                </a:solidFill>
              </a:rPr>
              <a:t>F</a:t>
            </a:r>
            <a:r>
              <a:rPr lang="en-GB" sz="1000" dirty="0" smtClean="0">
                <a:solidFill>
                  <a:schemeClr val="bg1"/>
                </a:solidFill>
              </a:rPr>
              <a:t>ashion Designer, Fashion Merchandiser/ Marketing, Garment technician, Pattern Cutter, Surface pattern design, Make-up </a:t>
            </a:r>
            <a:r>
              <a:rPr lang="en-GB" sz="1000" dirty="0">
                <a:solidFill>
                  <a:schemeClr val="bg1"/>
                </a:solidFill>
              </a:rPr>
              <a:t>A</a:t>
            </a:r>
            <a:r>
              <a:rPr lang="en-GB" sz="1000" dirty="0" smtClean="0">
                <a:solidFill>
                  <a:schemeClr val="bg1"/>
                </a:solidFill>
              </a:rPr>
              <a:t>rtist</a:t>
            </a:r>
            <a:r>
              <a:rPr lang="en-GB" sz="1000" dirty="0">
                <a:solidFill>
                  <a:schemeClr val="bg1"/>
                </a:solidFill>
              </a:rPr>
              <a:t>, </a:t>
            </a:r>
            <a:r>
              <a:rPr lang="en-GB" sz="1000" dirty="0" smtClean="0">
                <a:solidFill>
                  <a:schemeClr val="bg1"/>
                </a:solidFill>
              </a:rPr>
              <a:t>Lighting Designer, Creative/Film Director, Producer, Cinematographer,  Special  Effect Design/Maker, Film Editor, </a:t>
            </a:r>
            <a:r>
              <a:rPr lang="en-GB" sz="1000" dirty="0">
                <a:solidFill>
                  <a:schemeClr val="bg1"/>
                </a:solidFill>
              </a:rPr>
              <a:t>A</a:t>
            </a:r>
            <a:r>
              <a:rPr lang="en-GB" sz="1000" dirty="0" smtClean="0">
                <a:solidFill>
                  <a:schemeClr val="bg1"/>
                </a:solidFill>
              </a:rPr>
              <a:t>rchitect,  Teacher, Technician, Advertising and Marketing, Publication Design, CGI Designer, Stylist, </a:t>
            </a:r>
            <a:r>
              <a:rPr lang="en-GB" sz="1000" dirty="0">
                <a:solidFill>
                  <a:schemeClr val="bg1"/>
                </a:solidFill>
              </a:rPr>
              <a:t>Fine Artist, Sculptor, Illustrator, Glass Designer, Ceramicist, Animator, Graphic Designer, Landscape Architect/Designer, Interior Designer, Photographer, Games Designer, Gallery Curator, Art Therapist, Set Designer, </a:t>
            </a:r>
            <a:r>
              <a:rPr lang="en-GB" sz="1000" dirty="0" smtClean="0">
                <a:solidFill>
                  <a:schemeClr val="bg1"/>
                </a:solidFill>
              </a:rPr>
              <a:t>Textile designer, Social </a:t>
            </a:r>
            <a:r>
              <a:rPr lang="en-GB" sz="1000" dirty="0">
                <a:solidFill>
                  <a:schemeClr val="bg1"/>
                </a:solidFill>
              </a:rPr>
              <a:t>M</a:t>
            </a:r>
            <a:r>
              <a:rPr lang="en-GB" sz="1000" dirty="0" smtClean="0">
                <a:solidFill>
                  <a:schemeClr val="bg1"/>
                </a:solidFill>
              </a:rPr>
              <a:t>edia Content </a:t>
            </a:r>
            <a:r>
              <a:rPr lang="en-GB" sz="1000" dirty="0">
                <a:solidFill>
                  <a:schemeClr val="bg1"/>
                </a:solidFill>
              </a:rPr>
              <a:t>C</a:t>
            </a:r>
            <a:r>
              <a:rPr lang="en-GB" sz="1000" dirty="0" smtClean="0">
                <a:solidFill>
                  <a:schemeClr val="bg1"/>
                </a:solidFill>
              </a:rPr>
              <a:t>reator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952702" y="9087294"/>
            <a:ext cx="3330847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 smtClean="0"/>
              <a:t> Observational drawing and painting.  Responding to a title/brief.  Illustration and/or graphic communication. Exploring a range of 2d/3dmedia (</a:t>
            </a:r>
            <a:r>
              <a:rPr lang="en-GB" sz="800" dirty="0" err="1" smtClean="0"/>
              <a:t>eg</a:t>
            </a:r>
            <a:r>
              <a:rPr lang="en-GB" sz="800" dirty="0" smtClean="0"/>
              <a:t> chalk, charcoal, paint, collage, paper construction and/or screen printing).  Responding to the work of artists/designers. Developing individual projects and related outcomes </a:t>
            </a:r>
            <a:endParaRPr lang="en-US" sz="8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066498" y="88702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43726" y="5631237"/>
            <a:ext cx="4552588" cy="4238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Contemporary Millenary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Dying, sculpting and manipulation of textiles materials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164432" y="6679319"/>
            <a:ext cx="1580308" cy="1728257"/>
          </a:xfrm>
          <a:prstGeom prst="blockArc">
            <a:avLst>
              <a:gd name="adj1" fmla="val 10766809"/>
              <a:gd name="adj2" fmla="val 25104"/>
              <a:gd name="adj3" fmla="val 2741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895802" y="5591932"/>
            <a:ext cx="1503560" cy="1527167"/>
          </a:xfrm>
          <a:prstGeom prst="blockArc">
            <a:avLst>
              <a:gd name="adj1" fmla="val 10735784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759438" y="586191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172383" y="4441561"/>
            <a:ext cx="1622688" cy="1629839"/>
          </a:xfrm>
          <a:prstGeom prst="blockArc">
            <a:avLst>
              <a:gd name="adj1" fmla="val 10928135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36834" y="4441063"/>
            <a:ext cx="2836753" cy="4547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kern="1400" dirty="0" smtClean="0">
                <a:solidFill>
                  <a:srgbClr val="000000"/>
                </a:solidFill>
              </a:rPr>
              <a:t>The Detailed Surface</a:t>
            </a:r>
            <a:endParaRPr lang="en-GB" sz="1400" b="1" kern="1400" dirty="0">
              <a:solidFill>
                <a:srgbClr val="000000"/>
              </a:solidFill>
            </a:endParaRPr>
          </a:p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  </a:t>
            </a:r>
            <a:r>
              <a:rPr lang="en-US" sz="800" dirty="0" smtClean="0">
                <a:solidFill>
                  <a:schemeClr val="tx1"/>
                </a:solidFill>
              </a:rPr>
              <a:t>Textures based project developing printing, layering of materials &amp; processes &amp; expanding hand &amp; machine stitching skills.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40411" y="4448551"/>
            <a:ext cx="947144" cy="4654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Coursework Extension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909376" y="4460627"/>
            <a:ext cx="491309" cy="4367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I, Me Mine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717963" y="3295086"/>
            <a:ext cx="1499726" cy="174031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247563" y="3423296"/>
            <a:ext cx="3153122" cy="4181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I, Me Mine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Mock exam project   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23356" y="3431680"/>
            <a:ext cx="1057415" cy="4058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Coursework </a:t>
            </a:r>
            <a:r>
              <a:rPr lang="en-US" sz="1200" b="1" dirty="0" smtClean="0">
                <a:solidFill>
                  <a:schemeClr val="tx1"/>
                </a:solidFill>
              </a:rPr>
              <a:t>Extension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16372" y="2453562"/>
            <a:ext cx="4186703" cy="4181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Externally Set Assignment (ESA)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376142" y="2272849"/>
            <a:ext cx="1367600" cy="1742224"/>
          </a:xfrm>
          <a:prstGeom prst="blockArc">
            <a:avLst>
              <a:gd name="adj1" fmla="val 10792016"/>
              <a:gd name="adj2" fmla="val 21581659"/>
              <a:gd name="adj3" fmla="val 3055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428586" y="1264306"/>
            <a:ext cx="952780" cy="669618"/>
          </a:xfrm>
          <a:prstGeom prst="triangle">
            <a:avLst>
              <a:gd name="adj" fmla="val 437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42112" y="6731858"/>
            <a:ext cx="1127977" cy="4375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Carousel Workshops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29326" y="594467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698656" y="5888565"/>
            <a:ext cx="676358" cy="1121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007518" y="6726210"/>
            <a:ext cx="3400025" cy="4549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kern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Headdresses</a:t>
            </a:r>
            <a:r>
              <a:rPr lang="en-GB" sz="1400" kern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Honouring our Heroes</a:t>
            </a:r>
          </a:p>
          <a:p>
            <a:pPr algn="ctr"/>
            <a:r>
              <a:rPr lang="en-GB" sz="800" kern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design work and Textiles samples in response to Native American cultural practises.</a:t>
            </a:r>
            <a:endParaRPr lang="en-US" sz="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880701" y="8249696"/>
            <a:ext cx="87550" cy="1810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94984" y="8312198"/>
            <a:ext cx="150491" cy="1569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110" y="8292781"/>
            <a:ext cx="0" cy="1761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15867" y="8346248"/>
            <a:ext cx="17910" cy="1768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42682" y="8315526"/>
            <a:ext cx="35892" cy="1468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22491" y="8243322"/>
            <a:ext cx="129426" cy="1508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77" idx="2"/>
          </p:cNvCxnSpPr>
          <p:nvPr/>
        </p:nvCxnSpPr>
        <p:spPr>
          <a:xfrm flipV="1">
            <a:off x="4597501" y="7169384"/>
            <a:ext cx="408600" cy="1252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98103" y="714079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72142" y="715104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952702" y="7162980"/>
            <a:ext cx="195260" cy="1189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182214" y="7136629"/>
            <a:ext cx="139668" cy="1117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13030" y="6043162"/>
            <a:ext cx="196355" cy="1662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92098"/>
            <a:ext cx="10297" cy="1903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20289" y="6060887"/>
            <a:ext cx="9088" cy="1856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05200" y="6092098"/>
            <a:ext cx="421" cy="1821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6943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935523" y="4961393"/>
            <a:ext cx="303088" cy="1636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79961" y="4914048"/>
            <a:ext cx="85672" cy="2433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504202" y="7099376"/>
            <a:ext cx="139811" cy="1164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80234" y="491796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530067" y="4963966"/>
            <a:ext cx="2256" cy="2293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2" idx="0"/>
          </p:cNvCxnSpPr>
          <p:nvPr/>
        </p:nvCxnSpPr>
        <p:spPr>
          <a:xfrm flipV="1">
            <a:off x="3317640" y="4950104"/>
            <a:ext cx="38206" cy="2073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685085" y="4917202"/>
            <a:ext cx="110317" cy="1828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57882" y="3836003"/>
            <a:ext cx="15503" cy="1607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22368" y="380132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56644" y="385207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357776" y="4947000"/>
            <a:ext cx="153419" cy="2716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15056" y="279103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13030" y="2862232"/>
            <a:ext cx="1934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Project </a:t>
            </a:r>
            <a:r>
              <a:rPr lang="en-US" sz="800" dirty="0"/>
              <a:t>developed in response to </a:t>
            </a:r>
            <a:r>
              <a:rPr lang="en-US" sz="800" dirty="0" smtClean="0"/>
              <a:t>the  title set by the exam board</a:t>
            </a:r>
            <a:endParaRPr lang="en-US" sz="800" dirty="0"/>
          </a:p>
          <a:p>
            <a:pPr algn="ctr"/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27536" y="3995028"/>
            <a:ext cx="11321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r>
              <a:rPr lang="en-GB" sz="800" dirty="0"/>
              <a:t>10 hour sustained focus (exam) 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0069" y="3997183"/>
            <a:ext cx="1648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Project developed in response to the exam paper title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40130" y="4992639"/>
            <a:ext cx="8547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Develop a final piece outcome based on investigations</a:t>
            </a:r>
          </a:p>
          <a:p>
            <a:pPr algn="ctr"/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83542" y="5075780"/>
            <a:ext cx="939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Explore and </a:t>
            </a:r>
            <a:r>
              <a:rPr lang="en-US" sz="800" dirty="0" err="1" smtClean="0"/>
              <a:t>analyse</a:t>
            </a:r>
            <a:r>
              <a:rPr lang="en-US" sz="800" dirty="0" smtClean="0"/>
              <a:t> Textiles artists.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617" y="5027534"/>
            <a:ext cx="10071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800" kern="1400" dirty="0" smtClean="0">
                <a:solidFill>
                  <a:srgbClr val="000000"/>
                </a:solidFill>
              </a:rPr>
              <a:t>Experiment </a:t>
            </a:r>
            <a:r>
              <a:rPr lang="en-GB" sz="800" kern="1400" dirty="0">
                <a:solidFill>
                  <a:srgbClr val="000000"/>
                </a:solidFill>
              </a:rPr>
              <a:t>with </a:t>
            </a:r>
            <a:r>
              <a:rPr lang="en-GB" sz="800" kern="1400" dirty="0" smtClean="0">
                <a:solidFill>
                  <a:srgbClr val="000000"/>
                </a:solidFill>
              </a:rPr>
              <a:t>applying and layering materials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361967" y="5064879"/>
            <a:ext cx="1017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Mock Exam project introduction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43628" y="5025864"/>
            <a:ext cx="123053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  <a:p>
            <a:r>
              <a:rPr lang="en-GB" sz="800" dirty="0" smtClean="0"/>
              <a:t>Targeted work and activities </a:t>
            </a:r>
            <a:r>
              <a:rPr lang="en-GB" sz="800" dirty="0"/>
              <a:t>based on the Year 10 project </a:t>
            </a:r>
            <a:r>
              <a:rPr lang="en-GB" sz="800" dirty="0" smtClean="0"/>
              <a:t>themes</a:t>
            </a:r>
            <a:endParaRPr lang="en-GB" sz="800" dirty="0"/>
          </a:p>
          <a:p>
            <a:r>
              <a:rPr lang="en-GB" dirty="0"/>
              <a:t> </a:t>
            </a:r>
          </a:p>
          <a:p>
            <a:pPr algn="ctr"/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25461" y="5001121"/>
            <a:ext cx="10123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800" kern="1400" dirty="0" smtClean="0">
                <a:solidFill>
                  <a:srgbClr val="000000"/>
                </a:solidFill>
              </a:rPr>
              <a:t>Refine the </a:t>
            </a:r>
            <a:r>
              <a:rPr lang="en-GB" sz="800" kern="1400" dirty="0">
                <a:solidFill>
                  <a:srgbClr val="000000"/>
                </a:solidFill>
              </a:rPr>
              <a:t>impact </a:t>
            </a:r>
            <a:r>
              <a:rPr lang="en-GB" sz="800" kern="1400" dirty="0" smtClean="0">
                <a:solidFill>
                  <a:srgbClr val="000000"/>
                </a:solidFill>
              </a:rPr>
              <a:t>of layering materials &amp; processes</a:t>
            </a:r>
            <a:endParaRPr lang="en-GB" sz="800" kern="1400" dirty="0">
              <a:solidFill>
                <a:srgbClr val="000000"/>
              </a:solidFill>
            </a:endParaRPr>
          </a:p>
          <a:p>
            <a:pPr algn="ctr"/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11692" y="6077923"/>
            <a:ext cx="103920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Develop a final piece outcome based on investigations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328749" y="7157022"/>
            <a:ext cx="1301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800" dirty="0" smtClean="0"/>
              <a:t>Extend </a:t>
            </a:r>
            <a:r>
              <a:rPr lang="en-GB" sz="800" dirty="0"/>
              <a:t>design experience </a:t>
            </a:r>
            <a:r>
              <a:rPr lang="en-GB" sz="800" dirty="0" smtClean="0"/>
              <a:t>and opportunities </a:t>
            </a:r>
            <a:endParaRPr lang="en-GB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65743" y="7158460"/>
            <a:ext cx="90633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800" kern="14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Analysis of Native American Headdresses </a:t>
            </a:r>
            <a:endParaRPr lang="en-US" sz="800" dirty="0"/>
          </a:p>
          <a:p>
            <a:pPr algn="ctr"/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78324" y="6148802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Explore the theme through visual research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51821" y="5157424"/>
            <a:ext cx="7316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800" kern="1400" dirty="0">
                <a:solidFill>
                  <a:srgbClr val="000000"/>
                </a:solidFill>
              </a:rPr>
              <a:t>Take creative risks</a:t>
            </a:r>
          </a:p>
          <a:p>
            <a:pPr algn="ctr"/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741" y="5890570"/>
            <a:ext cx="9395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Developing an understanding of how to construct  a project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48458" y="6092902"/>
            <a:ext cx="9125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Experiment and develop observational skills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99813" y="6088564"/>
            <a:ext cx="10272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Experiment with </a:t>
            </a:r>
            <a:r>
              <a:rPr lang="en-US" sz="800" dirty="0" smtClean="0"/>
              <a:t>dye and fabric sculpting techniques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37693" y="7181928"/>
            <a:ext cx="11244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800" kern="14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Exploration of historical, contemporary and personal heroes.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12152" y="837126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 smtClean="0"/>
          </a:p>
          <a:p>
            <a:pPr algn="ctr"/>
            <a:r>
              <a:rPr lang="en-US" sz="800" dirty="0" smtClean="0"/>
              <a:t>Experiment with printing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4952" y="7221118"/>
            <a:ext cx="8547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Exploration, synthesis and </a:t>
            </a:r>
            <a:r>
              <a:rPr lang="en-US" sz="800" dirty="0"/>
              <a:t>refinement </a:t>
            </a:r>
            <a:r>
              <a:rPr lang="en-US" sz="800" dirty="0" smtClean="0"/>
              <a:t>of design ideas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96892" y="6060337"/>
            <a:ext cx="9585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Analysis of milliners through visual and written work.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158930" y="62465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02057" y="7215829"/>
            <a:ext cx="11675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800" kern="14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Exploration of materials and techniques realising design ideas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10463" y="6142518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Reflect on learning, refine skills and ideas</a:t>
            </a:r>
            <a:endParaRPr lang="en-US" sz="800" dirty="0"/>
          </a:p>
        </p:txBody>
      </p:sp>
      <p:sp>
        <p:nvSpPr>
          <p:cNvPr id="2" name="Rectangle 1"/>
          <p:cNvSpPr/>
          <p:nvPr/>
        </p:nvSpPr>
        <p:spPr>
          <a:xfrm>
            <a:off x="4835893" y="8451710"/>
            <a:ext cx="668309" cy="605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</a:pPr>
            <a:r>
              <a:rPr lang="en-GB" sz="800" kern="1400" dirty="0" smtClean="0">
                <a:solidFill>
                  <a:srgbClr val="000000"/>
                </a:solidFill>
                <a:latin typeface="Calibri Light" panose="020F0302020204030204" pitchFamily="34" charset="0"/>
              </a:rPr>
              <a:t>Respond to a brief</a:t>
            </a:r>
            <a:endParaRPr lang="en-GB" sz="800" kern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en-GB" sz="12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GB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3352" y="8455756"/>
            <a:ext cx="77758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</a:pPr>
            <a:r>
              <a:rPr lang="en-GB" sz="800" kern="1400" dirty="0" smtClean="0">
                <a:solidFill>
                  <a:srgbClr val="000000"/>
                </a:solidFill>
              </a:rPr>
              <a:t>Exploration of stitch</a:t>
            </a:r>
            <a:endParaRPr lang="en-GB" sz="800" kern="1400" dirty="0">
              <a:solidFill>
                <a:srgbClr val="000000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09885" y="8358117"/>
            <a:ext cx="7988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 smtClean="0"/>
          </a:p>
          <a:p>
            <a:pPr algn="ctr"/>
            <a:r>
              <a:rPr lang="en-US" sz="800" dirty="0" smtClean="0"/>
              <a:t>visual/ written analysis of relevant Textiles artists</a:t>
            </a:r>
            <a:endParaRPr lang="en-US" sz="800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50892" y="8384139"/>
            <a:ext cx="731659" cy="47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 smtClean="0"/>
          </a:p>
          <a:p>
            <a:pPr algn="just">
              <a:lnSpc>
                <a:spcPct val="119000"/>
              </a:lnSpc>
            </a:pPr>
            <a:r>
              <a:rPr lang="en-GB" sz="800" kern="1400" dirty="0">
                <a:solidFill>
                  <a:srgbClr val="000000"/>
                </a:solidFill>
              </a:rPr>
              <a:t>Exploration of </a:t>
            </a:r>
            <a:r>
              <a:rPr lang="en-GB" sz="800" kern="1400" dirty="0" smtClean="0">
                <a:solidFill>
                  <a:srgbClr val="000000"/>
                </a:solidFill>
              </a:rPr>
              <a:t>applique </a:t>
            </a:r>
            <a:endParaRPr lang="en-GB" sz="800" kern="14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07543" y="7238120"/>
            <a:ext cx="9948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00" dirty="0" smtClean="0"/>
              <a:t>Extend use and understanding of materials and techniques</a:t>
            </a:r>
            <a:endParaRPr lang="en-GB" sz="800" dirty="0"/>
          </a:p>
          <a:p>
            <a:pPr algn="ctr"/>
            <a:endParaRPr lang="en-US" sz="800" b="1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34452" y="2896208"/>
            <a:ext cx="13554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r>
              <a:rPr lang="en-GB" sz="800" dirty="0"/>
              <a:t>10 hour sustained focus (exam) </a:t>
            </a:r>
          </a:p>
          <a:p>
            <a:pPr algn="ctr"/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93531" y="3835809"/>
            <a:ext cx="14900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  <a:p>
            <a:r>
              <a:rPr lang="en-GB" sz="800" dirty="0" smtClean="0"/>
              <a:t>Targeted work and activities </a:t>
            </a:r>
            <a:r>
              <a:rPr lang="en-GB" sz="800" dirty="0"/>
              <a:t>based on the Year </a:t>
            </a:r>
            <a:r>
              <a:rPr lang="en-GB" sz="800" dirty="0" smtClean="0"/>
              <a:t>10 and 11 </a:t>
            </a:r>
            <a:r>
              <a:rPr lang="en-GB" sz="800" dirty="0"/>
              <a:t>project </a:t>
            </a:r>
            <a:r>
              <a:rPr lang="en-GB" sz="800" dirty="0" smtClean="0"/>
              <a:t>themes</a:t>
            </a:r>
            <a:endParaRPr lang="en-GB" sz="800" dirty="0"/>
          </a:p>
          <a:p>
            <a:r>
              <a:rPr lang="en-GB" dirty="0"/>
              <a:t> </a:t>
            </a:r>
          </a:p>
          <a:p>
            <a:pPr algn="ctr"/>
            <a:endParaRPr lang="en-US" sz="800" dirty="0"/>
          </a:p>
        </p:txBody>
      </p:sp>
      <p:sp>
        <p:nvSpPr>
          <p:cNvPr id="4" name="Rectangle 3"/>
          <p:cNvSpPr/>
          <p:nvPr/>
        </p:nvSpPr>
        <p:spPr>
          <a:xfrm>
            <a:off x="315262" y="8402545"/>
            <a:ext cx="13314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" dirty="0" smtClean="0"/>
              <a:t>Design development through </a:t>
            </a:r>
            <a:r>
              <a:rPr lang="en-GB" sz="800" smtClean="0"/>
              <a:t>synthesis of materials </a:t>
            </a:r>
            <a:r>
              <a:rPr lang="en-GB" sz="800" dirty="0"/>
              <a:t>and </a:t>
            </a:r>
            <a:r>
              <a:rPr lang="en-GB" sz="800" dirty="0" smtClean="0"/>
              <a:t>processes.  </a:t>
            </a:r>
            <a:endParaRPr lang="en-GB" kern="1400" dirty="0">
              <a:solidFill>
                <a:srgbClr val="000000"/>
              </a:solidFill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4481467" y="7970070"/>
            <a:ext cx="1945937" cy="1763554"/>
            <a:chOff x="4496439" y="7848340"/>
            <a:chExt cx="1945937" cy="1763554"/>
          </a:xfrm>
        </p:grpSpPr>
        <p:sp>
          <p:nvSpPr>
            <p:cNvPr id="133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39785" y="7589418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3149</TotalTime>
  <Words>500</Words>
  <Application>Microsoft Office PowerPoint</Application>
  <PresentationFormat>A4 Paper (210x297 mm)</PresentationFormat>
  <Paragraphs>94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369</cp:revision>
  <cp:lastPrinted>2022-04-08T13:04:42Z</cp:lastPrinted>
  <dcterms:created xsi:type="dcterms:W3CDTF">2019-10-28T16:02:33Z</dcterms:created>
  <dcterms:modified xsi:type="dcterms:W3CDTF">2022-06-12T16:43:33Z</dcterms:modified>
</cp:coreProperties>
</file>