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0" r:id="rId2"/>
  </p:sldIdLst>
  <p:sldSz cx="6858000" cy="9906000" type="A4"/>
  <p:notesSz cx="9926638" cy="143557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CC"/>
    <a:srgbClr val="FF99FF"/>
    <a:srgbClr val="FEDEFC"/>
    <a:srgbClr val="FDCBFB"/>
    <a:srgbClr val="EAE5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5" autoAdjust="0"/>
    <p:restoredTop sz="94660"/>
  </p:normalViewPr>
  <p:slideViewPr>
    <p:cSldViewPr snapToGrid="0">
      <p:cViewPr>
        <p:scale>
          <a:sx n="107" d="100"/>
          <a:sy n="107" d="100"/>
        </p:scale>
        <p:origin x="1416" y="-1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9" y="1"/>
            <a:ext cx="4301543" cy="720282"/>
          </a:xfrm>
          <a:prstGeom prst="rect">
            <a:avLst/>
          </a:prstGeom>
        </p:spPr>
        <p:txBody>
          <a:bodyPr vert="horz" lIns="132714" tIns="66358" rIns="132714" bIns="66358" rtlCol="0"/>
          <a:lstStyle>
            <a:lvl1pPr algn="r">
              <a:defRPr sz="1700"/>
            </a:lvl1pPr>
          </a:lstStyle>
          <a:p>
            <a:fld id="{24D8555F-C3BB-41E5-99E3-408F2C4C712C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86125" y="1795463"/>
            <a:ext cx="3354388" cy="4843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2714" tIns="66358" rIns="132714" bIns="66358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5" y="6908710"/>
            <a:ext cx="7941310" cy="5652582"/>
          </a:xfrm>
          <a:prstGeom prst="rect">
            <a:avLst/>
          </a:prstGeom>
        </p:spPr>
        <p:txBody>
          <a:bodyPr vert="horz" lIns="132714" tIns="66358" rIns="132714" bIns="6635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l">
              <a:defRPr sz="17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9" y="13635485"/>
            <a:ext cx="4301543" cy="720280"/>
          </a:xfrm>
          <a:prstGeom prst="rect">
            <a:avLst/>
          </a:prstGeom>
        </p:spPr>
        <p:txBody>
          <a:bodyPr vert="horz" lIns="132714" tIns="66358" rIns="132714" bIns="66358" rtlCol="0" anchor="b"/>
          <a:lstStyle>
            <a:lvl1pPr algn="r">
              <a:defRPr sz="1700"/>
            </a:lvl1pPr>
          </a:lstStyle>
          <a:p>
            <a:fld id="{17B6E8E7-E69B-4E27-B3AE-9C05322EF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5564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097213" y="1949450"/>
            <a:ext cx="3641725" cy="52593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0A575A-FE42-F34E-BE8D-35435E3FEA7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1484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5457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4250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12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62834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6036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948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3911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139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1291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976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7154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78EA7-B45B-4203-B34C-5DDD6848E4EB}" type="datetimeFigureOut">
              <a:rPr lang="en-GB" smtClean="0"/>
              <a:t>12/06/2022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1C11B-1A1E-4A23-94F2-7D1F368D8D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7418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18" Type="http://schemas.openxmlformats.org/officeDocument/2006/relationships/image" Target="../media/image16.jpeg"/><Relationship Id="rId26" Type="http://schemas.openxmlformats.org/officeDocument/2006/relationships/image" Target="../media/image24.png"/><Relationship Id="rId3" Type="http://schemas.openxmlformats.org/officeDocument/2006/relationships/image" Target="../media/image1.png"/><Relationship Id="rId21" Type="http://schemas.openxmlformats.org/officeDocument/2006/relationships/image" Target="../media/image19.jpeg"/><Relationship Id="rId7" Type="http://schemas.openxmlformats.org/officeDocument/2006/relationships/image" Target="../media/image5.wmf"/><Relationship Id="rId12" Type="http://schemas.openxmlformats.org/officeDocument/2006/relationships/image" Target="../media/image10.jpeg"/><Relationship Id="rId17" Type="http://schemas.openxmlformats.org/officeDocument/2006/relationships/image" Target="../media/image15.jpeg"/><Relationship Id="rId25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jpeg"/><Relationship Id="rId20" Type="http://schemas.openxmlformats.org/officeDocument/2006/relationships/image" Target="../media/image18.jpe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24" Type="http://schemas.openxmlformats.org/officeDocument/2006/relationships/image" Target="../media/image22.png"/><Relationship Id="rId32" Type="http://schemas.openxmlformats.org/officeDocument/2006/relationships/image" Target="../media/image30.png"/><Relationship Id="rId5" Type="http://schemas.openxmlformats.org/officeDocument/2006/relationships/image" Target="../media/image3.jpeg"/><Relationship Id="rId15" Type="http://schemas.openxmlformats.org/officeDocument/2006/relationships/image" Target="../media/image13.jpeg"/><Relationship Id="rId23" Type="http://schemas.openxmlformats.org/officeDocument/2006/relationships/image" Target="../media/image21.jpeg"/><Relationship Id="rId28" Type="http://schemas.openxmlformats.org/officeDocument/2006/relationships/image" Target="../media/image26.png"/><Relationship Id="rId10" Type="http://schemas.openxmlformats.org/officeDocument/2006/relationships/image" Target="../media/image8.jpeg"/><Relationship Id="rId19" Type="http://schemas.openxmlformats.org/officeDocument/2006/relationships/image" Target="../media/image17.jpeg"/><Relationship Id="rId31" Type="http://schemas.openxmlformats.org/officeDocument/2006/relationships/image" Target="../media/image29.pn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jpeg"/><Relationship Id="rId22" Type="http://schemas.openxmlformats.org/officeDocument/2006/relationships/image" Target="../media/image20.jpeg"/><Relationship Id="rId27" Type="http://schemas.openxmlformats.org/officeDocument/2006/relationships/image" Target="../media/image25.png"/><Relationship Id="rId30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185980" y="5126372"/>
            <a:ext cx="466767" cy="315470"/>
          </a:xfrm>
          <a:prstGeom prst="rect">
            <a:avLst/>
          </a:prstGeom>
        </p:spPr>
      </p:pic>
      <p:pic>
        <p:nvPicPr>
          <p:cNvPr id="243" name="Picture 2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7618" y="3156343"/>
            <a:ext cx="325616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1" name="Picture 5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914" y="3056315"/>
            <a:ext cx="412471" cy="389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6" name="Picture 6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693" y="4018032"/>
            <a:ext cx="337465" cy="3415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" name="Rectangle 7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733476" y="7835184"/>
            <a:ext cx="2553123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Working Scientifically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755247" y="1340976"/>
            <a:ext cx="853077" cy="4634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pic>
        <p:nvPicPr>
          <p:cNvPr id="421" name="Picture 9" descr="master swirl">
            <a:extLst>
              <a:ext uri="{FF2B5EF4-FFF2-40B4-BE49-F238E27FC236}">
                <a16:creationId xmlns:a16="http://schemas.microsoft.com/office/drawing/2014/main" id="{3B9F5834-4D6F-4A4D-8AAA-927E66636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0" y="-1380116"/>
            <a:ext cx="6859221" cy="2173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183" name="TextBox 182"/>
          <p:cNvSpPr txBox="1"/>
          <p:nvPr/>
        </p:nvSpPr>
        <p:spPr>
          <a:xfrm>
            <a:off x="2300331" y="46166"/>
            <a:ext cx="183574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4000" b="1" dirty="0" smtClean="0">
                <a:solidFill>
                  <a:schemeClr val="accent1">
                    <a:lumMod val="75000"/>
                  </a:schemeClr>
                </a:solidFill>
              </a:rPr>
              <a:t>Physics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79" name="TextBox 178"/>
          <p:cNvSpPr txBox="1"/>
          <p:nvPr/>
        </p:nvSpPr>
        <p:spPr>
          <a:xfrm>
            <a:off x="354057" y="963979"/>
            <a:ext cx="3745235" cy="95410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600" b="1" dirty="0" smtClean="0">
                <a:solidFill>
                  <a:schemeClr val="bg1"/>
                </a:solidFill>
              </a:rPr>
              <a:t>A </a:t>
            </a:r>
            <a:r>
              <a:rPr lang="en-GB" sz="1600" b="1" dirty="0" smtClean="0">
                <a:solidFill>
                  <a:schemeClr val="bg1"/>
                </a:solidFill>
              </a:rPr>
              <a:t>Levels	T Levels	Apprenticeships</a:t>
            </a:r>
            <a:endParaRPr lang="en-GB" sz="1600" b="1" dirty="0" smtClean="0">
              <a:solidFill>
                <a:schemeClr val="bg1"/>
              </a:solidFill>
            </a:endParaRPr>
          </a:p>
          <a:p>
            <a:r>
              <a:rPr lang="en-GB" sz="1600" b="1" dirty="0" smtClean="0">
                <a:solidFill>
                  <a:schemeClr val="bg1"/>
                </a:solidFill>
              </a:rPr>
              <a:t>Careers </a:t>
            </a:r>
            <a:r>
              <a:rPr lang="en-GB" sz="1600" dirty="0" smtClean="0">
                <a:solidFill>
                  <a:schemeClr val="bg1"/>
                </a:solidFill>
              </a:rPr>
              <a:t>: </a:t>
            </a:r>
            <a:r>
              <a:rPr lang="en-GB" sz="1200" dirty="0" smtClean="0">
                <a:solidFill>
                  <a:schemeClr val="bg1"/>
                </a:solidFill>
              </a:rPr>
              <a:t>Astronomer, Civil Engineer, </a:t>
            </a:r>
            <a:r>
              <a:rPr lang="en-GB" sz="1200" dirty="0">
                <a:solidFill>
                  <a:schemeClr val="bg1"/>
                </a:solidFill>
              </a:rPr>
              <a:t>M</a:t>
            </a:r>
            <a:r>
              <a:rPr lang="en-GB" sz="1200" dirty="0" smtClean="0">
                <a:solidFill>
                  <a:schemeClr val="bg1"/>
                </a:solidFill>
              </a:rPr>
              <a:t>edical Physics, Lecturer, Nanotechnologist, Radiation </a:t>
            </a:r>
            <a:r>
              <a:rPr lang="en-GB" sz="1200" dirty="0">
                <a:solidFill>
                  <a:schemeClr val="bg1"/>
                </a:solidFill>
              </a:rPr>
              <a:t>P</a:t>
            </a:r>
            <a:r>
              <a:rPr lang="en-GB" sz="1200" dirty="0" smtClean="0">
                <a:solidFill>
                  <a:schemeClr val="bg1"/>
                </a:solidFill>
              </a:rPr>
              <a:t>rotection </a:t>
            </a:r>
            <a:r>
              <a:rPr lang="en-GB" sz="1200" dirty="0">
                <a:solidFill>
                  <a:schemeClr val="bg1"/>
                </a:solidFill>
              </a:rPr>
              <a:t>P</a:t>
            </a:r>
            <a:r>
              <a:rPr lang="en-GB" sz="1200" dirty="0" smtClean="0">
                <a:solidFill>
                  <a:schemeClr val="bg1"/>
                </a:solidFill>
              </a:rPr>
              <a:t>ractitioner, Research Scientist, Teacher, Sound </a:t>
            </a:r>
            <a:r>
              <a:rPr lang="en-GB" sz="1200" dirty="0">
                <a:solidFill>
                  <a:schemeClr val="bg1"/>
                </a:solidFill>
              </a:rPr>
              <a:t>E</a:t>
            </a:r>
            <a:r>
              <a:rPr lang="en-GB" sz="1200" dirty="0" smtClean="0">
                <a:solidFill>
                  <a:schemeClr val="bg1"/>
                </a:solidFill>
              </a:rPr>
              <a:t>ngineer.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320" name="TextBox 319"/>
          <p:cNvSpPr txBox="1"/>
          <p:nvPr/>
        </p:nvSpPr>
        <p:spPr>
          <a:xfrm>
            <a:off x="1499781" y="8985915"/>
            <a:ext cx="3817322" cy="7386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 Energy Changes and Transfers, Describing </a:t>
            </a:r>
            <a:r>
              <a:rPr lang="en-GB" sz="1400" dirty="0"/>
              <a:t>M</a:t>
            </a:r>
            <a:r>
              <a:rPr lang="en-GB" sz="1400" dirty="0" smtClean="0"/>
              <a:t>otion, Forces, Light and Sound Waves, Current and Static Electricity, Energy in Matter, Space</a:t>
            </a:r>
            <a:endParaRPr lang="en-US" sz="1400" dirty="0"/>
          </a:p>
        </p:txBody>
      </p:sp>
      <p:sp>
        <p:nvSpPr>
          <p:cNvPr id="323" name="Oval 322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609997" y="8823665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  <a:endParaRPr lang="en-US" sz="2200" b="1" dirty="0">
              <a:solidFill>
                <a:schemeClr val="tx1"/>
              </a:solidFill>
            </a:endParaRP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7&amp;8</a:t>
            </a:r>
            <a:endParaRPr lang="en-US" sz="1000" b="1" dirty="0" smtClean="0">
              <a:solidFill>
                <a:schemeClr val="tx1"/>
              </a:solidFill>
            </a:endParaRPr>
          </a:p>
        </p:txBody>
      </p:sp>
      <p:sp>
        <p:nvSpPr>
          <p:cNvPr id="49" name="Block Arc 4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040906">
            <a:off x="477927" y="6625700"/>
            <a:ext cx="1503560" cy="1732059"/>
          </a:xfrm>
          <a:prstGeom prst="blockArc">
            <a:avLst>
              <a:gd name="adj1" fmla="val 10794187"/>
              <a:gd name="adj2" fmla="val 156513"/>
              <a:gd name="adj3" fmla="val 2821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2" name="Block Arc 51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696903" y="5553520"/>
            <a:ext cx="1503560" cy="1732059"/>
          </a:xfrm>
          <a:prstGeom prst="blockArc">
            <a:avLst>
              <a:gd name="adj1" fmla="val 10729533"/>
              <a:gd name="adj2" fmla="val 156513"/>
              <a:gd name="adj3" fmla="val 28217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National and Global Energy Resources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21" name="Oval 220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832504" y="4845074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10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78764" y="5664626"/>
            <a:ext cx="2708933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Atomic Structure and Radiation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39123" y="5683322"/>
            <a:ext cx="1413783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5" name="Block Arc 54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477928" y="4493044"/>
            <a:ext cx="1503560" cy="1732059"/>
          </a:xfrm>
          <a:prstGeom prst="blockArc">
            <a:avLst>
              <a:gd name="adj1" fmla="val 10794187"/>
              <a:gd name="adj2" fmla="val 6559"/>
              <a:gd name="adj3" fmla="val 28240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1"/>
                </a:solidFill>
              </a:rPr>
              <a:t>Energy Changes in </a:t>
            </a:r>
            <a:r>
              <a:rPr lang="en-US" sz="1600" b="1" dirty="0" smtClean="0">
                <a:solidFill>
                  <a:schemeClr val="tx1"/>
                </a:solidFill>
              </a:rPr>
              <a:t>a System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6164" y="4610415"/>
            <a:ext cx="1288328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Domestic Electricity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90885" y="4600183"/>
            <a:ext cx="1272256" cy="43459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Current Electricity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044847" y="4610397"/>
            <a:ext cx="1488334" cy="46259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59" name="Block Arc 58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400000">
            <a:off x="4610366" y="3420299"/>
            <a:ext cx="1564542" cy="1732059"/>
          </a:xfrm>
          <a:prstGeom prst="blockArc">
            <a:avLst>
              <a:gd name="adj1" fmla="val 10794187"/>
              <a:gd name="adj2" fmla="val 156513"/>
              <a:gd name="adj3" fmla="val 28217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Waves and Electromagnetic Waves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781790" y="2746166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11</a:t>
            </a:r>
            <a:endParaRPr lang="en-US" sz="2200" b="1" dirty="0">
              <a:solidFill>
                <a:schemeClr val="tx1"/>
              </a:solidFill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3993881" y="3512722"/>
            <a:ext cx="1347367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Space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33439" y="3499459"/>
            <a:ext cx="2683173" cy="43459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Forces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3" name="Block Arc 62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16200000">
            <a:off x="438440" y="2318949"/>
            <a:ext cx="1503560" cy="1732059"/>
          </a:xfrm>
          <a:prstGeom prst="blockArc">
            <a:avLst>
              <a:gd name="adj1" fmla="val 10794187"/>
              <a:gd name="adj2" fmla="val 156513"/>
              <a:gd name="adj3" fmla="val 2821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56995" y="2435240"/>
            <a:ext cx="1414907" cy="4328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Motion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2676386" y="2445043"/>
            <a:ext cx="2589752" cy="42195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Magnetism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67" name="Block Arc 66">
            <a:extLst>
              <a:ext uri="{FF2B5EF4-FFF2-40B4-BE49-F238E27FC236}">
                <a16:creationId xmlns:a16="http://schemas.microsoft.com/office/drawing/2014/main" id="{D2F97453-494C-5746-8E17-4A67EE1BF309}"/>
              </a:ext>
            </a:extLst>
          </p:cNvPr>
          <p:cNvSpPr/>
          <p:nvPr/>
        </p:nvSpPr>
        <p:spPr>
          <a:xfrm rot="5182127">
            <a:off x="4576969" y="1245456"/>
            <a:ext cx="1503560" cy="1732059"/>
          </a:xfrm>
          <a:prstGeom prst="blockArc">
            <a:avLst>
              <a:gd name="adj1" fmla="val 10794187"/>
              <a:gd name="adj2" fmla="val 156513"/>
              <a:gd name="adj3" fmla="val 28217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328749" y="1340976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NEXT STEPS</a:t>
            </a:r>
          </a:p>
        </p:txBody>
      </p:sp>
      <p:sp>
        <p:nvSpPr>
          <p:cNvPr id="69" name="Triangle 45">
            <a:extLst>
              <a:ext uri="{FF2B5EF4-FFF2-40B4-BE49-F238E27FC236}">
                <a16:creationId xmlns:a16="http://schemas.microsoft.com/office/drawing/2014/main" id="{B85D31BE-9BE0-3341-86C3-0BFD563EAA1B}"/>
              </a:ext>
            </a:extLst>
          </p:cNvPr>
          <p:cNvSpPr/>
          <p:nvPr/>
        </p:nvSpPr>
        <p:spPr>
          <a:xfrm rot="16200000">
            <a:off x="3957161" y="1252369"/>
            <a:ext cx="952780" cy="669618"/>
          </a:xfrm>
          <a:prstGeom prst="triangle">
            <a:avLst>
              <a:gd name="adj" fmla="val 4536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1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181605" y="7829411"/>
            <a:ext cx="1462349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Energy Stores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1291160" y="6736011"/>
            <a:ext cx="2728978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The Particle Model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61D24CC-941E-4C47-B0EC-E144352A4A74}"/>
              </a:ext>
            </a:extLst>
          </p:cNvPr>
          <p:cNvSpPr/>
          <p:nvPr/>
        </p:nvSpPr>
        <p:spPr>
          <a:xfrm>
            <a:off x="4098741" y="6733058"/>
            <a:ext cx="1409573" cy="4345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chemeClr val="tx1"/>
                </a:solidFill>
              </a:rPr>
              <a:t>  </a:t>
            </a:r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279522" y="775135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208969" y="7729401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408877" y="776308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954905" y="7730117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26746" y="6829366"/>
            <a:ext cx="122605" cy="235149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004590" y="6617095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894003" y="664265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339019" y="5464067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107661" y="558500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746671" y="6618863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911580" y="5556428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808752" y="4545954"/>
            <a:ext cx="149753" cy="19995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325413" y="558500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1491205" y="4500402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901463" y="451863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413165" y="452010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807208" y="451863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286029" y="4505627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064056" y="338111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054052" y="4511925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215965" y="3458332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5062628" y="345218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669174" y="3445783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882136" y="3413035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943240" y="2354106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341505" y="2834055"/>
            <a:ext cx="106848" cy="15555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929884" y="2407959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4233214" y="2336044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968251" y="8200345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41505" y="7592395"/>
            <a:ext cx="113278" cy="148935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761367" y="8214298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915868" y="8200345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430252" y="8200345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747133" y="8112564"/>
            <a:ext cx="144249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113693" y="707279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305089" y="7064515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803306" y="7087914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6247154" y="6391796"/>
            <a:ext cx="193727" cy="24279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583383" y="7087914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21623" y="5823625"/>
            <a:ext cx="111473" cy="209833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618287" y="6025548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453488" y="599697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570446" y="5972920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477117" y="4956849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415926" y="4991878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794197" y="4927615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H="1" flipV="1">
            <a:off x="6200906" y="4299409"/>
            <a:ext cx="175572" cy="1262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821092" y="4954833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789014" y="4946599"/>
            <a:ext cx="30007" cy="257878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830875" y="383622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907155" y="3841193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3599261" y="383489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302639" y="384953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950962" y="3834891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1376657" y="2786598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2798689" y="2794917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Straight Connector 142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  <a:stCxn id="154" idx="0"/>
          </p:cNvCxnSpPr>
          <p:nvPr/>
        </p:nvCxnSpPr>
        <p:spPr>
          <a:xfrm flipV="1">
            <a:off x="413471" y="3579969"/>
            <a:ext cx="106116" cy="152007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Straight Connector 143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4124800" y="2807044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 flipV="1">
            <a:off x="5084343" y="2806432"/>
            <a:ext cx="13001" cy="230362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TextBox 14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1393" y="208769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Velocity</a:t>
            </a:r>
            <a:endParaRPr lang="en-US" sz="800" dirty="0"/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27527" y="206259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Electromagnets</a:t>
            </a:r>
            <a:endParaRPr lang="en-US" sz="800" dirty="0"/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-60818" y="253501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Displacement</a:t>
            </a:r>
            <a:endParaRPr lang="en-US" sz="800" dirty="0"/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30415" y="205492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Generators</a:t>
            </a:r>
            <a:endParaRPr lang="en-US" sz="800" dirty="0"/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544175" y="2118018"/>
            <a:ext cx="8547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/>
              <a:t>Safety on the Road</a:t>
            </a:r>
          </a:p>
          <a:p>
            <a:pPr algn="ctr"/>
            <a:endParaRPr lang="en-US" sz="800" dirty="0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041804" y="2872107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Acceleration</a:t>
            </a:r>
            <a:endParaRPr lang="en-US" sz="800" dirty="0"/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361949" y="289928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Magnetic Fields</a:t>
            </a:r>
            <a:endParaRPr lang="en-US" sz="800" dirty="0"/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-13907" y="373197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Graphs</a:t>
            </a:r>
            <a:endParaRPr lang="en-US" sz="800" dirty="0"/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686006" y="2916307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Motor Effect</a:t>
            </a:r>
            <a:endParaRPr lang="en-US" sz="800" dirty="0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80283" y="290981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Transformers</a:t>
            </a:r>
            <a:endParaRPr lang="en-US" sz="800" dirty="0"/>
          </a:p>
        </p:txBody>
      </p:sp>
      <p:sp>
        <p:nvSpPr>
          <p:cNvPr id="158" name="TextBox 15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58628" y="314533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Balanced</a:t>
            </a:r>
            <a:endParaRPr lang="en-US" sz="800" dirty="0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783473" y="313871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Red-shift</a:t>
            </a:r>
            <a:endParaRPr lang="en-US" sz="800" dirty="0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13927" y="3128592"/>
            <a:ext cx="9878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Terminal Velocity</a:t>
            </a:r>
            <a:endParaRPr lang="en-US" sz="800" dirty="0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70446" y="3152324"/>
            <a:ext cx="9378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The Solar System</a:t>
            </a:r>
            <a:endParaRPr lang="en-US" sz="800" dirty="0"/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383876" y="395731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Newton’s Laws</a:t>
            </a:r>
            <a:endParaRPr lang="en-US" sz="800" dirty="0"/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607148" y="3092757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Vectors</a:t>
            </a:r>
            <a:endParaRPr lang="en-US" sz="800" dirty="0"/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408193" y="393872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The Big Bang</a:t>
            </a:r>
            <a:endParaRPr lang="en-US" sz="800" dirty="0"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81761" y="396102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Stars</a:t>
            </a:r>
            <a:endParaRPr lang="en-US" sz="800" dirty="0"/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176261" y="395990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Resultant Force</a:t>
            </a:r>
            <a:endParaRPr lang="en-US" sz="800" dirty="0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92075" y="396800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Hooke’s Law</a:t>
            </a:r>
            <a:endParaRPr lang="en-US" sz="800" dirty="0"/>
          </a:p>
        </p:txBody>
      </p:sp>
      <p:sp>
        <p:nvSpPr>
          <p:cNvPr id="170" name="TextBox 16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276544" y="425815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Parallel</a:t>
            </a:r>
            <a:endParaRPr lang="en-US" sz="800" dirty="0"/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520118" y="425005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Series</a:t>
            </a:r>
            <a:endParaRPr lang="en-US" sz="800" dirty="0"/>
          </a:p>
        </p:txBody>
      </p:sp>
      <p:sp>
        <p:nvSpPr>
          <p:cNvPr id="172" name="TextBox 17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871409" y="422827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Earth Wires</a:t>
            </a:r>
            <a:endParaRPr lang="en-US" sz="800" dirty="0"/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48509" y="425186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Fuses</a:t>
            </a:r>
            <a:endParaRPr lang="en-US" sz="800" dirty="0"/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27625" y="510425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Plugs</a:t>
            </a:r>
            <a:endParaRPr lang="en-US" sz="800" dirty="0"/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146483" y="5060997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AC and DC</a:t>
            </a:r>
            <a:endParaRPr lang="en-US" sz="800" dirty="0"/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15073" y="425005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Mechanica</a:t>
            </a:r>
            <a:r>
              <a:rPr lang="en-US" sz="800" dirty="0"/>
              <a:t>l</a:t>
            </a:r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61637" y="424399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Longitudinal</a:t>
            </a:r>
            <a:endParaRPr lang="en-US" sz="800" dirty="0"/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22297" y="5243617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Nuclear Decay</a:t>
            </a:r>
            <a:endParaRPr lang="en-US" sz="800" dirty="0"/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486493" y="505883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Transverse</a:t>
            </a:r>
            <a:endParaRPr lang="en-US" sz="800" dirty="0"/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82283" y="506050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Static</a:t>
            </a:r>
            <a:endParaRPr lang="en-US" sz="800" dirty="0"/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61200" y="502496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Charge</a:t>
            </a:r>
            <a:endParaRPr lang="en-US" sz="800" dirty="0"/>
          </a:p>
        </p:txBody>
      </p:sp>
      <p:sp>
        <p:nvSpPr>
          <p:cNvPr id="185" name="TextBox 18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499451" y="5298460"/>
            <a:ext cx="14716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Contamination and Exposure</a:t>
            </a:r>
            <a:endParaRPr lang="en-US" sz="800" dirty="0"/>
          </a:p>
        </p:txBody>
      </p:sp>
      <p:sp>
        <p:nvSpPr>
          <p:cNvPr id="186" name="TextBox 18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044659" y="5319415"/>
            <a:ext cx="16314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Gravitational Potential Energy</a:t>
            </a:r>
            <a:endParaRPr lang="en-US" sz="800" dirty="0"/>
          </a:p>
        </p:txBody>
      </p:sp>
      <p:sp>
        <p:nvSpPr>
          <p:cNvPr id="187" name="TextBox 18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-11265" y="4282399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Elastic Potential Energy</a:t>
            </a:r>
            <a:endParaRPr lang="en-US" sz="800" dirty="0"/>
          </a:p>
        </p:txBody>
      </p:sp>
      <p:sp>
        <p:nvSpPr>
          <p:cNvPr id="188" name="TextBox 18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350334" y="615582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Kinetic Energy</a:t>
            </a:r>
            <a:endParaRPr lang="en-US" sz="800" dirty="0"/>
          </a:p>
        </p:txBody>
      </p:sp>
      <p:sp>
        <p:nvSpPr>
          <p:cNvPr id="190" name="TextBox 18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67632" y="5918708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Open and Closed Systems</a:t>
            </a:r>
            <a:endParaRPr lang="en-US" sz="800" dirty="0"/>
          </a:p>
        </p:txBody>
      </p:sp>
      <p:sp>
        <p:nvSpPr>
          <p:cNvPr id="191" name="TextBox 19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6058346" y="429240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EM Waves</a:t>
            </a:r>
            <a:endParaRPr lang="en-US" sz="800" dirty="0"/>
          </a:p>
        </p:txBody>
      </p:sp>
      <p:sp>
        <p:nvSpPr>
          <p:cNvPr id="192" name="TextBox 19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741068" y="519105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Half life</a:t>
            </a:r>
            <a:endParaRPr lang="en-US" sz="800" dirty="0"/>
          </a:p>
        </p:txBody>
      </p:sp>
      <p:sp>
        <p:nvSpPr>
          <p:cNvPr id="194" name="TextBox 19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165251" y="6134152"/>
            <a:ext cx="9966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err="1" smtClean="0"/>
              <a:t>Ionising</a:t>
            </a:r>
            <a:r>
              <a:rPr lang="en-US" sz="800" dirty="0" smtClean="0"/>
              <a:t> Radiation</a:t>
            </a:r>
            <a:endParaRPr lang="en-US" sz="800" dirty="0"/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857630" y="6134920"/>
            <a:ext cx="1132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Atoms and Isotopes</a:t>
            </a:r>
            <a:endParaRPr lang="en-US" sz="800" dirty="0"/>
          </a:p>
        </p:txBody>
      </p:sp>
      <p:sp>
        <p:nvSpPr>
          <p:cNvPr id="197" name="TextBox 19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724740" y="8279663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Data Analysis</a:t>
            </a:r>
            <a:endParaRPr lang="en-US" sz="800" dirty="0"/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-195964" y="767716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Transfers</a:t>
            </a:r>
            <a:endParaRPr lang="en-US" sz="800" dirty="0"/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540762" y="8327158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Graphs</a:t>
            </a:r>
            <a:endParaRPr lang="en-US" sz="800" dirty="0"/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862750" y="744032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Stores</a:t>
            </a:r>
            <a:endParaRPr lang="en-US" sz="800" dirty="0"/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745384" y="8265602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Planning experiments</a:t>
            </a:r>
            <a:endParaRPr lang="en-US" sz="800" dirty="0"/>
          </a:p>
        </p:txBody>
      </p:sp>
      <p:sp>
        <p:nvSpPr>
          <p:cNvPr id="203" name="TextBox 202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002874" y="8319595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Efficiency</a:t>
            </a:r>
            <a:endParaRPr lang="en-US" sz="800" dirty="0"/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78683" y="8281161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Power</a:t>
            </a:r>
            <a:endParaRPr lang="en-US" sz="800" dirty="0"/>
          </a:p>
        </p:txBody>
      </p:sp>
      <p:sp>
        <p:nvSpPr>
          <p:cNvPr id="205" name="TextBox 20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814418" y="7388882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Rearranging Equations</a:t>
            </a:r>
            <a:endParaRPr lang="en-US" sz="800" dirty="0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930514" y="7504092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Work Done</a:t>
            </a:r>
            <a:endParaRPr lang="en-US" sz="800" dirty="0"/>
          </a:p>
        </p:txBody>
      </p:sp>
      <p:sp>
        <p:nvSpPr>
          <p:cNvPr id="207" name="TextBox 20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5084838" y="7111366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Nuclear Power</a:t>
            </a:r>
            <a:endParaRPr lang="en-US" sz="800" dirty="0"/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855137" y="747369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Working safely</a:t>
            </a:r>
            <a:endParaRPr lang="en-US" sz="800" dirty="0"/>
          </a:p>
        </p:txBody>
      </p:sp>
      <p:sp>
        <p:nvSpPr>
          <p:cNvPr id="211" name="TextBox 210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3370467" y="7214470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Pressure</a:t>
            </a:r>
            <a:endParaRPr lang="en-US" sz="800" dirty="0"/>
          </a:p>
        </p:txBody>
      </p:sp>
      <p:sp>
        <p:nvSpPr>
          <p:cNvPr id="212" name="TextBox 21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039614" y="7186378"/>
            <a:ext cx="10209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Renewable Energy</a:t>
            </a:r>
            <a:endParaRPr lang="en-US" sz="800" dirty="0"/>
          </a:p>
        </p:txBody>
      </p:sp>
      <p:sp>
        <p:nvSpPr>
          <p:cNvPr id="214" name="TextBox 213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552254" y="6345299"/>
            <a:ext cx="10009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Changes of State</a:t>
            </a:r>
            <a:endParaRPr lang="en-US" sz="800" dirty="0"/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23255" y="6398479"/>
            <a:ext cx="8547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Conservation of energy</a:t>
            </a:r>
            <a:endParaRPr lang="en-US" sz="800" dirty="0"/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1356088" y="7188315"/>
            <a:ext cx="12083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Solids, Liquids, Gases</a:t>
            </a:r>
            <a:endParaRPr lang="en-US" sz="800" dirty="0"/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6200906" y="6653076"/>
            <a:ext cx="60067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National Grid</a:t>
            </a:r>
            <a:endParaRPr lang="en-US" sz="800" dirty="0"/>
          </a:p>
        </p:txBody>
      </p:sp>
      <p:sp>
        <p:nvSpPr>
          <p:cNvPr id="219" name="TextBox 218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4627253" y="6379189"/>
            <a:ext cx="854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Fossil Fuels</a:t>
            </a:r>
            <a:endParaRPr lang="en-US" sz="800" dirty="0"/>
          </a:p>
        </p:txBody>
      </p:sp>
      <p:sp>
        <p:nvSpPr>
          <p:cNvPr id="222" name="TextBox 221">
            <a:extLst>
              <a:ext uri="{FF2B5EF4-FFF2-40B4-BE49-F238E27FC236}">
                <a16:creationId xmlns:a16="http://schemas.microsoft.com/office/drawing/2014/main" id="{57E4ADCC-0F9E-4753-B58A-249B37F19C88}"/>
              </a:ext>
            </a:extLst>
          </p:cNvPr>
          <p:cNvSpPr txBox="1"/>
          <p:nvPr/>
        </p:nvSpPr>
        <p:spPr>
          <a:xfrm>
            <a:off x="2839906" y="6366914"/>
            <a:ext cx="11670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600" b="1" dirty="0"/>
          </a:p>
          <a:p>
            <a:pPr algn="ctr"/>
            <a:r>
              <a:rPr lang="en-US" sz="800" dirty="0" smtClean="0"/>
              <a:t>Specific Heat Capacity</a:t>
            </a:r>
            <a:endParaRPr lang="en-US" sz="800" dirty="0"/>
          </a:p>
        </p:txBody>
      </p:sp>
      <p:cxnSp>
        <p:nvCxnSpPr>
          <p:cNvPr id="225" name="Straight Connector 224">
            <a:extLst>
              <a:ext uri="{FF2B5EF4-FFF2-40B4-BE49-F238E27FC236}">
                <a16:creationId xmlns:a16="http://schemas.microsoft.com/office/drawing/2014/main" id="{206BE152-910A-2843-A2AB-7EEE1AB8E0D0}"/>
              </a:ext>
            </a:extLst>
          </p:cNvPr>
          <p:cNvCxnSpPr>
            <a:cxnSpLocks/>
          </p:cNvCxnSpPr>
          <p:nvPr/>
        </p:nvCxnSpPr>
        <p:spPr>
          <a:xfrm>
            <a:off x="2182117" y="2334177"/>
            <a:ext cx="8576" cy="186710"/>
          </a:xfrm>
          <a:prstGeom prst="line">
            <a:avLst/>
          </a:prstGeom>
          <a:ln w="19050">
            <a:solidFill>
              <a:srgbClr val="00B0F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7" name="Picture 3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7698" y="2924434"/>
            <a:ext cx="339464" cy="340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8" name="Picture 3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8627" y="2913622"/>
            <a:ext cx="391821" cy="358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9" name="Picture 28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073175" y="4037758"/>
            <a:ext cx="395756" cy="400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0" name="Picture 12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0807" y="5099228"/>
            <a:ext cx="389424" cy="231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1" name="Picture 3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32776" y="2139182"/>
            <a:ext cx="344609" cy="354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2" name="Picture 26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1268680" y="2016603"/>
            <a:ext cx="356107" cy="349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3" name="Picture 3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388" y="2039990"/>
            <a:ext cx="342594" cy="332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4" name="Picture 30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2166257" y="3991664"/>
            <a:ext cx="466977" cy="3429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" name="Picture 91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351" y="5150008"/>
            <a:ext cx="310638" cy="257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6" name="Picture 21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965" y="4238168"/>
            <a:ext cx="311524" cy="331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7" name="Picture 66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482" y="3036645"/>
            <a:ext cx="390564" cy="286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8" name="Picture 49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07007">
            <a:off x="122705" y="4699272"/>
            <a:ext cx="343583" cy="398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9" name="Picture 73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286" y="7258259"/>
            <a:ext cx="609600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0" name="Picture 89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904" y="6160941"/>
            <a:ext cx="325048" cy="291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2" name="Picture 55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5894282" y="7042036"/>
            <a:ext cx="328127" cy="358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4" name="Picture 47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2826" y="8513402"/>
            <a:ext cx="312696" cy="299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576946" y="8584662"/>
            <a:ext cx="339498" cy="29320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227682" y="8174813"/>
            <a:ext cx="404997" cy="48967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54673" y="3894200"/>
            <a:ext cx="331896" cy="46533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2468578" y="6251965"/>
            <a:ext cx="294326" cy="33937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51291" y="6217306"/>
            <a:ext cx="297756" cy="38853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670053" y="7578514"/>
            <a:ext cx="373265" cy="20930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4638229" y="7514868"/>
            <a:ext cx="286208" cy="29150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818040" y="8383819"/>
            <a:ext cx="340698" cy="34744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3589364" y="7466149"/>
            <a:ext cx="329071" cy="312195"/>
          </a:xfrm>
          <a:prstGeom prst="rect">
            <a:avLst/>
          </a:prstGeom>
        </p:spPr>
      </p:pic>
      <p:grpSp>
        <p:nvGrpSpPr>
          <p:cNvPr id="184" name="Group 183"/>
          <p:cNvGrpSpPr/>
          <p:nvPr/>
        </p:nvGrpSpPr>
        <p:grpSpPr>
          <a:xfrm>
            <a:off x="4496439" y="7848340"/>
            <a:ext cx="1945937" cy="1763554"/>
            <a:chOff x="4496439" y="7848340"/>
            <a:chExt cx="1945937" cy="1763554"/>
          </a:xfrm>
        </p:grpSpPr>
        <p:sp>
          <p:nvSpPr>
            <p:cNvPr id="193" name="Triangle 45">
              <a:extLst>
                <a:ext uri="{FF2B5EF4-FFF2-40B4-BE49-F238E27FC236}">
                  <a16:creationId xmlns:a16="http://schemas.microsoft.com/office/drawing/2014/main" id="{B85D31BE-9BE0-3341-86C3-0BFD563EAA1B}"/>
                </a:ext>
              </a:extLst>
            </p:cNvPr>
            <p:cNvSpPr/>
            <p:nvPr/>
          </p:nvSpPr>
          <p:spPr>
            <a:xfrm>
              <a:off x="5489596" y="8337966"/>
              <a:ext cx="952780" cy="669618"/>
            </a:xfrm>
            <a:prstGeom prst="triangle">
              <a:avLst>
                <a:gd name="adj" fmla="val 45360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11" dirty="0"/>
            </a:p>
          </p:txBody>
        </p:sp>
        <p:sp>
          <p:nvSpPr>
            <p:cNvPr id="196" name="Block Arc 195">
              <a:extLst>
                <a:ext uri="{FF2B5EF4-FFF2-40B4-BE49-F238E27FC236}">
                  <a16:creationId xmlns:a16="http://schemas.microsoft.com/office/drawing/2014/main" id="{D2F97453-494C-5746-8E17-4A67EE1BF309}"/>
                </a:ext>
              </a:extLst>
            </p:cNvPr>
            <p:cNvSpPr/>
            <p:nvPr/>
          </p:nvSpPr>
          <p:spPr>
            <a:xfrm rot="11700748">
              <a:off x="4496439" y="7848340"/>
              <a:ext cx="1724365" cy="1763554"/>
            </a:xfrm>
            <a:prstGeom prst="blockArc">
              <a:avLst>
                <a:gd name="adj1" fmla="val 10794187"/>
                <a:gd name="adj2" fmla="val 15352311"/>
                <a:gd name="adj3" fmla="val 26691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189" name="Oval 188">
            <a:extLst>
              <a:ext uri="{FF2B5EF4-FFF2-40B4-BE49-F238E27FC236}">
                <a16:creationId xmlns:a16="http://schemas.microsoft.com/office/drawing/2014/main" id="{F392CEB9-0CDA-4E4D-8C9D-4D77BAB73103}"/>
              </a:ext>
            </a:extLst>
          </p:cNvPr>
          <p:cNvSpPr/>
          <p:nvPr/>
        </p:nvSpPr>
        <p:spPr>
          <a:xfrm>
            <a:off x="5208226" y="7469713"/>
            <a:ext cx="992680" cy="987200"/>
          </a:xfrm>
          <a:prstGeom prst="ellipse">
            <a:avLst/>
          </a:prstGeom>
          <a:solidFill>
            <a:schemeClr val="bg1"/>
          </a:solidFill>
          <a:ln w="10160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YEAR</a:t>
            </a:r>
          </a:p>
          <a:p>
            <a:pPr algn="ctr"/>
            <a:r>
              <a:rPr lang="en-US" sz="2200" b="1" dirty="0" smtClean="0">
                <a:solidFill>
                  <a:schemeClr val="tx1"/>
                </a:solidFill>
              </a:rPr>
              <a:t>9</a:t>
            </a:r>
            <a:endParaRPr lang="en-US" sz="2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7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3146</TotalTime>
  <Words>219</Words>
  <Application>Microsoft Office PowerPoint</Application>
  <PresentationFormat>A4 Paper (210x297 mm)</PresentationFormat>
  <Paragraphs>150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Wadebridge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CLF@princehenrys.worcs.sch.uk</dc:creator>
  <cp:lastModifiedBy>Miss T Marcham</cp:lastModifiedBy>
  <cp:revision>350</cp:revision>
  <cp:lastPrinted>2020-01-13T16:07:20Z</cp:lastPrinted>
  <dcterms:created xsi:type="dcterms:W3CDTF">2019-10-28T16:02:33Z</dcterms:created>
  <dcterms:modified xsi:type="dcterms:W3CDTF">2022-06-12T09:39:47Z</dcterms:modified>
</cp:coreProperties>
</file>