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BF7"/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4660"/>
  </p:normalViewPr>
  <p:slideViewPr>
    <p:cSldViewPr snapToGrid="0">
      <p:cViewPr>
        <p:scale>
          <a:sx n="100" d="100"/>
          <a:sy n="100" d="100"/>
        </p:scale>
        <p:origin x="2035" y="-25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4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4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7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1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1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9" Type="http://schemas.openxmlformats.org/officeDocument/2006/relationships/image" Target="../media/image11.png"/><Relationship Id="rId51" Type="http://schemas.openxmlformats.org/officeDocument/2006/relationships/image" Target="../media/image23.png"/><Relationship Id="rId3" Type="http://schemas.openxmlformats.org/officeDocument/2006/relationships/image" Target="../media/image1.wmf"/><Relationship Id="rId42" Type="http://schemas.openxmlformats.org/officeDocument/2006/relationships/image" Target="../media/image14.png"/><Relationship Id="rId47" Type="http://schemas.openxmlformats.org/officeDocument/2006/relationships/image" Target="../media/image19.png"/><Relationship Id="rId50" Type="http://schemas.openxmlformats.org/officeDocument/2006/relationships/image" Target="../media/image22.png"/><Relationship Id="rId55" Type="http://schemas.openxmlformats.org/officeDocument/2006/relationships/image" Target="../media/image2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38" Type="http://schemas.openxmlformats.org/officeDocument/2006/relationships/image" Target="../media/image10.png"/><Relationship Id="rId46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41" Type="http://schemas.openxmlformats.org/officeDocument/2006/relationships/image" Target="../media/image13.png"/><Relationship Id="rId54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37" Type="http://schemas.openxmlformats.org/officeDocument/2006/relationships/hyperlink" Target="http://graphicdesign.stackexchange.com/questions/21617/change-color-of-a-monotone-icon-to-another-color" TargetMode="External"/><Relationship Id="rId40" Type="http://schemas.openxmlformats.org/officeDocument/2006/relationships/image" Target="../media/image12.png"/><Relationship Id="rId45" Type="http://schemas.openxmlformats.org/officeDocument/2006/relationships/image" Target="../media/image17.png"/><Relationship Id="rId53" Type="http://schemas.openxmlformats.org/officeDocument/2006/relationships/image" Target="../media/image25.png"/><Relationship Id="rId5" Type="http://schemas.openxmlformats.org/officeDocument/2006/relationships/hyperlink" Target="https://creativecommons.org/licenses/by-sa/3.0/" TargetMode="External"/><Relationship Id="rId49" Type="http://schemas.openxmlformats.org/officeDocument/2006/relationships/image" Target="../media/image21.png"/><Relationship Id="rId57" Type="http://schemas.openxmlformats.org/officeDocument/2006/relationships/image" Target="../media/image29.png"/><Relationship Id="rId10" Type="http://schemas.openxmlformats.org/officeDocument/2006/relationships/image" Target="../media/image6.png"/><Relationship Id="rId44" Type="http://schemas.openxmlformats.org/officeDocument/2006/relationships/image" Target="../media/image16.png"/><Relationship Id="rId52" Type="http://schemas.openxmlformats.org/officeDocument/2006/relationships/image" Target="../media/image24.png"/><Relationship Id="rId4" Type="http://schemas.openxmlformats.org/officeDocument/2006/relationships/hyperlink" Target="http://graphicdesign.stackexchange.com/questions/21617/change-color-of-a-monotone-icon-to-another-color" TargetMode="External"/><Relationship Id="rId9" Type="http://schemas.openxmlformats.org/officeDocument/2006/relationships/image" Target="../media/image5.png"/><Relationship Id="rId43" Type="http://schemas.openxmlformats.org/officeDocument/2006/relationships/image" Target="../media/image15.png"/><Relationship Id="rId48" Type="http://schemas.openxmlformats.org/officeDocument/2006/relationships/image" Target="../media/image20.png"/><Relationship Id="rId56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roup 207"/>
          <p:cNvGrpSpPr/>
          <p:nvPr/>
        </p:nvGrpSpPr>
        <p:grpSpPr>
          <a:xfrm>
            <a:off x="4425839" y="7862762"/>
            <a:ext cx="1945937" cy="1763554"/>
            <a:chOff x="4496439" y="7848340"/>
            <a:chExt cx="1945937" cy="1763554"/>
          </a:xfrm>
        </p:grpSpPr>
        <p:sp>
          <p:nvSpPr>
            <p:cNvPr id="209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210" name="Block Arc 209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419975" y="7835184"/>
            <a:ext cx="866625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H&amp;S  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528" y="1257632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 </a:t>
            </a: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" y="-1380115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79" name="TextBox 178"/>
          <p:cNvSpPr txBox="1"/>
          <p:nvPr/>
        </p:nvSpPr>
        <p:spPr>
          <a:xfrm>
            <a:off x="209959" y="828230"/>
            <a:ext cx="3814327" cy="10618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A </a:t>
            </a:r>
            <a:r>
              <a:rPr lang="en-GB" sz="1600" b="1" dirty="0" smtClean="0">
                <a:solidFill>
                  <a:schemeClr val="bg1"/>
                </a:solidFill>
              </a:rPr>
              <a:t>Levels	T Levels	Apprenticeships</a:t>
            </a:r>
            <a:endParaRPr lang="en-GB" sz="1600" b="1" dirty="0">
              <a:solidFill>
                <a:schemeClr val="bg1"/>
              </a:solidFill>
            </a:endParaRP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</a:t>
            </a:r>
            <a:r>
              <a:rPr lang="en-GB" sz="2000" b="1" dirty="0" smtClean="0">
                <a:solidFill>
                  <a:schemeClr val="bg1"/>
                </a:solidFill>
              </a:rPr>
              <a:t>: </a:t>
            </a:r>
            <a:r>
              <a:rPr lang="en-GB" sz="900" dirty="0" smtClean="0">
                <a:solidFill>
                  <a:schemeClr val="bg1"/>
                </a:solidFill>
              </a:rPr>
              <a:t>Graphic </a:t>
            </a:r>
            <a:r>
              <a:rPr lang="en-GB" sz="900" dirty="0">
                <a:solidFill>
                  <a:schemeClr val="bg1"/>
                </a:solidFill>
              </a:rPr>
              <a:t>Design, Packaging design, Architecture, Product Design, 3D Design, Interior design, Landscape Design, Urban design, Town planning, Comics &amp; graphic novels, Illustrator, Set Design, Games design, CAD technician, Car design, Jewellery design, Stylist</a:t>
            </a:r>
            <a:r>
              <a:rPr lang="en-GB" sz="900" dirty="0" smtClean="0">
                <a:solidFill>
                  <a:schemeClr val="bg1"/>
                </a:solidFill>
              </a:rPr>
              <a:t>.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9</a:t>
            </a:r>
          </a:p>
        </p:txBody>
      </p: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508317" y="6034125"/>
            <a:ext cx="196251" cy="2374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TextBox 319"/>
          <p:cNvSpPr txBox="1"/>
          <p:nvPr/>
        </p:nvSpPr>
        <p:spPr>
          <a:xfrm>
            <a:off x="2018822" y="9075587"/>
            <a:ext cx="3218204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00" dirty="0"/>
              <a:t>Design vocabulary; workshop H&amp;S; materials including properties of timbers &amp; polymers; manufacturing wood joints, forming metals; communicating ideas including sketching and formal drawing skills (including 1 &amp; 2 point perspective, orthographic and exploded drawings), rendering skills; ergonomics and anthropometrics; developing ideas through modelling and testing; product analysis of existing solutions; evaluation &amp; testing prototypes.</a:t>
            </a:r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021576" y="8854218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7&amp;8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56493" y="5715525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Packaging Design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59455">
            <a:off x="4689128" y="5554536"/>
            <a:ext cx="1503560" cy="1732059"/>
          </a:xfrm>
          <a:prstGeom prst="blockArc">
            <a:avLst>
              <a:gd name="adj1" fmla="val 10794187"/>
              <a:gd name="adj2" fmla="val 240696"/>
              <a:gd name="adj3" fmla="val 3062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410929" y="549182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77939" y="5704582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Core Theory: Materials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4205" y="5710242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CAD/CAM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477928" y="449304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4610397"/>
            <a:ext cx="1304630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Specialism Theory: Paper &amp; Board 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38004" y="4600183"/>
            <a:ext cx="1382133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Contextual Challenge: Architecture 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44846" y="4610397"/>
            <a:ext cx="1333103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 Coursework</a:t>
            </a: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8526">
            <a:off x="4647028" y="3404868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19273" y="369744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2" y="3512722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 Research &amp; Investigation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44356" y="3499459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NEA: Specification &amp; Brief  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7515" y="3502512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NEA: Initial Design Ideas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438295" y="2338310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2448661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NEA: Making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38005" y="2445043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NEA: Evaluate &amp; Testing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2" y="2445043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Exam Revision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76969" y="1245458"/>
            <a:ext cx="1503560" cy="1732059"/>
          </a:xfrm>
          <a:prstGeom prst="blockArc">
            <a:avLst>
              <a:gd name="adj1" fmla="val 10742646"/>
              <a:gd name="adj2" fmla="val 21497457"/>
              <a:gd name="adj3" fmla="val 2739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0187" y="1016484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33618" y="108963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003265" y="7854553"/>
            <a:ext cx="115533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Bug Hotel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46504" y="7848179"/>
            <a:ext cx="1069137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Core Skills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6736011"/>
            <a:ext cx="1301124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Super Curriculum: Design Fiction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72424" y="6736011"/>
            <a:ext cx="132145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Litter Picker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98742" y="6733058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Sustainability</a:t>
            </a:r>
            <a:r>
              <a:rPr lang="en-US" sz="1600" b="1" dirty="0" smtClean="0">
                <a:solidFill>
                  <a:schemeClr val="tx1"/>
                </a:solidFill>
              </a:rPr>
              <a:t>: </a:t>
            </a:r>
            <a:r>
              <a:rPr lang="en-US" sz="1200" b="1" dirty="0" smtClean="0">
                <a:solidFill>
                  <a:schemeClr val="tx1"/>
                </a:solidFill>
              </a:rPr>
              <a:t>Floating Gardens 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01" idx="2"/>
          </p:cNvCxnSpPr>
          <p:nvPr/>
        </p:nvCxnSpPr>
        <p:spPr>
          <a:xfrm>
            <a:off x="2149893" y="7775778"/>
            <a:ext cx="55255" cy="1323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49" idx="2"/>
          </p:cNvCxnSpPr>
          <p:nvPr/>
        </p:nvCxnSpPr>
        <p:spPr>
          <a:xfrm>
            <a:off x="4344075" y="5706976"/>
            <a:ext cx="57553" cy="16818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11580" y="5556428"/>
            <a:ext cx="38180" cy="16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671870" y="5601376"/>
            <a:ext cx="70249" cy="11407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58228" y="5585009"/>
            <a:ext cx="32367" cy="2041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25413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908984" y="447828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946419" y="4530781"/>
            <a:ext cx="21966" cy="1342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2" idx="2"/>
          </p:cNvCxnSpPr>
          <p:nvPr/>
        </p:nvCxnSpPr>
        <p:spPr>
          <a:xfrm flipH="1">
            <a:off x="2365782" y="4549117"/>
            <a:ext cx="62474" cy="10421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0" idx="2"/>
          </p:cNvCxnSpPr>
          <p:nvPr/>
        </p:nvCxnSpPr>
        <p:spPr>
          <a:xfrm flipH="1">
            <a:off x="3704999" y="4572659"/>
            <a:ext cx="151368" cy="923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731654" y="4557107"/>
            <a:ext cx="13163" cy="1321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4" idx="2"/>
            <a:endCxn id="62" idx="0"/>
          </p:cNvCxnSpPr>
          <p:nvPr/>
        </p:nvCxnSpPr>
        <p:spPr>
          <a:xfrm flipH="1">
            <a:off x="1933643" y="3316204"/>
            <a:ext cx="99514" cy="18630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60" idx="0"/>
          </p:cNvCxnSpPr>
          <p:nvPr/>
        </p:nvCxnSpPr>
        <p:spPr>
          <a:xfrm flipH="1">
            <a:off x="4630010" y="3399753"/>
            <a:ext cx="153762" cy="1129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3246503" y="3333269"/>
            <a:ext cx="33981" cy="16619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270442" y="228607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889691" y="2334728"/>
            <a:ext cx="58607" cy="20954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314389" y="2308265"/>
            <a:ext cx="119162" cy="17742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981254" y="8200347"/>
            <a:ext cx="103091" cy="2648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606866" y="8191818"/>
            <a:ext cx="70296" cy="1758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20224" y="6043162"/>
            <a:ext cx="189163" cy="21473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347215" y="6090799"/>
            <a:ext cx="66775" cy="1957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90910" y="6144751"/>
            <a:ext cx="18979" cy="2422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55216" y="6097829"/>
            <a:ext cx="22534" cy="15480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39946" y="6043162"/>
            <a:ext cx="114700" cy="1884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98934" y="5016435"/>
            <a:ext cx="41861" cy="1851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70" idx="0"/>
          </p:cNvCxnSpPr>
          <p:nvPr/>
        </p:nvCxnSpPr>
        <p:spPr>
          <a:xfrm flipH="1" flipV="1">
            <a:off x="1856343" y="5066163"/>
            <a:ext cx="21332" cy="1049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3" idx="0"/>
          </p:cNvCxnSpPr>
          <p:nvPr/>
        </p:nvCxnSpPr>
        <p:spPr>
          <a:xfrm flipH="1" flipV="1">
            <a:off x="5116239" y="6021358"/>
            <a:ext cx="10771" cy="10458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89113" y="4959313"/>
            <a:ext cx="63420" cy="10971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49629" y="498527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95519" y="4954834"/>
            <a:ext cx="59127" cy="16145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5755" y="1887128"/>
            <a:ext cx="10938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Developing chosen idea, modelling &amp; testing against your spec.</a:t>
            </a:r>
            <a:endParaRPr lang="en-US" sz="600" dirty="0"/>
          </a:p>
          <a:p>
            <a:pPr algn="ctr"/>
            <a:endParaRPr lang="en-US" sz="6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51864" y="1989498"/>
            <a:ext cx="1433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Core </a:t>
            </a:r>
            <a:r>
              <a:rPr lang="en-US" sz="600" b="1" dirty="0"/>
              <a:t>content and specialist knowledge</a:t>
            </a:r>
            <a:r>
              <a:rPr lang="en-US" sz="600" dirty="0"/>
              <a:t>:</a:t>
            </a:r>
          </a:p>
          <a:p>
            <a:pPr algn="ctr"/>
            <a:r>
              <a:rPr lang="en-US" sz="600" dirty="0"/>
              <a:t>Revise and practice exam papers in preparation for your final exam in </a:t>
            </a:r>
            <a:r>
              <a:rPr lang="en-US" sz="600" dirty="0" smtClean="0"/>
              <a:t>D&amp;T</a:t>
            </a:r>
            <a:r>
              <a:rPr lang="en-US" sz="600" dirty="0"/>
              <a:t>.</a:t>
            </a:r>
            <a:endParaRPr lang="en-US" sz="7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0969" y="3935100"/>
            <a:ext cx="949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Review your initial design ideas against your spec. Get feedback from potential users</a:t>
            </a:r>
            <a:endParaRPr lang="en-US" sz="6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23295" y="2839280"/>
            <a:ext cx="118711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Clarify the needs and wants of the project, writing your own brief &amp; specification</a:t>
            </a:r>
          </a:p>
          <a:p>
            <a:pPr algn="ctr"/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40349" y="2866773"/>
            <a:ext cx="15764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/>
              <a:t>What is the design context? What research can you carry out to gather </a:t>
            </a:r>
            <a:r>
              <a:rPr lang="en-US" sz="600" dirty="0" smtClean="0"/>
              <a:t>ideas to further </a:t>
            </a:r>
            <a:r>
              <a:rPr lang="en-US" sz="600" dirty="0"/>
              <a:t>understand the context. Client interviews, product, site analysis </a:t>
            </a:r>
            <a:r>
              <a:rPr lang="en-US" sz="600" dirty="0" smtClean="0"/>
              <a:t>&amp; primary research.</a:t>
            </a:r>
            <a:endParaRPr lang="en-US" sz="6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80960" y="4203327"/>
            <a:ext cx="950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/>
              <a:t>Use various testing and modelling methods to develop your product 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37905" y="4103562"/>
            <a:ext cx="1090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Generating sketches</a:t>
            </a:r>
            <a:r>
              <a:rPr lang="en-US" sz="600" dirty="0"/>
              <a:t>. Develop them using modelling techniques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0878" y="424134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Types and characteristics</a:t>
            </a:r>
            <a:endParaRPr lang="en-US" sz="7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08096" y="4290746"/>
            <a:ext cx="83118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Selection</a:t>
            </a:r>
            <a:endParaRPr lang="en-US" sz="7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3854" y="5170169"/>
            <a:ext cx="854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Sources/origins</a:t>
            </a:r>
            <a:endParaRPr lang="en-US" sz="7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52283" y="514113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Processes &amp; finishes</a:t>
            </a:r>
            <a:endParaRPr lang="en-US" sz="7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94606" y="4235768"/>
            <a:ext cx="1166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Identifying &amp; investigating a design question from given contextual challenges</a:t>
            </a:r>
            <a:endParaRPr lang="en-US" sz="6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36950" y="5138790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Product analysis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04650" y="5017681"/>
            <a:ext cx="1288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/>
              <a:t>Consider user needs and possible problems based around a theme and developing and writing </a:t>
            </a:r>
            <a:r>
              <a:rPr lang="en-US" sz="600" dirty="0" smtClean="0"/>
              <a:t>own  </a:t>
            </a:r>
            <a:r>
              <a:rPr lang="en-US" sz="600" dirty="0"/>
              <a:t>design briefs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94831" y="5368983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Polymers</a:t>
            </a:r>
            <a:endParaRPr lang="en-US" sz="7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81878" y="5339385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Timbers</a:t>
            </a:r>
            <a:endParaRPr lang="en-US" sz="7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99078" y="534108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 smtClean="0"/>
              <a:t>Corel Draw</a:t>
            </a:r>
            <a:endParaRPr lang="en-US" sz="7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60244" y="5335086"/>
            <a:ext cx="1313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 smtClean="0"/>
              <a:t>Sketch Up/Fusion 360</a:t>
            </a:r>
            <a:endParaRPr lang="en-US" sz="7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61102" y="6149298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Plotter Cutter</a:t>
            </a:r>
            <a:endParaRPr lang="en-US" sz="7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56804" y="60917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 smtClean="0"/>
              <a:t>Laser cutter</a:t>
            </a:r>
            <a:endParaRPr lang="en-US" sz="7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57204" y="5359013"/>
            <a:ext cx="709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Producing design ideas</a:t>
            </a:r>
            <a:endParaRPr lang="en-US" sz="7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9632" y="61259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Investigate existing products</a:t>
            </a:r>
            <a:endParaRPr lang="en-US" sz="7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29016" y="606611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 smtClean="0"/>
              <a:t>Modelling ideas to test features</a:t>
            </a:r>
            <a:endParaRPr lang="en-US" sz="7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7487" y="6146646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Textiles</a:t>
            </a:r>
            <a:endParaRPr lang="en-US" sz="7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47146" y="6235091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Paper &amp; Board</a:t>
            </a:r>
            <a:endParaRPr lang="en-US" sz="7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08021" y="825291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Use of graphical skills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97343" y="825004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Risk assessments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31654" y="831135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Workshop rules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29208" y="7468001"/>
            <a:ext cx="641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/>
              <a:t>Working as a team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23900" y="835707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Develop sketching skills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81872" y="8418889"/>
            <a:ext cx="11429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b="1" dirty="0"/>
              <a:t>Materials: </a:t>
            </a:r>
          </a:p>
          <a:p>
            <a:pPr algn="ctr"/>
            <a:r>
              <a:rPr lang="en-US" sz="700" dirty="0"/>
              <a:t>Wood classification. Where does timber come from?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50188" y="8465301"/>
            <a:ext cx="102701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/>
              <a:t>Understanding how batch production works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71278" y="7553347"/>
            <a:ext cx="10763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/>
              <a:t>Annotating work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52949" y="7494370"/>
            <a:ext cx="1828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Wood </a:t>
            </a:r>
            <a:r>
              <a:rPr lang="en-US" sz="600" dirty="0"/>
              <a:t>joints, marking out.</a:t>
            </a:r>
          </a:p>
          <a:p>
            <a:pPr algn="ctr"/>
            <a:r>
              <a:rPr lang="en-US" sz="600" dirty="0"/>
              <a:t>Use of hand tools and machines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8234" y="7157154"/>
            <a:ext cx="854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Contextual Challenge</a:t>
            </a:r>
            <a:endParaRPr lang="en-US" sz="7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03609" y="7164354"/>
            <a:ext cx="8547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Sustainability issues</a:t>
            </a:r>
            <a:endParaRPr lang="en-US" sz="7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66634" y="7128391"/>
            <a:ext cx="8057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 smtClean="0"/>
              <a:t>Focus </a:t>
            </a:r>
            <a:r>
              <a:rPr lang="en-US" sz="700" dirty="0"/>
              <a:t>on the needs on people living in disaster zones.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17352" y="6417717"/>
            <a:ext cx="1237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Literacy skills to communicate &amp; model ideas</a:t>
            </a:r>
            <a:endParaRPr lang="en-US" sz="7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03163" y="7180039"/>
            <a:ext cx="999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Designing without making</a:t>
            </a:r>
            <a:endParaRPr lang="en-US" sz="7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34576" y="7162029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Heat treatment processes</a:t>
            </a:r>
            <a:endParaRPr lang="en-US" sz="6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94435" y="640207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Develop designs through modelling</a:t>
            </a:r>
            <a:endParaRPr lang="en-US" sz="7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69871" y="6361902"/>
            <a:ext cx="8547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Sketching ideas</a:t>
            </a:r>
            <a:endParaRPr lang="en-US" sz="7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3728" y="6334244"/>
            <a:ext cx="9531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 smtClean="0"/>
              <a:t>Using manufactured boards</a:t>
            </a:r>
            <a:endParaRPr lang="en-US" sz="7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8779" y="6445525"/>
            <a:ext cx="8547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Mechanisms</a:t>
            </a:r>
            <a:endParaRPr lang="en-US" sz="700" dirty="0"/>
          </a:p>
        </p:txBody>
      </p:sp>
      <p:pic>
        <p:nvPicPr>
          <p:cNvPr id="223" name="Picture 2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503" y="8673047"/>
            <a:ext cx="272315" cy="272315"/>
          </a:xfrm>
          <a:prstGeom prst="rect">
            <a:avLst/>
          </a:prstGeom>
        </p:spPr>
      </p:pic>
      <p:pic>
        <p:nvPicPr>
          <p:cNvPr id="224" name="Picture 223">
            <a:extLst>
              <a:ext uri="{FF2B5EF4-FFF2-40B4-BE49-F238E27FC236}">
                <a16:creationId xmlns:a16="http://schemas.microsoft.com/office/drawing/2014/main" id="{8CB58908-226A-4AFF-A28B-D851BD617A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53481">
            <a:off x="3426639" y="8725787"/>
            <a:ext cx="384986" cy="384986"/>
          </a:xfrm>
          <a:prstGeom prst="rect">
            <a:avLst/>
          </a:prstGeom>
        </p:spPr>
      </p:pic>
      <p:grpSp>
        <p:nvGrpSpPr>
          <p:cNvPr id="225" name="Group 224"/>
          <p:cNvGrpSpPr/>
          <p:nvPr/>
        </p:nvGrpSpPr>
        <p:grpSpPr>
          <a:xfrm>
            <a:off x="2102214" y="8295226"/>
            <a:ext cx="419621" cy="385703"/>
            <a:chOff x="2429692" y="9320666"/>
            <a:chExt cx="682139" cy="564086"/>
          </a:xfrm>
        </p:grpSpPr>
        <p:pic>
          <p:nvPicPr>
            <p:cNvPr id="226" name="Picture 22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9692" y="9419396"/>
              <a:ext cx="465356" cy="465356"/>
            </a:xfrm>
            <a:prstGeom prst="rect">
              <a:avLst/>
            </a:prstGeom>
          </p:spPr>
        </p:pic>
        <p:pic>
          <p:nvPicPr>
            <p:cNvPr id="227" name="Picture 22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3302" y="9320666"/>
              <a:ext cx="428529" cy="428529"/>
            </a:xfrm>
            <a:prstGeom prst="rect">
              <a:avLst/>
            </a:prstGeom>
          </p:spPr>
        </p:pic>
      </p:grp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199478" y="7796933"/>
            <a:ext cx="16487" cy="994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197" idx="0"/>
          </p:cNvCxnSpPr>
          <p:nvPr/>
        </p:nvCxnSpPr>
        <p:spPr>
          <a:xfrm flipH="1" flipV="1">
            <a:off x="3935401" y="8252912"/>
            <a:ext cx="22761" cy="1330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423425" y="8200347"/>
            <a:ext cx="71772" cy="2974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943240" y="7740555"/>
            <a:ext cx="88178" cy="1558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919300" y="6650388"/>
            <a:ext cx="9301" cy="1182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12512" y="6662375"/>
            <a:ext cx="83098" cy="16555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686006" y="6666529"/>
            <a:ext cx="56865" cy="1520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049630" y="6660972"/>
            <a:ext cx="34715" cy="1208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463867" y="6615505"/>
            <a:ext cx="66765" cy="15314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13879" y="8278933"/>
            <a:ext cx="11451" cy="24370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011153" y="8231916"/>
            <a:ext cx="153794" cy="3793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091022" y="7177098"/>
            <a:ext cx="35988" cy="1407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511541" y="7174533"/>
            <a:ext cx="28758" cy="1277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738409" y="7107023"/>
            <a:ext cx="64899" cy="2112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76112" y="7107023"/>
            <a:ext cx="12942" cy="19585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565608" y="7164634"/>
            <a:ext cx="17775" cy="1536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Rectangle 22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6253" y="7848178"/>
            <a:ext cx="611372" cy="4215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Iconic </a:t>
            </a:r>
            <a:r>
              <a:rPr lang="en-US" sz="1200" b="1" dirty="0">
                <a:solidFill>
                  <a:schemeClr val="tx1"/>
                </a:solidFill>
              </a:rPr>
              <a:t>Design</a:t>
            </a:r>
          </a:p>
        </p:txBody>
      </p:sp>
      <p:sp>
        <p:nvSpPr>
          <p:cNvPr id="230" name="Block Arc 229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559094" flipV="1">
            <a:off x="489698" y="6631171"/>
            <a:ext cx="1503560" cy="1726694"/>
          </a:xfrm>
          <a:prstGeom prst="blockArc">
            <a:avLst>
              <a:gd name="adj1" fmla="val 16122450"/>
              <a:gd name="adj2" fmla="val 156513"/>
              <a:gd name="adj3" fmla="val 28217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32" name="Block Arc 23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495671" y="6610758"/>
            <a:ext cx="1486385" cy="1732059"/>
          </a:xfrm>
          <a:prstGeom prst="blockArc">
            <a:avLst>
              <a:gd name="adj1" fmla="val 16379044"/>
              <a:gd name="adj2" fmla="val 101767"/>
              <a:gd name="adj3" fmla="val 29816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9959" y="8172408"/>
            <a:ext cx="11429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b="1" dirty="0"/>
              <a:t>Materials: </a:t>
            </a:r>
          </a:p>
          <a:p>
            <a:pPr algn="ctr"/>
            <a:r>
              <a:rPr lang="en-US" sz="700" dirty="0" smtClean="0"/>
              <a:t>Paper &amp; board classification</a:t>
            </a:r>
            <a:r>
              <a:rPr lang="en-US" sz="700" dirty="0"/>
              <a:t>. Where does </a:t>
            </a:r>
            <a:r>
              <a:rPr lang="en-US" sz="700" dirty="0" smtClean="0"/>
              <a:t>Paper </a:t>
            </a:r>
            <a:r>
              <a:rPr lang="en-US" sz="700" dirty="0"/>
              <a:t>come from?</a:t>
            </a:r>
          </a:p>
        </p:txBody>
      </p: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43" idx="1"/>
          </p:cNvCxnSpPr>
          <p:nvPr/>
        </p:nvCxnSpPr>
        <p:spPr>
          <a:xfrm flipV="1">
            <a:off x="1014841" y="8236417"/>
            <a:ext cx="354709" cy="1968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TextBox 24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14841" y="8287043"/>
            <a:ext cx="114293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Product Analysis</a:t>
            </a:r>
            <a:endParaRPr lang="en-US" sz="700" dirty="0"/>
          </a:p>
        </p:txBody>
      </p: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700213" y="8272993"/>
            <a:ext cx="6848" cy="13758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Rectangle 2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78565" y="7250684"/>
            <a:ext cx="911998" cy="434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Working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From 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Contexts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41259" y="7331958"/>
            <a:ext cx="854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Researching Needs</a:t>
            </a:r>
            <a:endParaRPr lang="en-US" sz="700" dirty="0"/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89835" y="657406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Using specifications</a:t>
            </a:r>
            <a:endParaRPr lang="en-US" sz="800" dirty="0"/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94512" y="7747869"/>
            <a:ext cx="854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Manufacturing prototypes</a:t>
            </a:r>
            <a:endParaRPr lang="en-US" sz="700" dirty="0"/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313" y="631038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Evaluating &amp; testing</a:t>
            </a:r>
            <a:endParaRPr lang="en-US" sz="800" dirty="0"/>
          </a:p>
        </p:txBody>
      </p: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96783" y="6954256"/>
            <a:ext cx="141380" cy="16768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59" idx="2"/>
          </p:cNvCxnSpPr>
          <p:nvPr/>
        </p:nvCxnSpPr>
        <p:spPr>
          <a:xfrm flipH="1">
            <a:off x="1000559" y="7732068"/>
            <a:ext cx="168078" cy="1510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939708" y="6683339"/>
            <a:ext cx="9301" cy="1182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2154" y="7760775"/>
            <a:ext cx="168396" cy="1080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TextBox 27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99955" y="7221914"/>
            <a:ext cx="99944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 </a:t>
            </a:r>
            <a:r>
              <a:rPr lang="en-US" sz="600" dirty="0" smtClean="0"/>
              <a:t>Social &amp; moral issues</a:t>
            </a:r>
            <a:endParaRPr lang="en-US" sz="600" dirty="0"/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79" idx="0"/>
          </p:cNvCxnSpPr>
          <p:nvPr/>
        </p:nvCxnSpPr>
        <p:spPr>
          <a:xfrm flipH="1" flipV="1">
            <a:off x="2356960" y="7125860"/>
            <a:ext cx="42718" cy="9605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3" name="Picture 212">
            <a:extLst>
              <a:ext uri="{FF2B5EF4-FFF2-40B4-BE49-F238E27FC236}">
                <a16:creationId xmlns:a16="http://schemas.microsoft.com/office/drawing/2014/main" id="{682B4D8A-86F3-499E-8EAB-49C1BA8E95E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199" y="6423164"/>
            <a:ext cx="311808" cy="311808"/>
          </a:xfrm>
          <a:prstGeom prst="rect">
            <a:avLst/>
          </a:prstGeom>
        </p:spPr>
      </p:pic>
      <p:pic>
        <p:nvPicPr>
          <p:cNvPr id="214" name="Picture 2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72" y="6235330"/>
            <a:ext cx="438186" cy="438186"/>
          </a:xfrm>
          <a:prstGeom prst="rect">
            <a:avLst/>
          </a:prstGeom>
        </p:spPr>
      </p:pic>
      <p:pic>
        <p:nvPicPr>
          <p:cNvPr id="229" name="Picture 228">
            <a:extLst>
              <a:ext uri="{FF2B5EF4-FFF2-40B4-BE49-F238E27FC236}">
                <a16:creationId xmlns:a16="http://schemas.microsoft.com/office/drawing/2014/main" id="{87E44D02-F40D-4A00-B921-C148C370ECB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249" y="7291562"/>
            <a:ext cx="352834" cy="352834"/>
          </a:xfrm>
          <a:prstGeom prst="rect">
            <a:avLst/>
          </a:prstGeom>
        </p:spPr>
      </p:pic>
      <p:pic>
        <p:nvPicPr>
          <p:cNvPr id="231" name="Picture 230" descr="A close up of a sign&#10;&#10;Description automatically generated">
            <a:extLst>
              <a:ext uri="{FF2B5EF4-FFF2-40B4-BE49-F238E27FC236}">
                <a16:creationId xmlns:a16="http://schemas.microsoft.com/office/drawing/2014/main" id="{71621DF5-62F9-411F-984C-57D69D6EBE7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7"/>
              </a:ext>
            </a:extLst>
          </a:blip>
          <a:stretch>
            <a:fillRect/>
          </a:stretch>
        </p:blipFill>
        <p:spPr>
          <a:xfrm>
            <a:off x="4677631" y="6623950"/>
            <a:ext cx="172936" cy="172936"/>
          </a:xfrm>
          <a:prstGeom prst="rect">
            <a:avLst/>
          </a:prstGeom>
        </p:spPr>
      </p:pic>
      <p:pic>
        <p:nvPicPr>
          <p:cNvPr id="233" name="Picture 8" descr="Image result for disaster zone icon">
            <a:extLst>
              <a:ext uri="{FF2B5EF4-FFF2-40B4-BE49-F238E27FC236}">
                <a16:creationId xmlns:a16="http://schemas.microsoft.com/office/drawing/2014/main" id="{0DC4D686-5680-4F7D-899B-5A357958D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880" y="7506075"/>
            <a:ext cx="282276" cy="28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4" name="Picture 10" descr="Related image">
            <a:extLst>
              <a:ext uri="{FF2B5EF4-FFF2-40B4-BE49-F238E27FC236}">
                <a16:creationId xmlns:a16="http://schemas.microsoft.com/office/drawing/2014/main" id="{B98BE006-659A-44D4-9967-77BCE0934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580" y="6742684"/>
            <a:ext cx="398454" cy="39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3289063" y="5573653"/>
            <a:ext cx="25004" cy="1309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TextBox 23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25764" y="5311703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Metals</a:t>
            </a:r>
            <a:endParaRPr lang="en-US" sz="700" dirty="0"/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49239" y="616566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3D Printing</a:t>
            </a:r>
            <a:endParaRPr lang="en-US" sz="800" dirty="0"/>
          </a:p>
        </p:txBody>
      </p: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54" idx="2"/>
          </p:cNvCxnSpPr>
          <p:nvPr/>
        </p:nvCxnSpPr>
        <p:spPr>
          <a:xfrm flipV="1">
            <a:off x="1922358" y="6144832"/>
            <a:ext cx="27975" cy="18262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1" name="Picture 2" descr="https://static.thenounproject.com/png/194806-200.png">
            <a:extLst>
              <a:ext uri="{FF2B5EF4-FFF2-40B4-BE49-F238E27FC236}">
                <a16:creationId xmlns:a16="http://schemas.microsoft.com/office/drawing/2014/main" id="{96E3F39C-7F29-497F-9B1E-3893474C5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86" y="6040274"/>
            <a:ext cx="263607" cy="26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2" name="Picture 2" descr="Image result for concept car  icon">
            <a:extLst>
              <a:ext uri="{FF2B5EF4-FFF2-40B4-BE49-F238E27FC236}">
                <a16:creationId xmlns:a16="http://schemas.microsoft.com/office/drawing/2014/main" id="{49772359-7466-463B-B7A3-FFD45E1229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5" t="9856" r="9495" b="16534"/>
          <a:stretch/>
        </p:blipFill>
        <p:spPr bwMode="auto">
          <a:xfrm>
            <a:off x="2431232" y="5519081"/>
            <a:ext cx="291169" cy="17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9" name="TextBox 248">
            <a:extLst>
              <a:ext uri="{FF2B5EF4-FFF2-40B4-BE49-F238E27FC236}">
                <a16:creationId xmlns:a16="http://schemas.microsoft.com/office/drawing/2014/main" id="{072D6B6F-C480-48A8-81BA-C93286A056C4}"/>
              </a:ext>
            </a:extLst>
          </p:cNvPr>
          <p:cNvSpPr txBox="1"/>
          <p:nvPr/>
        </p:nvSpPr>
        <p:spPr>
          <a:xfrm>
            <a:off x="3728474" y="5337644"/>
            <a:ext cx="1231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Practicing </a:t>
            </a:r>
            <a:r>
              <a:rPr lang="en-US" sz="600" dirty="0"/>
              <a:t>Isometric Projection and rendering skills. Orthographic projection.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116237" y="5622766"/>
            <a:ext cx="96933" cy="1489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68" idx="2"/>
          </p:cNvCxnSpPr>
          <p:nvPr/>
        </p:nvCxnSpPr>
        <p:spPr>
          <a:xfrm>
            <a:off x="1375675" y="4517907"/>
            <a:ext cx="52749" cy="1159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Box 2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48297" y="4317852"/>
            <a:ext cx="854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Forces &amp; stresses</a:t>
            </a:r>
            <a:endParaRPr lang="en-US" sz="700" dirty="0"/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50297" y="517111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Scales of production</a:t>
            </a:r>
            <a:endParaRPr lang="en-US" sz="700" dirty="0"/>
          </a:p>
        </p:txBody>
      </p: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277207" y="5016435"/>
            <a:ext cx="177150" cy="16710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3" name="Picture 252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5219854" y="4363421"/>
            <a:ext cx="210926" cy="210926"/>
          </a:xfrm>
          <a:prstGeom prst="rect">
            <a:avLst/>
          </a:prstGeom>
        </p:spPr>
      </p:pic>
      <p:pic>
        <p:nvPicPr>
          <p:cNvPr id="277" name="Picture 276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450" y="5482669"/>
            <a:ext cx="202531" cy="202531"/>
          </a:xfrm>
          <a:prstGeom prst="rect">
            <a:avLst/>
          </a:prstGeom>
        </p:spPr>
      </p:pic>
      <p:pic>
        <p:nvPicPr>
          <p:cNvPr id="278" name="Picture 8" descr="Related image">
            <a:extLst>
              <a:ext uri="{FF2B5EF4-FFF2-40B4-BE49-F238E27FC236}">
                <a16:creationId xmlns:a16="http://schemas.microsoft.com/office/drawing/2014/main" id="{00DD8A41-6743-46C5-BD27-7D703F6DE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905" y="5026709"/>
            <a:ext cx="233660" cy="23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02CF06DA-862C-48C0-A1B5-C2AD3227499C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3239">
            <a:off x="3140752" y="6474254"/>
            <a:ext cx="249399" cy="270923"/>
          </a:xfrm>
          <a:prstGeom prst="rect">
            <a:avLst/>
          </a:prstGeom>
        </p:spPr>
      </p:pic>
      <p:pic>
        <p:nvPicPr>
          <p:cNvPr id="293" name="Picture 2" descr="Image result for research products icon">
            <a:extLst>
              <a:ext uri="{FF2B5EF4-FFF2-40B4-BE49-F238E27FC236}">
                <a16:creationId xmlns:a16="http://schemas.microsoft.com/office/drawing/2014/main" id="{C1A47711-1D54-4F75-A787-49BC2E6DC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726" y="5135803"/>
            <a:ext cx="269783" cy="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" name="Picture 293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778" y="5816262"/>
            <a:ext cx="220605" cy="220605"/>
          </a:xfrm>
          <a:prstGeom prst="rect">
            <a:avLst/>
          </a:prstGeom>
        </p:spPr>
      </p:pic>
      <p:sp>
        <p:nvSpPr>
          <p:cNvPr id="295" name="TextBox 2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60842" y="5044450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Writing briefs and specifications</a:t>
            </a:r>
            <a:endParaRPr lang="en-US" sz="800" dirty="0"/>
          </a:p>
        </p:txBody>
      </p:sp>
      <p:pic>
        <p:nvPicPr>
          <p:cNvPr id="298" name="Picture 297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968" y="3995968"/>
            <a:ext cx="215085" cy="25463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398933" y="2854539"/>
            <a:ext cx="1268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 smtClean="0"/>
              <a:t>Produce a range of design ideas using hand sketches and CAD. Annotate referencing materials, processes &amp; your spec.</a:t>
            </a:r>
            <a:endParaRPr lang="en-US" sz="600" dirty="0"/>
          </a:p>
        </p:txBody>
      </p:sp>
      <p:sp>
        <p:nvSpPr>
          <p:cNvPr id="32" name="Rectangle 31"/>
          <p:cNvSpPr/>
          <p:nvPr/>
        </p:nvSpPr>
        <p:spPr>
          <a:xfrm>
            <a:off x="320699" y="3481336"/>
            <a:ext cx="10265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/>
              <a:t>NEA: Review against Spec</a:t>
            </a:r>
          </a:p>
        </p:txBody>
      </p: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777690" y="3816593"/>
            <a:ext cx="27129" cy="19839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271946" y="2517085"/>
            <a:ext cx="98594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/>
              <a:t>Development &amp; Final Design 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583383" y="1924217"/>
            <a:ext cx="1103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Manufacture your product using skills and processes used throughout your DT journey.</a:t>
            </a:r>
          </a:p>
        </p:txBody>
      </p: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196572" y="233120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00401" y="1957323"/>
            <a:ext cx="1307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Gain </a:t>
            </a:r>
            <a:r>
              <a:rPr lang="en-US" sz="600" dirty="0" smtClean="0"/>
              <a:t>feedback </a:t>
            </a:r>
            <a:r>
              <a:rPr lang="en-US" sz="600" dirty="0"/>
              <a:t>and test your final product – have you met your brief</a:t>
            </a:r>
            <a:r>
              <a:rPr lang="en-US" sz="600" dirty="0" smtClean="0"/>
              <a:t>? How sustainable is it?</a:t>
            </a:r>
            <a:endParaRPr lang="en-US" sz="600" dirty="0"/>
          </a:p>
        </p:txBody>
      </p:sp>
      <p:pic>
        <p:nvPicPr>
          <p:cNvPr id="273" name="Picture 272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968" y="2110855"/>
            <a:ext cx="444275" cy="444275"/>
          </a:xfrm>
          <a:prstGeom prst="rect">
            <a:avLst/>
          </a:prstGeom>
        </p:spPr>
      </p:pic>
      <p:pic>
        <p:nvPicPr>
          <p:cNvPr id="274" name="Picture 273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931" y="1927764"/>
            <a:ext cx="270628" cy="270628"/>
          </a:xfrm>
          <a:prstGeom prst="rect">
            <a:avLst/>
          </a:prstGeom>
        </p:spPr>
      </p:pic>
      <p:pic>
        <p:nvPicPr>
          <p:cNvPr id="275" name="Picture 274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356" y="2185046"/>
            <a:ext cx="271531" cy="271531"/>
          </a:xfrm>
          <a:prstGeom prst="rect">
            <a:avLst/>
          </a:prstGeom>
        </p:spPr>
      </p:pic>
      <p:pic>
        <p:nvPicPr>
          <p:cNvPr id="276" name="Picture 275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60" y="2213637"/>
            <a:ext cx="310104" cy="364387"/>
          </a:xfrm>
          <a:prstGeom prst="rect">
            <a:avLst/>
          </a:prstGeom>
        </p:spPr>
      </p:pic>
      <p:pic>
        <p:nvPicPr>
          <p:cNvPr id="283" name="Picture 282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06" y="3259936"/>
            <a:ext cx="221542" cy="221542"/>
          </a:xfrm>
          <a:prstGeom prst="rect">
            <a:avLst/>
          </a:prstGeom>
        </p:spPr>
      </p:pic>
      <p:pic>
        <p:nvPicPr>
          <p:cNvPr id="284" name="Picture 283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23" y="3261255"/>
            <a:ext cx="257375" cy="257375"/>
          </a:xfrm>
          <a:prstGeom prst="rect">
            <a:avLst/>
          </a:prstGeom>
        </p:spPr>
      </p:pic>
      <p:pic>
        <p:nvPicPr>
          <p:cNvPr id="285" name="Picture 284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936" y="3361325"/>
            <a:ext cx="380107" cy="380107"/>
          </a:xfrm>
          <a:prstGeom prst="rect">
            <a:avLst/>
          </a:prstGeom>
        </p:spPr>
      </p:pic>
      <p:pic>
        <p:nvPicPr>
          <p:cNvPr id="286" name="Picture 285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160" y="3164610"/>
            <a:ext cx="324364" cy="324364"/>
          </a:xfrm>
          <a:prstGeom prst="rect">
            <a:avLst/>
          </a:prstGeom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2C575746-2503-4783-9EB6-012D85639882}"/>
              </a:ext>
            </a:extLst>
          </p:cNvPr>
          <p:cNvPicPr>
            <a:picLocks noChangeAspect="1"/>
          </p:cNvPicPr>
          <p:nvPr/>
        </p:nvPicPr>
        <p:blipFill rotWithShape="1">
          <a:blip r:embed="rId5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</a:blip>
          <a:srcRect t="2428"/>
          <a:stretch/>
        </p:blipFill>
        <p:spPr>
          <a:xfrm>
            <a:off x="3383087" y="7294805"/>
            <a:ext cx="218601" cy="206047"/>
          </a:xfrm>
          <a:prstGeom prst="rect">
            <a:avLst/>
          </a:prstGeom>
        </p:spPr>
      </p:pic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356908" y="7078049"/>
            <a:ext cx="27371" cy="1490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TextBox 288"/>
          <p:cNvSpPr txBox="1"/>
          <p:nvPr/>
        </p:nvSpPr>
        <p:spPr>
          <a:xfrm>
            <a:off x="3102377" y="7161559"/>
            <a:ext cx="5694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/>
              <a:t>Biomimicry</a:t>
            </a:r>
            <a:endParaRPr lang="en-GB" sz="600" dirty="0"/>
          </a:p>
        </p:txBody>
      </p:sp>
      <p:sp>
        <p:nvSpPr>
          <p:cNvPr id="292" name="TextBox 291"/>
          <p:cNvSpPr txBox="1"/>
          <p:nvPr/>
        </p:nvSpPr>
        <p:spPr>
          <a:xfrm>
            <a:off x="5799368" y="6583610"/>
            <a:ext cx="970749" cy="7831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500" dirty="0"/>
              <a:t>Work in more depth on projects, honing your practical skills, improving your resilience &amp; problem solving whilst developing independence in the workshop. Working from a contextual challenge.</a:t>
            </a:r>
            <a:endParaRPr lang="en-US" sz="500" dirty="0"/>
          </a:p>
        </p:txBody>
      </p:sp>
      <p:sp>
        <p:nvSpPr>
          <p:cNvPr id="291" name="TextBox 290"/>
          <p:cNvSpPr txBox="1"/>
          <p:nvPr/>
        </p:nvSpPr>
        <p:spPr>
          <a:xfrm>
            <a:off x="5872267" y="4646933"/>
            <a:ext cx="962282" cy="953453"/>
          </a:xfrm>
          <a:prstGeom prst="roundRect">
            <a:avLst/>
          </a:prstGeom>
          <a:solidFill>
            <a:srgbClr val="FEDEF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500" dirty="0"/>
              <a:t>After choosing options in year 9, focus your studies in GCSE D&amp;T in years 10 -11, through exciting, real life projects. Deepen your understanding of DT in the world around us whilst developing products that help various needs and users.</a:t>
            </a:r>
            <a:endParaRPr lang="en-US" sz="500" dirty="0"/>
          </a:p>
        </p:txBody>
      </p:sp>
      <p:sp>
        <p:nvSpPr>
          <p:cNvPr id="183" name="TextBox 182"/>
          <p:cNvSpPr txBox="1"/>
          <p:nvPr/>
        </p:nvSpPr>
        <p:spPr>
          <a:xfrm>
            <a:off x="1390702" y="46189"/>
            <a:ext cx="431824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D&amp;T with Graphics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0" name="TextBox 289"/>
          <p:cNvSpPr txBox="1"/>
          <p:nvPr/>
        </p:nvSpPr>
        <p:spPr>
          <a:xfrm>
            <a:off x="6029959" y="8092220"/>
            <a:ext cx="774603" cy="85314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500" dirty="0"/>
              <a:t>Experience a wide range of fun and exciting projects that teach you valuable skills in the workshop, understanding different materials and how they work.</a:t>
            </a: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3483</TotalTime>
  <Words>690</Words>
  <Application>Microsoft Office PowerPoint</Application>
  <PresentationFormat>A4 Paper (210x297 mm)</PresentationFormat>
  <Paragraphs>145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379</cp:revision>
  <cp:lastPrinted>2020-01-13T16:07:20Z</cp:lastPrinted>
  <dcterms:created xsi:type="dcterms:W3CDTF">2019-10-28T16:02:33Z</dcterms:created>
  <dcterms:modified xsi:type="dcterms:W3CDTF">2022-06-09T09:57:21Z</dcterms:modified>
</cp:coreProperties>
</file>