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19" d="100"/>
          <a:sy n="119" d="100"/>
        </p:scale>
        <p:origin x="184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9.emf"/><Relationship Id="rId3" Type="http://schemas.openxmlformats.org/officeDocument/2006/relationships/image" Target="../media/image1.wmf"/><Relationship Id="rId7" Type="http://schemas.openxmlformats.org/officeDocument/2006/relationships/image" Target="../media/image3.emf"/><Relationship Id="rId12" Type="http://schemas.openxmlformats.org/officeDocument/2006/relationships/image" Target="../media/image8.emf"/><Relationship Id="rId17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11" Type="http://schemas.openxmlformats.org/officeDocument/2006/relationships/image" Target="../media/image7.emf"/><Relationship Id="rId5" Type="http://schemas.openxmlformats.org/officeDocument/2006/relationships/hyperlink" Target="https://creativecommons.org/licenses/by-sa/3.0/" TargetMode="External"/><Relationship Id="rId15" Type="http://schemas.openxmlformats.org/officeDocument/2006/relationships/image" Target="../media/image11.emf"/><Relationship Id="rId10" Type="http://schemas.openxmlformats.org/officeDocument/2006/relationships/image" Target="../media/image6.emf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emf"/><Relationship Id="rId1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87411" y="7830356"/>
            <a:ext cx="1878727" cy="4404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Working Scientifically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3321"/>
            <a:ext cx="853077" cy="441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29230" y="766777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300331" y="46166"/>
            <a:ext cx="23473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Chemistry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733460" y="855839"/>
            <a:ext cx="3214955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A Levels, T Levels, Apprenticeships</a:t>
            </a:r>
          </a:p>
          <a:p>
            <a:r>
              <a:rPr lang="en-GB" sz="1200" b="1" dirty="0" smtClean="0">
                <a:solidFill>
                  <a:schemeClr val="bg1"/>
                </a:solidFill>
              </a:rPr>
              <a:t>Careers </a:t>
            </a:r>
            <a:r>
              <a:rPr lang="en-GB" sz="1200" dirty="0" smtClean="0">
                <a:solidFill>
                  <a:schemeClr val="bg1"/>
                </a:solidFill>
              </a:rPr>
              <a:t>:Forensic scientist, </a:t>
            </a:r>
            <a:r>
              <a:rPr lang="en-GB" sz="1200" dirty="0">
                <a:solidFill>
                  <a:schemeClr val="bg1"/>
                </a:solidFill>
              </a:rPr>
              <a:t>N</a:t>
            </a:r>
            <a:r>
              <a:rPr lang="en-GB" sz="1200" dirty="0" smtClean="0">
                <a:solidFill>
                  <a:schemeClr val="bg1"/>
                </a:solidFill>
              </a:rPr>
              <a:t>urse</a:t>
            </a:r>
            <a:r>
              <a:rPr lang="en-GB" sz="1200" dirty="0">
                <a:solidFill>
                  <a:schemeClr val="bg1"/>
                </a:solidFill>
              </a:rPr>
              <a:t>, Doctor, </a:t>
            </a:r>
            <a:r>
              <a:rPr lang="en-GB" sz="1200" dirty="0" smtClean="0">
                <a:solidFill>
                  <a:schemeClr val="bg1"/>
                </a:solidFill>
              </a:rPr>
              <a:t>Vet,  Environmental scientist, Dentist, Teacher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smtClean="0">
                <a:solidFill>
                  <a:schemeClr val="bg1"/>
                </a:solidFill>
              </a:rPr>
              <a:t>Water Industry, Food scientist, Pharmacist</a:t>
            </a:r>
            <a:r>
              <a:rPr lang="en-US" sz="1600" dirty="0" smtClean="0">
                <a:solidFill>
                  <a:schemeClr val="bg1"/>
                </a:solidFill>
              </a:rPr>
              <a:t>,</a:t>
            </a:r>
            <a:r>
              <a:rPr lang="en-US" sz="1200" dirty="0" smtClean="0">
                <a:solidFill>
                  <a:schemeClr val="bg1"/>
                </a:solidFill>
              </a:rPr>
              <a:t> Chemical engineer.</a:t>
            </a:r>
            <a:endParaRPr lang="en-GB" sz="1200" dirty="0"/>
          </a:p>
        </p:txBody>
      </p:sp>
      <p:sp>
        <p:nvSpPr>
          <p:cNvPr id="320" name="TextBox 319"/>
          <p:cNvSpPr txBox="1"/>
          <p:nvPr/>
        </p:nvSpPr>
        <p:spPr>
          <a:xfrm>
            <a:off x="1874439" y="9005444"/>
            <a:ext cx="3503511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 </a:t>
            </a:r>
            <a:r>
              <a:rPr lang="en-GB" sz="1400" dirty="0" smtClean="0"/>
              <a:t>Atoms, Elements &amp; Compounds, Chemical Reactions, Pure &amp; Impure Substances, Periodic Table, Matter</a:t>
            </a:r>
            <a:endParaRPr lang="en-US" sz="14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993410" y="885729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807380" y="5677206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Chemical Analysis  Ion Testing 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2529" y="6653911"/>
            <a:ext cx="1503560" cy="1732059"/>
          </a:xfrm>
          <a:prstGeom prst="blockArc">
            <a:avLst>
              <a:gd name="adj1" fmla="val 10735849"/>
              <a:gd name="adj2" fmla="val 20934"/>
              <a:gd name="adj3" fmla="val 2781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8379" y="5567128"/>
            <a:ext cx="1503560" cy="1732059"/>
          </a:xfrm>
          <a:prstGeom prst="blockArc">
            <a:avLst>
              <a:gd name="adj1" fmla="val 10794187"/>
              <a:gd name="adj2" fmla="val 21752"/>
              <a:gd name="adj3" fmla="val 28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704566" y="587003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5670343"/>
            <a:ext cx="1427044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Crude Oil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Organic </a:t>
            </a:r>
            <a:r>
              <a:rPr lang="en-US" sz="1000" b="1" dirty="0">
                <a:solidFill>
                  <a:schemeClr val="tx1"/>
                </a:solidFill>
              </a:rPr>
              <a:t>Chemistry &amp; Polymers</a:t>
            </a: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522825" y="4486852"/>
            <a:ext cx="1503560" cy="1732059"/>
          </a:xfrm>
          <a:prstGeom prst="blockArc">
            <a:avLst>
              <a:gd name="adj1" fmla="val 10794187"/>
              <a:gd name="adj2" fmla="val 19789"/>
              <a:gd name="adj3" fmla="val 2652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Chemical Changes Acids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5" y="4608034"/>
            <a:ext cx="1444565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Rates &amp; Reversible reactions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61643" y="4610397"/>
            <a:ext cx="1155459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Using Resources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8526">
            <a:off x="4647028" y="340486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351272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Chemistry Calculations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6" y="3499459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Structure &amp; Bonding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0305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Electrolysis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88713" y="2333833"/>
            <a:ext cx="1503560" cy="1732059"/>
          </a:xfrm>
          <a:prstGeom prst="blockArc">
            <a:avLst>
              <a:gd name="adj1" fmla="val 10794187"/>
              <a:gd name="adj2" fmla="val 22593"/>
              <a:gd name="adj3" fmla="val 2952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39487" y="2444967"/>
            <a:ext cx="1824211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Energy in Chemistry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48326" y="2444735"/>
            <a:ext cx="2005803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Chemistry Calculations part 2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7842370"/>
            <a:ext cx="204377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Fundamental Ideas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8492" y="6753382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Atomic Structure 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8680" y="6735493"/>
            <a:ext cx="13214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Periodic table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88920" y="6745736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Earth’s Resources 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20852" y="769894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07962" y="7761125"/>
            <a:ext cx="160440" cy="947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90113" y="772484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106300" y="6662741"/>
            <a:ext cx="374542" cy="1082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1054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36508" y="659229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06758" y="551671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85040" y="551041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80842" y="5600068"/>
            <a:ext cx="99841" cy="1499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54075" y="4519409"/>
            <a:ext cx="174495" cy="1672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66942" y="4507035"/>
            <a:ext cx="52199" cy="14889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82664" y="451794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907169" y="4503929"/>
            <a:ext cx="60880" cy="1584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11485" y="3417021"/>
            <a:ext cx="49750" cy="1508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071204" y="3377401"/>
            <a:ext cx="182926" cy="2614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45580" y="3343297"/>
            <a:ext cx="135886" cy="2639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0" idx="2"/>
          </p:cNvCxnSpPr>
          <p:nvPr/>
        </p:nvCxnSpPr>
        <p:spPr>
          <a:xfrm flipH="1">
            <a:off x="2808642" y="3438659"/>
            <a:ext cx="83326" cy="1460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39052" y="233482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59976" y="224890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282025" y="2220804"/>
            <a:ext cx="298658" cy="3520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39332" y="227953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78918" y="8232160"/>
            <a:ext cx="17669" cy="1667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75289" y="8219485"/>
            <a:ext cx="181742" cy="2371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33443" y="8182917"/>
            <a:ext cx="9689" cy="12862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774795" y="8219485"/>
            <a:ext cx="431982" cy="2816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60306" y="7084106"/>
            <a:ext cx="171802" cy="1469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77265" y="6043162"/>
            <a:ext cx="132120" cy="1129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58559"/>
            <a:ext cx="262394" cy="2238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82389" y="59655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7353" y="5750509"/>
            <a:ext cx="172885" cy="2428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52161" y="4999087"/>
            <a:ext cx="175366" cy="2034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76110" y="495931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199305" y="4965875"/>
            <a:ext cx="381455" cy="197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59297" y="49297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9639" y="38555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07155" y="384119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16906" y="383535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13384" y="3910296"/>
            <a:ext cx="189255" cy="1695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50962" y="3868857"/>
            <a:ext cx="184834" cy="19639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77265" y="2798970"/>
            <a:ext cx="154752" cy="2310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811690" y="2794917"/>
            <a:ext cx="158735" cy="1635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03087" y="2782803"/>
            <a:ext cx="314015" cy="17567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22578" y="202690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Energy Profiles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14838" y="188638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Percentage Yield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76056" y="20011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Atom economy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89508" y="291153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Fuel cells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55061" y="313834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Polymers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01263" y="280849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138174" y="28150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Titrations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5891" y="302235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Limiting Reactants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4590" y="313088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Metallic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2138" y="3088846"/>
            <a:ext cx="1043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Reacting Masses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9863" y="398397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Electroplating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6625" y="394152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Aluminium</a:t>
            </a:r>
            <a:r>
              <a:rPr lang="en-US" sz="800" dirty="0" smtClean="0"/>
              <a:t> extraction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3389" y="303004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Products from Brine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31300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Half equations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16242" y="39606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Relative mass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1761" y="396102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Moles</a:t>
            </a:r>
            <a:endParaRPr lang="en-US" sz="8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6909" y="399956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Ionic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7449" y="392173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Covalent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7411" y="409540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Activation energy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6905" y="4188983"/>
            <a:ext cx="782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Collision Theory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6626" y="42529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Salts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19921" y="42363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Neutralisation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37704" y="508823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pH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85229" y="590969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Pollution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5073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Rusting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7558" y="422703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Fertilizers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494012" y="475841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Haber Process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4472" y="5030929"/>
            <a:ext cx="1216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Le </a:t>
            </a:r>
            <a:r>
              <a:rPr lang="en-US" sz="800" dirty="0" err="1" smtClean="0"/>
              <a:t>Chatellier’s</a:t>
            </a:r>
            <a:r>
              <a:rPr lang="en-US" sz="800" dirty="0" smtClean="0"/>
              <a:t> Principle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5996" y="503572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Equilibrium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0372" y="52619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Flame Tests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9479" y="5275072"/>
            <a:ext cx="910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Chromatography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08292" y="518951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Fractional distillation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36037" y="612538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Cracking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28355" y="610739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Hydrocarbons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183677" y="507449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Oxidation &amp; Reduction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12160" y="5172705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Properties &amp; Reactions of Metals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6097" y="614989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Metals from Ores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61511" y="605048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Tests for gases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24685" y="821526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Using a Bunsen burner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98093" y="83027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Lab safety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55463" y="8375220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Elements, compounds &amp; mixtures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90824" y="842300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Separating mixtures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21642" y="732558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Formulae &amp; Equations</a:t>
            </a:r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13165" y="74777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14005" y="726610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Recycling</a:t>
            </a:r>
            <a:endParaRPr lang="en-US" sz="600" b="1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11668" y="742492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Risk assessment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99073" y="7315412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Formulae &amp; Equations</a:t>
            </a:r>
          </a:p>
          <a:p>
            <a:pPr algn="ctr"/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52804" y="737490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Following a method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0467" y="721447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16139" y="6369863"/>
            <a:ext cx="1012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Chemical Bonding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7353" y="630830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Electron patterns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5170" y="71842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69470" y="7119467"/>
            <a:ext cx="925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Groups &amp; Periods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78735" y="628813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Life Cycle Assessment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19121" y="63562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Raw materials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06887" y="622193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Trends in Reactivity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1037" y="627769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Historical context</a:t>
            </a:r>
            <a:endParaRPr lang="en-US" sz="800" dirty="0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23770" y="5685892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Chemical Changes Metals 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26694" y="6685652"/>
            <a:ext cx="98455" cy="1356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53678" y="662550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34876" y="7286977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Sustainability</a:t>
            </a:r>
            <a:endParaRPr lang="en-US" sz="800" dirty="0"/>
          </a:p>
          <a:p>
            <a:pPr algn="ctr"/>
            <a:endParaRPr lang="en-US" sz="800" dirty="0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58028" y="7061277"/>
            <a:ext cx="47061" cy="23360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0079"/>
            <a:ext cx="111456" cy="2330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7604172">
            <a:off x="71431" y="4989959"/>
            <a:ext cx="1151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1400" b="1" dirty="0" smtClean="0"/>
              <a:t>Atmosphere</a:t>
            </a:r>
            <a:endParaRPr lang="en-US" sz="1400" b="1" dirty="0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16237" y="5455650"/>
            <a:ext cx="261713" cy="3160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33441" y="5569684"/>
            <a:ext cx="152998" cy="1882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91784" y="5961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07353" y="4825329"/>
            <a:ext cx="130737" cy="2382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00710" y="443127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Greenhouse effect</a:t>
            </a:r>
            <a:endParaRPr lang="en-US" sz="800" dirty="0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90462" y="2812152"/>
            <a:ext cx="8119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Exothermic &amp; Endothermic</a:t>
            </a:r>
            <a:endParaRPr lang="en-US" sz="800" dirty="0"/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52379" y="19364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Bond energies</a:t>
            </a:r>
            <a:endParaRPr lang="en-US" sz="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24" y="6271750"/>
            <a:ext cx="564898" cy="5404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6" y="3895676"/>
            <a:ext cx="658768" cy="6547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9618" y="4242756"/>
            <a:ext cx="397223" cy="2615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4538" y="8491579"/>
            <a:ext cx="329702" cy="487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033" y="8248683"/>
            <a:ext cx="536588" cy="5725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4937" y="7213651"/>
            <a:ext cx="316736" cy="3094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5231" y="5062194"/>
            <a:ext cx="848345" cy="2712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02761" y="6978822"/>
            <a:ext cx="571170" cy="5272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57929" y="6159892"/>
            <a:ext cx="414084" cy="2566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70689" y="1989897"/>
            <a:ext cx="605450" cy="4107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15613" y="2893109"/>
            <a:ext cx="515155" cy="5447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835" y="1837411"/>
            <a:ext cx="533108" cy="729705"/>
          </a:xfrm>
          <a:prstGeom prst="rect">
            <a:avLst/>
          </a:prstGeom>
        </p:spPr>
      </p:pic>
      <p:grpSp>
        <p:nvGrpSpPr>
          <p:cNvPr id="180" name="Group 179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186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193" name="Block Arc 192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3170</TotalTime>
  <Words>239</Words>
  <Application>Microsoft Office PowerPoint</Application>
  <PresentationFormat>A4 Paper (210x297 mm)</PresentationFormat>
  <Paragraphs>141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360</cp:revision>
  <cp:lastPrinted>2020-01-13T16:07:20Z</cp:lastPrinted>
  <dcterms:created xsi:type="dcterms:W3CDTF">2019-10-28T16:02:33Z</dcterms:created>
  <dcterms:modified xsi:type="dcterms:W3CDTF">2022-06-12T09:30:31Z</dcterms:modified>
</cp:coreProperties>
</file>