
<file path=[Content_Types].xml><?xml version="1.0" encoding="utf-8"?>
<Types xmlns="http://schemas.openxmlformats.org/package/2006/content-types">
  <Default Extension="tmp" ContentType="image/png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1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61" d="100"/>
          <a:sy n="61" d="100"/>
        </p:scale>
        <p:origin x="240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3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mp"/><Relationship Id="rId13" Type="http://schemas.openxmlformats.org/officeDocument/2006/relationships/image" Target="../media/image11.tmp"/><Relationship Id="rId18" Type="http://schemas.openxmlformats.org/officeDocument/2006/relationships/image" Target="../media/image16.wmf"/><Relationship Id="rId39" Type="http://schemas.openxmlformats.org/officeDocument/2006/relationships/image" Target="../media/image18.tmp"/><Relationship Id="rId51" Type="http://schemas.openxmlformats.org/officeDocument/2006/relationships/image" Target="../media/image30.tmp"/><Relationship Id="rId3" Type="http://schemas.openxmlformats.org/officeDocument/2006/relationships/image" Target="../media/image1.tmp"/><Relationship Id="rId21" Type="http://schemas.openxmlformats.org/officeDocument/2006/relationships/image" Target="../media/image17.png"/><Relationship Id="rId42" Type="http://schemas.openxmlformats.org/officeDocument/2006/relationships/image" Target="../media/image21.tmp"/><Relationship Id="rId47" Type="http://schemas.openxmlformats.org/officeDocument/2006/relationships/image" Target="../media/image26.tmp"/><Relationship Id="rId50" Type="http://schemas.openxmlformats.org/officeDocument/2006/relationships/image" Target="../media/image29.tmp"/><Relationship Id="rId7" Type="http://schemas.openxmlformats.org/officeDocument/2006/relationships/image" Target="../media/image5.tmp"/><Relationship Id="rId12" Type="http://schemas.openxmlformats.org/officeDocument/2006/relationships/image" Target="../media/image10.tmp"/><Relationship Id="rId17" Type="http://schemas.openxmlformats.org/officeDocument/2006/relationships/image" Target="../media/image15.tmp"/><Relationship Id="rId38" Type="http://schemas.openxmlformats.org/officeDocument/2006/relationships/hyperlink" Target="http://graphicdesign.stackexchange.com/questions/21617/change-color-of-a-monotone-icon-to-another-color" TargetMode="External"/><Relationship Id="rId46" Type="http://schemas.openxmlformats.org/officeDocument/2006/relationships/image" Target="../media/image25.tm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tmp"/><Relationship Id="rId20" Type="http://schemas.openxmlformats.org/officeDocument/2006/relationships/hyperlink" Target="https://creativecommons.org/licenses/by-sa/3.0/" TargetMode="External"/><Relationship Id="rId41" Type="http://schemas.openxmlformats.org/officeDocument/2006/relationships/image" Target="../media/image20.tm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tmp"/><Relationship Id="rId40" Type="http://schemas.openxmlformats.org/officeDocument/2006/relationships/image" Target="../media/image19.tmp"/><Relationship Id="rId45" Type="http://schemas.openxmlformats.org/officeDocument/2006/relationships/image" Target="../media/image24.png"/><Relationship Id="rId5" Type="http://schemas.openxmlformats.org/officeDocument/2006/relationships/image" Target="../media/image3.tmp"/><Relationship Id="rId15" Type="http://schemas.openxmlformats.org/officeDocument/2006/relationships/image" Target="../media/image13.tmp"/><Relationship Id="rId49" Type="http://schemas.openxmlformats.org/officeDocument/2006/relationships/image" Target="../media/image28.tmp"/><Relationship Id="rId10" Type="http://schemas.openxmlformats.org/officeDocument/2006/relationships/image" Target="../media/image8.tmp"/><Relationship Id="rId19" Type="http://schemas.openxmlformats.org/officeDocument/2006/relationships/hyperlink" Target="http://graphicdesign.stackexchange.com/questions/21617/change-color-of-a-monotone-icon-to-another-color" TargetMode="External"/><Relationship Id="rId44" Type="http://schemas.openxmlformats.org/officeDocument/2006/relationships/image" Target="../media/image23.tmp"/><Relationship Id="rId52" Type="http://schemas.openxmlformats.org/officeDocument/2006/relationships/image" Target="../media/image31.tmp"/><Relationship Id="rId4" Type="http://schemas.openxmlformats.org/officeDocument/2006/relationships/image" Target="../media/image2.tmp"/><Relationship Id="rId9" Type="http://schemas.openxmlformats.org/officeDocument/2006/relationships/image" Target="../media/image7.tmp"/><Relationship Id="rId14" Type="http://schemas.openxmlformats.org/officeDocument/2006/relationships/image" Target="../media/image12.png"/><Relationship Id="rId43" Type="http://schemas.openxmlformats.org/officeDocument/2006/relationships/image" Target="../media/image22.tmp"/><Relationship Id="rId48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Picture 267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864" y="4172766"/>
            <a:ext cx="305368" cy="294838"/>
          </a:xfrm>
          <a:prstGeom prst="rect">
            <a:avLst/>
          </a:prstGeom>
        </p:spPr>
      </p:pic>
      <p:pic>
        <p:nvPicPr>
          <p:cNvPr id="23" name="Picture 22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537" y="2018251"/>
            <a:ext cx="421803" cy="331035"/>
          </a:xfrm>
          <a:prstGeom prst="rect">
            <a:avLst/>
          </a:prstGeom>
        </p:spPr>
      </p:pic>
      <p:pic>
        <p:nvPicPr>
          <p:cNvPr id="270" name="Picture 269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527" y="5063715"/>
            <a:ext cx="432824" cy="266353"/>
          </a:xfrm>
          <a:prstGeom prst="rect">
            <a:avLst/>
          </a:prstGeom>
        </p:spPr>
      </p:pic>
      <p:sp>
        <p:nvSpPr>
          <p:cNvPr id="152" name="TextBox 15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51324" y="490717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Smoking</a:t>
            </a:r>
            <a:endParaRPr lang="en-US" sz="800" dirty="0"/>
          </a:p>
        </p:txBody>
      </p:sp>
      <p:pic>
        <p:nvPicPr>
          <p:cNvPr id="116" name="Picture 115" descr="Screen Clippi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105" y="3227265"/>
            <a:ext cx="202513" cy="284297"/>
          </a:xfrm>
          <a:prstGeom prst="rect">
            <a:avLst/>
          </a:prstGeom>
        </p:spPr>
      </p:pic>
      <p:pic>
        <p:nvPicPr>
          <p:cNvPr id="108" name="Picture 107" descr="Screen Clippi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589" y="3956331"/>
            <a:ext cx="305572" cy="281605"/>
          </a:xfrm>
          <a:prstGeom prst="rect">
            <a:avLst/>
          </a:prstGeom>
        </p:spPr>
      </p:pic>
      <p:pic>
        <p:nvPicPr>
          <p:cNvPr id="53" name="Picture 52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042" y="3953941"/>
            <a:ext cx="319829" cy="286163"/>
          </a:xfrm>
          <a:prstGeom prst="rect">
            <a:avLst/>
          </a:prstGeom>
        </p:spPr>
      </p:pic>
      <p:pic>
        <p:nvPicPr>
          <p:cNvPr id="275" name="Picture 274" descr="Screen Clippi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784" y="5327765"/>
            <a:ext cx="246082" cy="380731"/>
          </a:xfrm>
          <a:prstGeom prst="rect">
            <a:avLst/>
          </a:prstGeom>
        </p:spPr>
      </p:pic>
      <p:pic>
        <p:nvPicPr>
          <p:cNvPr id="263" name="Picture 262" descr="Screen Clippi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052" y="6138807"/>
            <a:ext cx="309033" cy="255288"/>
          </a:xfrm>
          <a:prstGeom prst="rect">
            <a:avLst/>
          </a:prstGeom>
        </p:spPr>
      </p:pic>
      <p:pic>
        <p:nvPicPr>
          <p:cNvPr id="269" name="Picture 268" descr="Screen Clippi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487" y="6150113"/>
            <a:ext cx="356125" cy="263223"/>
          </a:xfrm>
          <a:prstGeom prst="rect">
            <a:avLst/>
          </a:prstGeom>
        </p:spPr>
      </p:pic>
      <p:pic>
        <p:nvPicPr>
          <p:cNvPr id="35" name="Picture 34" descr="Screen Clipping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9"/>
          <a:stretch/>
        </p:blipFill>
        <p:spPr>
          <a:xfrm>
            <a:off x="5994805" y="3167884"/>
            <a:ext cx="364364" cy="335178"/>
          </a:xfrm>
          <a:prstGeom prst="rect">
            <a:avLst/>
          </a:prstGeom>
        </p:spPr>
      </p:pic>
      <p:grpSp>
        <p:nvGrpSpPr>
          <p:cNvPr id="281" name="Group 280"/>
          <p:cNvGrpSpPr/>
          <p:nvPr/>
        </p:nvGrpSpPr>
        <p:grpSpPr>
          <a:xfrm>
            <a:off x="6323048" y="3987419"/>
            <a:ext cx="459666" cy="497687"/>
            <a:chOff x="5483765" y="2974102"/>
            <a:chExt cx="815584" cy="704794"/>
          </a:xfrm>
        </p:grpSpPr>
        <p:pic>
          <p:nvPicPr>
            <p:cNvPr id="279" name="Picture 278" descr="Screen Clippi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3765" y="2974102"/>
              <a:ext cx="777307" cy="441998"/>
            </a:xfrm>
            <a:prstGeom prst="rect">
              <a:avLst/>
            </a:prstGeom>
          </p:spPr>
        </p:pic>
        <p:sp>
          <p:nvSpPr>
            <p:cNvPr id="280" name="TextBox 279"/>
            <p:cNvSpPr txBox="1"/>
            <p:nvPr/>
          </p:nvSpPr>
          <p:spPr>
            <a:xfrm>
              <a:off x="5910695" y="3309564"/>
              <a:ext cx="38865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</p:grpSp>
      <p:pic>
        <p:nvPicPr>
          <p:cNvPr id="276" name="Picture 275" descr="Screen Clippin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567" y="4155764"/>
            <a:ext cx="325902" cy="333755"/>
          </a:xfrm>
          <a:prstGeom prst="rect">
            <a:avLst/>
          </a:prstGeom>
        </p:spPr>
      </p:pic>
      <p:pic>
        <p:nvPicPr>
          <p:cNvPr id="265" name="Picture 264" descr="Screen Clippi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616" y="4293614"/>
            <a:ext cx="327688" cy="320068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5" y="5917178"/>
            <a:ext cx="358266" cy="322440"/>
          </a:xfrm>
          <a:prstGeom prst="rect">
            <a:avLst/>
          </a:prstGeom>
        </p:spPr>
      </p:pic>
      <p:pic>
        <p:nvPicPr>
          <p:cNvPr id="272" name="Picture 271" descr="Screen Clipping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32" r="7985"/>
          <a:stretch/>
        </p:blipFill>
        <p:spPr>
          <a:xfrm>
            <a:off x="3849081" y="6178625"/>
            <a:ext cx="317967" cy="292764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14343" y="7835184"/>
            <a:ext cx="1272256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Working Scientifically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50738" y="1347854"/>
            <a:ext cx="853077" cy="50924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0" y="-1380116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5066565" y="7736712"/>
            <a:ext cx="57638" cy="26043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19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20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2300331" y="46166"/>
            <a:ext cx="183574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Biology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440002" y="927609"/>
            <a:ext cx="3705214" cy="95410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A </a:t>
            </a:r>
            <a:r>
              <a:rPr lang="en-GB" sz="1600" b="1" dirty="0" smtClean="0">
                <a:solidFill>
                  <a:schemeClr val="bg1"/>
                </a:solidFill>
              </a:rPr>
              <a:t>Levels	 </a:t>
            </a:r>
            <a:r>
              <a:rPr lang="en-GB" sz="1600" b="1" dirty="0" smtClean="0">
                <a:solidFill>
                  <a:schemeClr val="bg1"/>
                </a:solidFill>
              </a:rPr>
              <a:t>T </a:t>
            </a:r>
            <a:r>
              <a:rPr lang="en-GB" sz="1600" b="1" dirty="0" smtClean="0">
                <a:solidFill>
                  <a:schemeClr val="bg1"/>
                </a:solidFill>
              </a:rPr>
              <a:t>Levels	Apprenticeships</a:t>
            </a:r>
            <a:endParaRPr lang="en-GB" sz="1600" b="1" dirty="0" smtClean="0">
              <a:solidFill>
                <a:schemeClr val="bg1"/>
              </a:solidFill>
            </a:endParaRPr>
          </a:p>
          <a:p>
            <a:r>
              <a:rPr lang="en-GB" sz="1600" b="1" dirty="0" smtClean="0">
                <a:solidFill>
                  <a:schemeClr val="bg1"/>
                </a:solidFill>
              </a:rPr>
              <a:t>Careers </a:t>
            </a:r>
            <a:r>
              <a:rPr lang="en-GB" sz="1600" dirty="0" smtClean="0">
                <a:solidFill>
                  <a:schemeClr val="bg1"/>
                </a:solidFill>
              </a:rPr>
              <a:t>:  </a:t>
            </a:r>
            <a:r>
              <a:rPr lang="en-GB" sz="1200" dirty="0" smtClean="0">
                <a:solidFill>
                  <a:schemeClr val="bg1"/>
                </a:solidFill>
              </a:rPr>
              <a:t>Nurse, Doctor, Vet, Research Scientist,  Marine Biologist, Horticulture, Dentist, Midwife, Teacher, Physiotherapist, Zookeeper, Crop Scientist, Pharmacist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240948" y="5683379"/>
            <a:ext cx="2076155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Animal &amp; Plant Systems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040906">
            <a:off x="469121" y="6639170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63561" y="5552792"/>
            <a:ext cx="1503560" cy="1732059"/>
          </a:xfrm>
          <a:prstGeom prst="blockArc">
            <a:avLst>
              <a:gd name="adj1" fmla="val 10619504"/>
              <a:gd name="adj2" fmla="val 156513"/>
              <a:gd name="adj3" fmla="val 2821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980247" y="5686443"/>
            <a:ext cx="2181044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The Digestive System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040906">
            <a:off x="151550" y="4529061"/>
            <a:ext cx="1526923" cy="1665994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542448" y="4603307"/>
            <a:ext cx="1518434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</a:rPr>
              <a:t>Non-Comm.  Disease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99158" y="4598050"/>
            <a:ext cx="1322715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Bioenergetics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9" name="Block Arc 5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188526">
            <a:off x="4711801" y="3416040"/>
            <a:ext cx="1506829" cy="1715317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72530" y="4402855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11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821105" y="3506512"/>
            <a:ext cx="2553262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Endocrine System &amp; Homeostasis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3510305"/>
            <a:ext cx="1431340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Reproduction &amp; Inheritance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3" name="Block Arc 6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38295" y="2338308"/>
            <a:ext cx="1503560" cy="1732059"/>
          </a:xfrm>
          <a:prstGeom prst="blockArc">
            <a:avLst>
              <a:gd name="adj1" fmla="val 10730475"/>
              <a:gd name="adj2" fmla="val 156513"/>
              <a:gd name="adj3" fmla="val 2821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2448661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Evolution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38004" y="2445043"/>
            <a:ext cx="1426959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Ecosystems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130164" y="2445043"/>
            <a:ext cx="1135974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Food Production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576969" y="1245456"/>
            <a:ext cx="1503560" cy="1732059"/>
          </a:xfrm>
          <a:prstGeom prst="blockArc">
            <a:avLst>
              <a:gd name="adj1" fmla="val 10794187"/>
              <a:gd name="adj2" fmla="val 25053"/>
              <a:gd name="adj3" fmla="val 28239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66780" y="125429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3956161" y="1251889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242796" y="7849679"/>
            <a:ext cx="1704834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Adaptations &amp; Competition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6736011"/>
            <a:ext cx="1272256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Cell Division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72423" y="6736011"/>
            <a:ext cx="1814255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Interdependence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875356" y="7351414"/>
            <a:ext cx="7553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Planning a Practical</a:t>
            </a:r>
            <a:endParaRPr lang="en-US" sz="800" dirty="0"/>
          </a:p>
        </p:txBody>
      </p:sp>
      <p:pic>
        <p:nvPicPr>
          <p:cNvPr id="45" name="Picture 44" descr="A close up of a sign&#10;&#10;Description automatically generated">
            <a:extLst>
              <a:ext uri="{FF2B5EF4-FFF2-40B4-BE49-F238E27FC236}">
                <a16:creationId xmlns:a16="http://schemas.microsoft.com/office/drawing/2014/main" id="{71621DF5-62F9-411F-984C-57D69D6EBE74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8"/>
              </a:ext>
            </a:extLst>
          </a:blip>
          <a:stretch>
            <a:fillRect/>
          </a:stretch>
        </p:blipFill>
        <p:spPr>
          <a:xfrm>
            <a:off x="4767360" y="7533505"/>
            <a:ext cx="245150" cy="245150"/>
          </a:xfrm>
          <a:prstGeom prst="rect">
            <a:avLst/>
          </a:prstGeom>
        </p:spPr>
      </p:pic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136158" y="7681112"/>
            <a:ext cx="5783" cy="24075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7" descr="Screen Clippi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372" y="8361849"/>
            <a:ext cx="399126" cy="318291"/>
          </a:xfrm>
          <a:prstGeom prst="rect">
            <a:avLst/>
          </a:prstGeom>
        </p:spPr>
      </p:pic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585778" y="8296239"/>
            <a:ext cx="30585" cy="21636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85062" y="835827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Graphs</a:t>
            </a:r>
            <a:endParaRPr lang="en-US" sz="8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58234" y="7296655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Mathematical Calculations</a:t>
            </a:r>
            <a:endParaRPr lang="en-US" sz="800" dirty="0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02361" y="7838746"/>
            <a:ext cx="956303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2197" y="7823997"/>
            <a:ext cx="1650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Cell Structure</a:t>
            </a:r>
            <a:endParaRPr lang="en-GB" dirty="0"/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80" idx="2"/>
          </p:cNvCxnSpPr>
          <p:nvPr/>
        </p:nvCxnSpPr>
        <p:spPr>
          <a:xfrm flipH="1">
            <a:off x="2030349" y="7731998"/>
            <a:ext cx="23381" cy="19093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26352" y="742422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Microscopy</a:t>
            </a:r>
            <a:endParaRPr lang="en-US" sz="800" dirty="0"/>
          </a:p>
        </p:txBody>
      </p:sp>
      <p:pic>
        <p:nvPicPr>
          <p:cNvPr id="81" name="Picture 80" descr="Screen Clippi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251" y="7473633"/>
            <a:ext cx="319849" cy="353266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57489" y="841163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Animal Cells</a:t>
            </a:r>
            <a:endParaRPr lang="en-US" sz="800" dirty="0"/>
          </a:p>
        </p:txBody>
      </p:sp>
      <p:sp>
        <p:nvSpPr>
          <p:cNvPr id="83" name="TextBox 82"/>
          <p:cNvSpPr txBox="1"/>
          <p:nvPr/>
        </p:nvSpPr>
        <p:spPr>
          <a:xfrm>
            <a:off x="2202933" y="8968789"/>
            <a:ext cx="325557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 Cells, Nutrition, Body Systems, Life Cycles, Inheritance, Organisms and the Environment</a:t>
            </a:r>
            <a:endParaRPr lang="en-US" sz="1600" dirty="0"/>
          </a:p>
        </p:txBody>
      </p:sp>
      <p:pic>
        <p:nvPicPr>
          <p:cNvPr id="85" name="Picture 84" descr="Screen Clippi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512" y="8355350"/>
            <a:ext cx="304387" cy="370972"/>
          </a:xfrm>
          <a:prstGeom prst="rect">
            <a:avLst/>
          </a:prstGeom>
        </p:spPr>
      </p:pic>
      <p:sp>
        <p:nvSpPr>
          <p:cNvPr id="221" name="Oval 220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4544230" y="6398017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</a:t>
            </a:r>
            <a:endParaRPr lang="en-US" sz="2200" b="1" dirty="0">
              <a:solidFill>
                <a:schemeClr val="tx1"/>
              </a:solidFill>
            </a:endParaRP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780740" y="8188230"/>
            <a:ext cx="267154" cy="283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7" name="Picture 86" descr="Screen Clippi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66" y="8477997"/>
            <a:ext cx="307093" cy="364950"/>
          </a:xfrm>
          <a:prstGeom prst="rect">
            <a:avLst/>
          </a:prstGeom>
        </p:spPr>
      </p:pic>
      <p:sp>
        <p:nvSpPr>
          <p:cNvPr id="88" name="TextBox 8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62215" y="825564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Plant Cells</a:t>
            </a:r>
            <a:endParaRPr lang="en-US" sz="800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819161" y="7179612"/>
            <a:ext cx="8547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Eukaryotic &amp; Prokaryotic Cells</a:t>
            </a:r>
            <a:endParaRPr lang="en-US" sz="800" dirty="0"/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836111" y="7608419"/>
            <a:ext cx="195767" cy="19050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-78449" y="7723418"/>
            <a:ext cx="8547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Cell Differentiation &amp; </a:t>
            </a:r>
            <a:r>
              <a:rPr lang="en-US" sz="800" dirty="0" err="1" smtClean="0"/>
              <a:t>Specialisation</a:t>
            </a:r>
            <a:endParaRPr lang="en-US" sz="800" dirty="0"/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96587" y="7835185"/>
            <a:ext cx="141580" cy="13445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545746" y="8218403"/>
            <a:ext cx="59181" cy="30259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97" idx="2"/>
          </p:cNvCxnSpPr>
          <p:nvPr/>
        </p:nvCxnSpPr>
        <p:spPr>
          <a:xfrm>
            <a:off x="273540" y="7239365"/>
            <a:ext cx="332925" cy="1510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-153838" y="6808478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Growing Bacteria</a:t>
            </a:r>
            <a:endParaRPr lang="en-US" sz="800" dirty="0"/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617599" y="6849309"/>
            <a:ext cx="126444" cy="23827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69209" y="6306242"/>
            <a:ext cx="8547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Preventing Bacterial Growth</a:t>
            </a:r>
            <a:endParaRPr lang="en-US" sz="800" dirty="0"/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499908" y="6565926"/>
            <a:ext cx="126444" cy="23827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844157" y="639183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Cell Cycle</a:t>
            </a:r>
            <a:endParaRPr lang="en-US" sz="800" dirty="0"/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909707" y="7102261"/>
            <a:ext cx="7717" cy="24195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761383" y="653028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744681" y="713007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Stem Cells</a:t>
            </a:r>
            <a:endParaRPr lang="en-US" sz="800" dirty="0"/>
          </a:p>
        </p:txBody>
      </p:sp>
      <p:pic>
        <p:nvPicPr>
          <p:cNvPr id="28" name="Picture 27" descr="Screen Clipping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937" y="7195143"/>
            <a:ext cx="317667" cy="312372"/>
          </a:xfrm>
          <a:prstGeom prst="rect">
            <a:avLst/>
          </a:prstGeom>
        </p:spPr>
      </p:pic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734857" y="7763084"/>
            <a:ext cx="95865" cy="20006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95053" y="837538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Competition</a:t>
            </a:r>
            <a:endParaRPr lang="en-US" sz="800" dirty="0"/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743979" y="8202156"/>
            <a:ext cx="59181" cy="30259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992321" y="754877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Adaptations</a:t>
            </a:r>
            <a:endParaRPr lang="en-US" sz="800" dirty="0"/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421307" y="8211413"/>
            <a:ext cx="137046" cy="20795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15237" y="829850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Extremophiles</a:t>
            </a:r>
            <a:endParaRPr lang="en-US" sz="800" dirty="0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94344" y="638117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Mitosis</a:t>
            </a:r>
            <a:endParaRPr lang="en-US" sz="800" dirty="0"/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31834" y="6645265"/>
            <a:ext cx="126444" cy="23827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Screen Clipping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757" y="6446811"/>
            <a:ext cx="188970" cy="283456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 rot="3717106">
            <a:off x="5107416" y="6297895"/>
            <a:ext cx="17445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Transport in</a:t>
            </a:r>
          </a:p>
          <a:p>
            <a:r>
              <a:rPr lang="en-GB" sz="1600" b="1" dirty="0" smtClean="0"/>
              <a:t>                Cells</a:t>
            </a:r>
            <a:endParaRPr lang="en-GB" sz="1600" b="1" dirty="0"/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828724" y="6667950"/>
            <a:ext cx="11453" cy="16989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45872" y="641958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Communities</a:t>
            </a:r>
            <a:endParaRPr lang="en-US" sz="800" dirty="0"/>
          </a:p>
        </p:txBody>
      </p: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46271" y="7117190"/>
            <a:ext cx="14966" cy="22772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44529" y="7196898"/>
            <a:ext cx="11994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Feeding Relationships</a:t>
            </a:r>
            <a:endParaRPr lang="en-US" sz="800" dirty="0"/>
          </a:p>
        </p:txBody>
      </p:sp>
      <p:pic>
        <p:nvPicPr>
          <p:cNvPr id="36" name="Picture 35" descr="Screen Clipping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688" y="7165212"/>
            <a:ext cx="328460" cy="181219"/>
          </a:xfrm>
          <a:prstGeom prst="rect">
            <a:avLst/>
          </a:prstGeom>
        </p:spPr>
      </p:pic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785944" y="6664285"/>
            <a:ext cx="11489" cy="16821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70688" y="6403708"/>
            <a:ext cx="12890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Distribution &amp; Abundance</a:t>
            </a:r>
            <a:endParaRPr lang="en-US" sz="800" dirty="0"/>
          </a:p>
        </p:txBody>
      </p: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5659472" y="7016616"/>
            <a:ext cx="89819" cy="20039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TextBox 13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328749" y="708933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Diffusion</a:t>
            </a:r>
            <a:endParaRPr lang="en-US" sz="800" dirty="0"/>
          </a:p>
        </p:txBody>
      </p: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6113268" y="6816224"/>
            <a:ext cx="89819" cy="20039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878574" y="688773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Osmosis</a:t>
            </a:r>
            <a:endParaRPr lang="en-US" sz="800" dirty="0"/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6113268" y="5999928"/>
            <a:ext cx="179639" cy="17852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extBox 14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6024995" y="5589371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Active Transport</a:t>
            </a:r>
            <a:endParaRPr lang="en-US" sz="800" dirty="0"/>
          </a:p>
        </p:txBody>
      </p:sp>
      <p:pic>
        <p:nvPicPr>
          <p:cNvPr id="257" name="Picture 256" descr="Screen Clipping"/>
          <p:cNvPicPr>
            <a:picLocks noChangeAspect="1"/>
          </p:cNvPicPr>
          <p:nvPr/>
        </p:nvPicPr>
        <p:blipFill rotWithShape="1"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82"/>
          <a:stretch/>
        </p:blipFill>
        <p:spPr>
          <a:xfrm>
            <a:off x="6321429" y="6020258"/>
            <a:ext cx="324129" cy="313455"/>
          </a:xfrm>
          <a:prstGeom prst="rect">
            <a:avLst/>
          </a:prstGeom>
        </p:spPr>
      </p:pic>
      <p:sp>
        <p:nvSpPr>
          <p:cNvPr id="143" name="TextBox 14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56795" y="5341599"/>
            <a:ext cx="10279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Digestive System</a:t>
            </a:r>
            <a:endParaRPr lang="en-US" sz="800" dirty="0"/>
          </a:p>
        </p:txBody>
      </p: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977612" y="5587522"/>
            <a:ext cx="209899" cy="19085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9" name="Picture 258" descr="Screen Clipping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573" y="5367945"/>
            <a:ext cx="268781" cy="306504"/>
          </a:xfrm>
          <a:prstGeom prst="rect">
            <a:avLst/>
          </a:prstGeom>
        </p:spPr>
      </p:pic>
      <p:sp>
        <p:nvSpPr>
          <p:cNvPr id="148" name="TextBox 1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43117" y="608344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Enzymes</a:t>
            </a:r>
            <a:endParaRPr lang="en-US" sz="800" dirty="0"/>
          </a:p>
        </p:txBody>
      </p: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371567" y="6053652"/>
            <a:ext cx="119263" cy="21132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970616" y="5989268"/>
            <a:ext cx="95048" cy="17481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TextBox 15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270923" y="6097818"/>
            <a:ext cx="1035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Chemistry of Food</a:t>
            </a:r>
            <a:endParaRPr lang="en-US" sz="800" dirty="0"/>
          </a:p>
        </p:txBody>
      </p:sp>
      <p:pic>
        <p:nvPicPr>
          <p:cNvPr id="267" name="Picture 266" descr="Screen Clipping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329" y="6195251"/>
            <a:ext cx="230719" cy="286651"/>
          </a:xfrm>
          <a:prstGeom prst="rect">
            <a:avLst/>
          </a:prstGeom>
        </p:spPr>
      </p:pic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715512" y="6074050"/>
            <a:ext cx="93483" cy="15666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TextBox 16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39705" y="5990800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Blood &amp; Blood Vessels</a:t>
            </a:r>
            <a:endParaRPr lang="en-US" sz="800" dirty="0"/>
          </a:p>
        </p:txBody>
      </p: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400671" y="5598965"/>
            <a:ext cx="129857" cy="23835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extBox 16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35346" y="606175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Heart</a:t>
            </a:r>
            <a:endParaRPr lang="en-US" sz="800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54763" y="5283638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Breathing &amp; Gas Exchange</a:t>
            </a:r>
            <a:endParaRPr lang="en-US" sz="800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78314" y="6122695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Transport in Plants</a:t>
            </a:r>
            <a:endParaRPr lang="en-US" sz="800" dirty="0"/>
          </a:p>
        </p:txBody>
      </p: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52735" y="6053652"/>
            <a:ext cx="32778" cy="14488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TextBox 18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447279" y="531380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Transpiration</a:t>
            </a:r>
            <a:endParaRPr lang="en-US" sz="800" dirty="0"/>
          </a:p>
        </p:txBody>
      </p:sp>
      <p:sp>
        <p:nvSpPr>
          <p:cNvPr id="117" name="TextBox 116"/>
          <p:cNvSpPr txBox="1"/>
          <p:nvPr/>
        </p:nvSpPr>
        <p:spPr>
          <a:xfrm rot="18222101">
            <a:off x="-507879" y="4878417"/>
            <a:ext cx="20852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/>
              <a:t>Communicable</a:t>
            </a:r>
            <a:endParaRPr lang="en-GB" sz="1600" b="1" dirty="0"/>
          </a:p>
          <a:p>
            <a:pPr algn="ctr"/>
            <a:r>
              <a:rPr lang="en-GB" sz="1600" b="1" dirty="0" smtClean="0"/>
              <a:t>           </a:t>
            </a:r>
            <a:endParaRPr lang="en-GB" sz="1600" b="1" dirty="0"/>
          </a:p>
        </p:txBody>
      </p: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76282" y="5969161"/>
            <a:ext cx="151354" cy="1594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2678" y="602672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Pathogens</a:t>
            </a:r>
            <a:endParaRPr lang="en-US" sz="800" dirty="0"/>
          </a:p>
        </p:txBody>
      </p:sp>
      <p:sp>
        <p:nvSpPr>
          <p:cNvPr id="125" name="TextBox 124"/>
          <p:cNvSpPr txBox="1"/>
          <p:nvPr/>
        </p:nvSpPr>
        <p:spPr>
          <a:xfrm rot="18180881">
            <a:off x="-385204" y="4995412"/>
            <a:ext cx="20852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/>
              <a:t>Disease</a:t>
            </a:r>
            <a:endParaRPr lang="en-GB" sz="1600" b="1" dirty="0"/>
          </a:p>
          <a:p>
            <a:pPr algn="ctr"/>
            <a:r>
              <a:rPr lang="en-GB" sz="1600" b="1" dirty="0" smtClean="0"/>
              <a:t>           </a:t>
            </a:r>
            <a:endParaRPr lang="en-GB" sz="1600" b="1" dirty="0"/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513646" y="5454486"/>
            <a:ext cx="163536" cy="11583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797459" y="5654622"/>
            <a:ext cx="68972" cy="15050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93302" y="538280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err="1" smtClean="0"/>
              <a:t>Defence</a:t>
            </a:r>
            <a:endParaRPr lang="en-US" sz="800" dirty="0"/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4140" y="515960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Prevention</a:t>
            </a:r>
            <a:endParaRPr lang="en-US" sz="800" dirty="0"/>
          </a:p>
        </p:txBody>
      </p: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08495" y="4674803"/>
            <a:ext cx="163270" cy="14384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-12525" y="439769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Transmission</a:t>
            </a:r>
            <a:endParaRPr lang="en-US" sz="800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82007" y="5024149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Plant Diseases &amp; Responses</a:t>
            </a:r>
            <a:endParaRPr lang="en-US" sz="800" dirty="0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66827" y="428371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Vaccinations</a:t>
            </a:r>
            <a:endParaRPr lang="en-US" sz="800" dirty="0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60998" y="422733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Drug Testing</a:t>
            </a:r>
            <a:endParaRPr lang="en-US" sz="800" dirty="0"/>
          </a:p>
        </p:txBody>
      </p: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805240" y="4953675"/>
            <a:ext cx="7279" cy="15801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48859" y="497772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Cancer</a:t>
            </a:r>
            <a:endParaRPr lang="en-US" sz="800" dirty="0"/>
          </a:p>
        </p:txBody>
      </p: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827343" y="4956333"/>
            <a:ext cx="26741" cy="15486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907308" y="418064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Alcohol</a:t>
            </a:r>
            <a:endParaRPr lang="en-US" sz="800" dirty="0"/>
          </a:p>
        </p:txBody>
      </p: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666583" y="4514962"/>
            <a:ext cx="31486" cy="13248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Box 16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86192" y="420247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Diet &amp; Exercise</a:t>
            </a:r>
            <a:endParaRPr lang="en-US" sz="800" dirty="0"/>
          </a:p>
        </p:txBody>
      </p: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69319" y="4515003"/>
            <a:ext cx="112663" cy="16929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Box 16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22360" y="418341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Photosynthesis</a:t>
            </a:r>
            <a:endParaRPr lang="en-US" sz="800" dirty="0"/>
          </a:p>
        </p:txBody>
      </p: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459772" y="4942945"/>
            <a:ext cx="0" cy="16995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TextBox 16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08440" y="498943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Respiration</a:t>
            </a:r>
            <a:endParaRPr lang="en-US" sz="800" dirty="0"/>
          </a:p>
        </p:txBody>
      </p: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995532" y="4971603"/>
            <a:ext cx="0" cy="16995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10459" y="499606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Exercise</a:t>
            </a:r>
            <a:endParaRPr lang="en-US" sz="800" dirty="0"/>
          </a:p>
        </p:txBody>
      </p: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37837" y="4485106"/>
            <a:ext cx="0" cy="18606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TextBox 17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394033" y="4233744"/>
            <a:ext cx="1006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Metabolism &amp; Liver</a:t>
            </a:r>
            <a:endParaRPr lang="en-US" sz="800" dirty="0"/>
          </a:p>
        </p:txBody>
      </p:sp>
      <p:sp>
        <p:nvSpPr>
          <p:cNvPr id="178" name="TextBox 177"/>
          <p:cNvSpPr txBox="1"/>
          <p:nvPr/>
        </p:nvSpPr>
        <p:spPr>
          <a:xfrm rot="17743279">
            <a:off x="-293307" y="2875975"/>
            <a:ext cx="20852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/>
              <a:t>Variation</a:t>
            </a:r>
            <a:endParaRPr lang="en-GB" sz="1600" b="1" dirty="0"/>
          </a:p>
          <a:p>
            <a:pPr algn="ctr"/>
            <a:r>
              <a:rPr lang="en-GB" sz="1600" b="1" dirty="0" smtClean="0"/>
              <a:t>           </a:t>
            </a:r>
            <a:endParaRPr lang="en-GB" sz="1600" b="1" dirty="0"/>
          </a:p>
        </p:txBody>
      </p:sp>
      <p:sp>
        <p:nvSpPr>
          <p:cNvPr id="184" name="TextBox 183"/>
          <p:cNvSpPr txBox="1"/>
          <p:nvPr/>
        </p:nvSpPr>
        <p:spPr>
          <a:xfrm rot="3355624">
            <a:off x="5362090" y="4069595"/>
            <a:ext cx="17445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Nervous</a:t>
            </a:r>
          </a:p>
          <a:p>
            <a:r>
              <a:rPr lang="en-GB" sz="1600" b="1" dirty="0" smtClean="0"/>
              <a:t> System</a:t>
            </a:r>
          </a:p>
        </p:txBody>
      </p: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411282" y="4479225"/>
            <a:ext cx="60592" cy="14645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4" name="Picture 263" descr="Screen Clipping"/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3" y="4211216"/>
            <a:ext cx="544431" cy="332958"/>
          </a:xfrm>
          <a:prstGeom prst="rect">
            <a:avLst/>
          </a:prstGeom>
        </p:spPr>
      </p:pic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6229199" y="4352064"/>
            <a:ext cx="211682" cy="5784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531727" y="3872933"/>
            <a:ext cx="62410" cy="19096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20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6179442" y="3854450"/>
            <a:ext cx="188128" cy="7355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6093135" y="358014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Reflex Actions</a:t>
            </a:r>
          </a:p>
        </p:txBody>
      </p:sp>
      <p:cxnSp>
        <p:nvCxnSpPr>
          <p:cNvPr id="205" name="Straight Connector 20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5745964" y="3492102"/>
            <a:ext cx="131358" cy="16381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TextBox 20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496012" y="321931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Brain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6153390" y="4126114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Structure &amp; Function</a:t>
            </a:r>
            <a:endParaRPr lang="en-US" sz="800" dirty="0"/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066565" y="394313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Eye</a:t>
            </a:r>
          </a:p>
        </p:txBody>
      </p:sp>
      <p:cxnSp>
        <p:nvCxnSpPr>
          <p:cNvPr id="181" name="Straight Connector 18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1513986" y="5604059"/>
            <a:ext cx="26259" cy="18018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846174" y="6057719"/>
            <a:ext cx="87909" cy="13355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94" idx="2"/>
          </p:cNvCxnSpPr>
          <p:nvPr/>
        </p:nvCxnSpPr>
        <p:spPr>
          <a:xfrm flipH="1">
            <a:off x="5245139" y="3468507"/>
            <a:ext cx="38656" cy="2428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098058" y="3802099"/>
            <a:ext cx="609" cy="262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TextBox 18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53442" y="393046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Blood Glucose</a:t>
            </a:r>
          </a:p>
        </p:txBody>
      </p:sp>
      <p:cxnSp>
        <p:nvCxnSpPr>
          <p:cNvPr id="191" name="Straight Connector 19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90" idx="1"/>
          </p:cNvCxnSpPr>
          <p:nvPr/>
        </p:nvCxnSpPr>
        <p:spPr>
          <a:xfrm flipV="1">
            <a:off x="4653442" y="3880331"/>
            <a:ext cx="159610" cy="20402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TextBox 1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08948" y="387353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Diabetes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05534" y="3160730"/>
            <a:ext cx="11565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Human Reproduction</a:t>
            </a:r>
          </a:p>
        </p:txBody>
      </p: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650471" y="3333222"/>
            <a:ext cx="108699" cy="2261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TextBox 19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24298" y="3053008"/>
            <a:ext cx="11565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Hormones &amp; Menstrual Cycle</a:t>
            </a:r>
          </a:p>
        </p:txBody>
      </p:sp>
      <p:cxnSp>
        <p:nvCxnSpPr>
          <p:cNvPr id="200" name="Straight Connector 1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499149" y="3844775"/>
            <a:ext cx="116228" cy="18641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TextBox 20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71613" y="3815596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Fertility &amp; Infertility</a:t>
            </a:r>
          </a:p>
        </p:txBody>
      </p:sp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992739" y="3408040"/>
            <a:ext cx="122285" cy="13903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TextBox 20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35025" y="3027722"/>
            <a:ext cx="8138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Plant Hormones</a:t>
            </a: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42377" y="3144749"/>
            <a:ext cx="10944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Body Temperature</a:t>
            </a:r>
            <a:endParaRPr lang="en-US" sz="800" dirty="0"/>
          </a:p>
        </p:txBody>
      </p:sp>
      <p:cxnSp>
        <p:nvCxnSpPr>
          <p:cNvPr id="222" name="Straight Connector 22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20" idx="2"/>
          </p:cNvCxnSpPr>
          <p:nvPr/>
        </p:nvCxnSpPr>
        <p:spPr>
          <a:xfrm flipH="1">
            <a:off x="3148109" y="3452526"/>
            <a:ext cx="41487" cy="15386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Straight Connector 2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52601" y="3821115"/>
            <a:ext cx="609" cy="262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" name="TextBox 22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63206" y="396458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Kidney</a:t>
            </a:r>
            <a:endParaRPr lang="en-US" sz="800" dirty="0"/>
          </a:p>
        </p:txBody>
      </p:sp>
      <p:cxnSp>
        <p:nvCxnSpPr>
          <p:cNvPr id="229" name="Straight Connector 22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544434" y="3415329"/>
            <a:ext cx="62982" cy="14951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TextBox 23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66970" y="315306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Cell Division</a:t>
            </a:r>
            <a:endParaRPr lang="en-US" sz="800" dirty="0"/>
          </a:p>
        </p:txBody>
      </p:sp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628900" y="3835810"/>
            <a:ext cx="609" cy="262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" name="TextBox 23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156083" y="395326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DNA</a:t>
            </a:r>
            <a:endParaRPr lang="en-US" sz="800" dirty="0"/>
          </a:p>
        </p:txBody>
      </p:sp>
      <p:cxnSp>
        <p:nvCxnSpPr>
          <p:cNvPr id="237" name="Straight Connector 23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363780" y="3885661"/>
            <a:ext cx="101364" cy="1953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TextBox 23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33663" y="394268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Genetics</a:t>
            </a:r>
            <a:endParaRPr lang="en-US" sz="800" dirty="0"/>
          </a:p>
        </p:txBody>
      </p:sp>
      <p:cxnSp>
        <p:nvCxnSpPr>
          <p:cNvPr id="240" name="Straight Connector 23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1381382" y="3355857"/>
            <a:ext cx="106311" cy="22998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2" name="TextBox 24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305546" y="3059552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Genetic Disorders</a:t>
            </a:r>
            <a:endParaRPr lang="en-US" sz="800" dirty="0"/>
          </a:p>
        </p:txBody>
      </p:sp>
      <p:cxnSp>
        <p:nvCxnSpPr>
          <p:cNvPr id="244" name="Straight Connector 24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886335" y="3814873"/>
            <a:ext cx="59246" cy="24642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TextBox 19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11153" y="391925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Nature/Nurture</a:t>
            </a:r>
            <a:endParaRPr lang="en-US" sz="800" dirty="0"/>
          </a:p>
        </p:txBody>
      </p:sp>
      <p:cxnSp>
        <p:nvCxnSpPr>
          <p:cNvPr id="199" name="Straight Connector 1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916206" y="3394020"/>
            <a:ext cx="106311" cy="22998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TextBox 20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77414" y="2987998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Selective Breeding</a:t>
            </a:r>
            <a:endParaRPr lang="en-US" sz="800" dirty="0"/>
          </a:p>
        </p:txBody>
      </p:sp>
      <p:cxnSp>
        <p:nvCxnSpPr>
          <p:cNvPr id="210" name="Straight Connector 2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00132" y="3527095"/>
            <a:ext cx="225623" cy="24037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TextBox 21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-59594" y="3632535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Genetic Engineering</a:t>
            </a:r>
            <a:endParaRPr lang="en-US" sz="800" dirty="0"/>
          </a:p>
        </p:txBody>
      </p:sp>
      <p:cxnSp>
        <p:nvCxnSpPr>
          <p:cNvPr id="214" name="Straight Connector 21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56882" y="2813086"/>
            <a:ext cx="115104" cy="18053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TextBox 21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-134954" y="249638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Cloning</a:t>
            </a:r>
            <a:endParaRPr lang="en-US" sz="800" dirty="0"/>
          </a:p>
        </p:txBody>
      </p:sp>
      <p:cxnSp>
        <p:nvCxnSpPr>
          <p:cNvPr id="216" name="Straight Connector 21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752736" y="2493054"/>
            <a:ext cx="115104" cy="18053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" name="TextBox 21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0059" y="2115691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Adult Cell Cloning</a:t>
            </a:r>
            <a:endParaRPr lang="en-US" sz="800" dirty="0"/>
          </a:p>
        </p:txBody>
      </p:sp>
      <p:cxnSp>
        <p:nvCxnSpPr>
          <p:cNvPr id="218" name="Straight Connector 21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372837" y="2828495"/>
            <a:ext cx="15402" cy="2165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9" name="TextBox 21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66505" y="201286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Theories</a:t>
            </a:r>
            <a:endParaRPr lang="en-US" sz="800" dirty="0"/>
          </a:p>
        </p:txBody>
      </p:sp>
      <p:cxnSp>
        <p:nvCxnSpPr>
          <p:cNvPr id="223" name="Straight Connector 2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799886" y="2826114"/>
            <a:ext cx="13642" cy="24035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TextBox 22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25626" y="289954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Speciation</a:t>
            </a:r>
            <a:endParaRPr lang="en-US" sz="800" dirty="0"/>
          </a:p>
        </p:txBody>
      </p:sp>
      <p:cxnSp>
        <p:nvCxnSpPr>
          <p:cNvPr id="227" name="Straight Connector 2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2709" y="2320761"/>
            <a:ext cx="88482" cy="19307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8" name="TextBox 22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22833" y="291374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Fossils</a:t>
            </a:r>
            <a:endParaRPr lang="en-US" sz="800" dirty="0"/>
          </a:p>
        </p:txBody>
      </p:sp>
      <p:cxnSp>
        <p:nvCxnSpPr>
          <p:cNvPr id="230" name="Straight Connector 22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213023" y="2810525"/>
            <a:ext cx="19484" cy="15008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2" name="TextBox 23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65868" y="2816689"/>
            <a:ext cx="10322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Antibiotic Resistant  Bacteria</a:t>
            </a:r>
            <a:endParaRPr lang="en-US" sz="800" dirty="0"/>
          </a:p>
        </p:txBody>
      </p:sp>
      <p:cxnSp>
        <p:nvCxnSpPr>
          <p:cNvPr id="233" name="Straight Connector 23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190596" y="2389682"/>
            <a:ext cx="98614" cy="18364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" name="TextBox 23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45050" y="208711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Classification</a:t>
            </a:r>
            <a:endParaRPr lang="en-US" sz="800" dirty="0"/>
          </a:p>
        </p:txBody>
      </p:sp>
      <p:pic>
        <p:nvPicPr>
          <p:cNvPr id="25" name="Picture 24" descr="Screen Clipping"/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93" y="2112608"/>
            <a:ext cx="409433" cy="231653"/>
          </a:xfrm>
          <a:prstGeom prst="rect">
            <a:avLst/>
          </a:prstGeom>
        </p:spPr>
      </p:pic>
      <p:cxnSp>
        <p:nvCxnSpPr>
          <p:cNvPr id="238" name="Straight Connector 23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770750" y="2351983"/>
            <a:ext cx="12757" cy="16185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1" name="TextBox 24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21251" y="1961545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Feeding Relationships</a:t>
            </a:r>
            <a:endParaRPr lang="en-US" sz="800" dirty="0"/>
          </a:p>
        </p:txBody>
      </p:sp>
      <p:cxnSp>
        <p:nvCxnSpPr>
          <p:cNvPr id="243" name="Straight Connector 24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808846" y="2778275"/>
            <a:ext cx="19878" cy="29745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" name="TextBox 24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05685" y="294059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Carbon Cycle</a:t>
            </a:r>
            <a:endParaRPr lang="en-US" sz="800" dirty="0"/>
          </a:p>
        </p:txBody>
      </p:sp>
      <p:cxnSp>
        <p:nvCxnSpPr>
          <p:cNvPr id="248" name="Straight Connector 24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208485" y="2837414"/>
            <a:ext cx="9178" cy="11356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0" name="TextBox 24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68825" y="281638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Decay</a:t>
            </a:r>
            <a:endParaRPr lang="en-US" sz="800" dirty="0"/>
          </a:p>
        </p:txBody>
      </p:sp>
      <p:cxnSp>
        <p:nvCxnSpPr>
          <p:cNvPr id="252" name="Straight Connector 25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272001" y="2352715"/>
            <a:ext cx="16871" cy="16367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" name="TextBox 25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949407" y="208881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Pollution</a:t>
            </a:r>
            <a:endParaRPr lang="en-US" sz="800" dirty="0"/>
          </a:p>
        </p:txBody>
      </p:sp>
      <p:cxnSp>
        <p:nvCxnSpPr>
          <p:cNvPr id="255" name="Straight Connector 25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490688" y="2819086"/>
            <a:ext cx="0" cy="14612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0" name="TextBox 25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079283" y="2846716"/>
            <a:ext cx="11565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Deforestation</a:t>
            </a:r>
          </a:p>
        </p:txBody>
      </p: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54" idx="3"/>
          </p:cNvCxnSpPr>
          <p:nvPr/>
        </p:nvCxnSpPr>
        <p:spPr>
          <a:xfrm flipH="1">
            <a:off x="3727646" y="2242704"/>
            <a:ext cx="76517" cy="26703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2" name="TextBox 26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30856" y="196365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Global Warming</a:t>
            </a:r>
            <a:endParaRPr lang="en-US" sz="800" dirty="0"/>
          </a:p>
        </p:txBody>
      </p:sp>
      <p:cxnSp>
        <p:nvCxnSpPr>
          <p:cNvPr id="271" name="Straight Connector 27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72297" y="2367845"/>
            <a:ext cx="11929" cy="16998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3" name="TextBox 2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37396" y="210982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Trophic Levels</a:t>
            </a:r>
            <a:endParaRPr lang="en-US" sz="800" dirty="0"/>
          </a:p>
        </p:txBody>
      </p:sp>
      <p:cxnSp>
        <p:nvCxnSpPr>
          <p:cNvPr id="278" name="Straight Connector 27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194165" y="2822678"/>
            <a:ext cx="56265" cy="2280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2" name="TextBox 28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96041" y="290063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Biomass</a:t>
            </a:r>
            <a:endParaRPr lang="en-US" sz="800" dirty="0"/>
          </a:p>
        </p:txBody>
      </p:sp>
      <p:cxnSp>
        <p:nvCxnSpPr>
          <p:cNvPr id="283" name="Straight Connector 2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935924" y="2325832"/>
            <a:ext cx="129740" cy="22074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4" name="TextBox 2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09825" y="202702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Food Security</a:t>
            </a:r>
            <a:endParaRPr lang="en-US" sz="800" dirty="0"/>
          </a:p>
        </p:txBody>
      </p:sp>
      <p:cxnSp>
        <p:nvCxnSpPr>
          <p:cNvPr id="285" name="Straight Connector 28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87511" y="2797626"/>
            <a:ext cx="22511" cy="20209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" name="TextBox 2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804715" y="2859048"/>
            <a:ext cx="11166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Sustainable Food Production</a:t>
            </a:r>
            <a:endParaRPr lang="en-US" sz="800" dirty="0"/>
          </a:p>
        </p:txBody>
      </p:sp>
      <p:pic>
        <p:nvPicPr>
          <p:cNvPr id="157" name="Picture 156" descr="Screen Clipping"/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305" y="2030027"/>
            <a:ext cx="453402" cy="184054"/>
          </a:xfrm>
          <a:prstGeom prst="rect">
            <a:avLst/>
          </a:prstGeom>
        </p:spPr>
      </p:pic>
      <p:pic>
        <p:nvPicPr>
          <p:cNvPr id="170" name="Picture 169" descr="Screen Clipping"/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292" y="2732212"/>
            <a:ext cx="369138" cy="336838"/>
          </a:xfrm>
          <a:prstGeom prst="rect">
            <a:avLst/>
          </a:prstGeom>
        </p:spPr>
      </p:pic>
      <p:sp>
        <p:nvSpPr>
          <p:cNvPr id="246" name="Rectangle 24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936889" y="4597288"/>
            <a:ext cx="1581768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Preventing &amp; Treating Disease 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1192393" y="4496021"/>
            <a:ext cx="20265" cy="17287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027532" y="4967528"/>
            <a:ext cx="155194" cy="33631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60212" y="4561568"/>
            <a:ext cx="64944" cy="20782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7" name="Group 246"/>
          <p:cNvGrpSpPr/>
          <p:nvPr/>
        </p:nvGrpSpPr>
        <p:grpSpPr>
          <a:xfrm>
            <a:off x="4571085" y="7936464"/>
            <a:ext cx="1945937" cy="1763554"/>
            <a:chOff x="4496439" y="7848340"/>
            <a:chExt cx="1945937" cy="1763554"/>
          </a:xfrm>
        </p:grpSpPr>
        <p:sp>
          <p:nvSpPr>
            <p:cNvPr id="249" name="Triangle 45">
              <a:extLst>
                <a:ext uri="{FF2B5EF4-FFF2-40B4-BE49-F238E27FC236}">
                  <a16:creationId xmlns:a16="http://schemas.microsoft.com/office/drawing/2014/main" id="{B85D31BE-9BE0-3341-86C3-0BFD563EAA1B}"/>
                </a:ext>
              </a:extLst>
            </p:cNvPr>
            <p:cNvSpPr/>
            <p:nvPr/>
          </p:nvSpPr>
          <p:spPr>
            <a:xfrm>
              <a:off x="5489596" y="8337966"/>
              <a:ext cx="952780" cy="669618"/>
            </a:xfrm>
            <a:prstGeom prst="triangle">
              <a:avLst>
                <a:gd name="adj" fmla="val 4536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1" dirty="0"/>
            </a:p>
          </p:txBody>
        </p:sp>
        <p:sp>
          <p:nvSpPr>
            <p:cNvPr id="251" name="Block Arc 250">
              <a:extLst>
                <a:ext uri="{FF2B5EF4-FFF2-40B4-BE49-F238E27FC236}">
                  <a16:creationId xmlns:a16="http://schemas.microsoft.com/office/drawing/2014/main" id="{D2F97453-494C-5746-8E17-4A67EE1BF309}"/>
                </a:ext>
              </a:extLst>
            </p:cNvPr>
            <p:cNvSpPr/>
            <p:nvPr/>
          </p:nvSpPr>
          <p:spPr>
            <a:xfrm rot="11700748">
              <a:off x="4496439" y="7848340"/>
              <a:ext cx="1724365" cy="1763554"/>
            </a:xfrm>
            <a:prstGeom prst="blockArc">
              <a:avLst>
                <a:gd name="adj1" fmla="val 10794187"/>
                <a:gd name="adj2" fmla="val 15352311"/>
                <a:gd name="adj3" fmla="val 26691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52951" y="7636585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9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323" name="Oval 322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1247223" y="884171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7&amp;8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59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3149</TotalTime>
  <Words>279</Words>
  <Application>Microsoft Office PowerPoint</Application>
  <PresentationFormat>A4 Paper (210x297 mm)</PresentationFormat>
  <Paragraphs>204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366</cp:revision>
  <cp:lastPrinted>2020-01-13T16:07:20Z</cp:lastPrinted>
  <dcterms:created xsi:type="dcterms:W3CDTF">2019-10-28T16:02:33Z</dcterms:created>
  <dcterms:modified xsi:type="dcterms:W3CDTF">2022-06-08T17:20:03Z</dcterms:modified>
</cp:coreProperties>
</file>