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65" d="100"/>
          <a:sy n="65" d="100"/>
        </p:scale>
        <p:origin x="9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6E6AD-9748-4A38-9331-D9BEADC3EA6D}" type="datetimeFigureOut">
              <a:rPr lang="en-GB" smtClean="0"/>
              <a:t>08/12/2020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63F-01AB-4659-8EFB-5BCCA620C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912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6E6AD-9748-4A38-9331-D9BEADC3EA6D}" type="datetimeFigureOut">
              <a:rPr lang="en-GB" smtClean="0"/>
              <a:t>08/12/2020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63F-01AB-4659-8EFB-5BCCA620C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7574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6E6AD-9748-4A38-9331-D9BEADC3EA6D}" type="datetimeFigureOut">
              <a:rPr lang="en-GB" smtClean="0"/>
              <a:t>08/12/2020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63F-01AB-4659-8EFB-5BCCA620C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061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6E6AD-9748-4A38-9331-D9BEADC3EA6D}" type="datetimeFigureOut">
              <a:rPr lang="en-GB" smtClean="0"/>
              <a:t>08/12/2020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63F-01AB-4659-8EFB-5BCCA620C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413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6E6AD-9748-4A38-9331-D9BEADC3EA6D}" type="datetimeFigureOut">
              <a:rPr lang="en-GB" smtClean="0"/>
              <a:t>08/12/2020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63F-01AB-4659-8EFB-5BCCA620C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2142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6E6AD-9748-4A38-9331-D9BEADC3EA6D}" type="datetimeFigureOut">
              <a:rPr lang="en-GB" smtClean="0"/>
              <a:t>08/12/2020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63F-01AB-4659-8EFB-5BCCA620C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101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6E6AD-9748-4A38-9331-D9BEADC3EA6D}" type="datetimeFigureOut">
              <a:rPr lang="en-GB" smtClean="0"/>
              <a:t>08/12/2020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63F-01AB-4659-8EFB-5BCCA620C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656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6E6AD-9748-4A38-9331-D9BEADC3EA6D}" type="datetimeFigureOut">
              <a:rPr lang="en-GB" smtClean="0"/>
              <a:t>08/12/2020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63F-01AB-4659-8EFB-5BCCA620C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526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6E6AD-9748-4A38-9331-D9BEADC3EA6D}" type="datetimeFigureOut">
              <a:rPr lang="en-GB" smtClean="0"/>
              <a:t>08/12/2020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63F-01AB-4659-8EFB-5BCCA620C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274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6E6AD-9748-4A38-9331-D9BEADC3EA6D}" type="datetimeFigureOut">
              <a:rPr lang="en-GB" smtClean="0"/>
              <a:t>08/12/2020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63F-01AB-4659-8EFB-5BCCA620C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681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6E6AD-9748-4A38-9331-D9BEADC3EA6D}" type="datetimeFigureOut">
              <a:rPr lang="en-GB" smtClean="0"/>
              <a:t>08/12/2020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8463F-01AB-4659-8EFB-5BCCA620C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7705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6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46E6AD-9748-4A38-9331-D9BEADC3EA6D}" type="datetimeFigureOut">
              <a:rPr lang="en-GB" smtClean="0"/>
              <a:t>08/12/2020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8463F-01AB-4659-8EFB-5BCCA620CC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839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qualifications.pearson.com/en/qualifications/edexcel-gcses/english-literature-2015/summer-2021-exam-support.html" TargetMode="External"/><Relationship Id="rId2" Type="http://schemas.openxmlformats.org/officeDocument/2006/relationships/hyperlink" Target="https://www.aqa.org.uk/subjects/english/gcse/english-literature-8702/changes-for-2021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1038" y="549563"/>
            <a:ext cx="1151774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GCSE English Literature Exam Board Change 2021 </a:t>
            </a:r>
          </a:p>
          <a:p>
            <a:pPr algn="ctr"/>
            <a:endParaRPr lang="en-GB" sz="1050" b="1" dirty="0"/>
          </a:p>
          <a:p>
            <a:r>
              <a:rPr lang="en-GB" sz="2000" b="1" dirty="0" smtClean="0"/>
              <a:t>Who does this affect?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This will </a:t>
            </a:r>
            <a:r>
              <a:rPr lang="en-GB" sz="2000" b="1" dirty="0" smtClean="0"/>
              <a:t>only</a:t>
            </a:r>
            <a:r>
              <a:rPr lang="en-GB" sz="2000" dirty="0" smtClean="0"/>
              <a:t> affect students in Y or Z sets (11FY, 11FZ; 11GY, 11GZ; 11HY, 11HZ – check your timetable if you are unsure which class you are in).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Please note </a:t>
            </a:r>
            <a:r>
              <a:rPr lang="en-GB" sz="2000" b="1" dirty="0" smtClean="0">
                <a:solidFill>
                  <a:srgbClr val="FF0000"/>
                </a:solidFill>
              </a:rPr>
              <a:t>ALL students will take AQA English Language</a:t>
            </a:r>
            <a:r>
              <a:rPr lang="en-GB" sz="2000" dirty="0" smtClean="0"/>
              <a:t>.</a:t>
            </a:r>
          </a:p>
          <a:p>
            <a:endParaRPr lang="en-GB" sz="2000" dirty="0"/>
          </a:p>
          <a:p>
            <a:r>
              <a:rPr lang="en-GB" sz="2000" b="1" dirty="0" smtClean="0"/>
              <a:t>What is changing?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We are moving exam boards from AQA to Pearson (Edexcel).</a:t>
            </a:r>
          </a:p>
          <a:p>
            <a:endParaRPr lang="en-GB" sz="2000" dirty="0"/>
          </a:p>
          <a:p>
            <a:r>
              <a:rPr lang="en-GB" sz="2000" b="1" dirty="0" smtClean="0"/>
              <a:t>Why are we doing this?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With Pearson Edexcel, we have </a:t>
            </a:r>
            <a:r>
              <a:rPr lang="en-GB" sz="2000" b="1" dirty="0" smtClean="0"/>
              <a:t>more time </a:t>
            </a:r>
            <a:r>
              <a:rPr lang="en-GB" sz="2000" dirty="0" smtClean="0"/>
              <a:t>to teach and learn the content needed for GCSEs.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The texts you’ve studied are exactly the same (Shakespeare, </a:t>
            </a:r>
            <a:r>
              <a:rPr lang="en-GB" sz="2000" i="1" dirty="0" smtClean="0"/>
              <a:t>An Inspector </a:t>
            </a:r>
            <a:r>
              <a:rPr lang="en-GB" sz="2000" i="1" dirty="0" smtClean="0"/>
              <a:t>Calls or Animal Farm</a:t>
            </a:r>
            <a:r>
              <a:rPr lang="en-GB" sz="2000" dirty="0" smtClean="0"/>
              <a:t>, </a:t>
            </a:r>
            <a:r>
              <a:rPr lang="en-GB" sz="2000" i="1" dirty="0" smtClean="0"/>
              <a:t>A Christmas Carol</a:t>
            </a:r>
            <a:r>
              <a:rPr lang="en-GB" sz="2000" dirty="0" smtClean="0"/>
              <a:t>), but the question format is slightly different (I will explain more on this later).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The plan is to use this time to deepen and secure the skills you need to succeed.</a:t>
            </a:r>
          </a:p>
          <a:p>
            <a:endParaRPr lang="en-GB" sz="2000" dirty="0" smtClean="0"/>
          </a:p>
          <a:p>
            <a:r>
              <a:rPr lang="en-GB" sz="2000" b="1" dirty="0" smtClean="0"/>
              <a:t>Do I still get a GCSE?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 smtClean="0"/>
              <a:t>YES! Pearson Edexcel is a valid, and recognised GCSE. There will be no difference on your GCSE Results Certificate.</a:t>
            </a:r>
            <a:endParaRPr lang="en-GB" sz="2000" dirty="0"/>
          </a:p>
          <a:p>
            <a:endParaRPr lang="en-GB" sz="2000" dirty="0" smtClean="0"/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43772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7927" y="36951"/>
            <a:ext cx="11517746" cy="2623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How does the Pearson Edexcel Literature GCSE compare to AQA?</a:t>
            </a:r>
          </a:p>
          <a:p>
            <a:pPr algn="ctr"/>
            <a:endParaRPr lang="en-GB" sz="1050" b="1" dirty="0" smtClean="0"/>
          </a:p>
          <a:p>
            <a:r>
              <a:rPr lang="en-GB" sz="2000" dirty="0" smtClean="0"/>
              <a:t>Due to the Lockdown, the government has allowed exam boards to remove a text from their Literature GCSE. As a result of this, </a:t>
            </a:r>
            <a:r>
              <a:rPr lang="en-GB" sz="2000" b="1" dirty="0" smtClean="0">
                <a:solidFill>
                  <a:srgbClr val="FF0000"/>
                </a:solidFill>
              </a:rPr>
              <a:t>both</a:t>
            </a:r>
            <a:r>
              <a:rPr lang="en-GB" sz="2000" dirty="0" smtClean="0"/>
              <a:t> AQA and Pearson Edexcel’s exam papers are changing from the usual format.</a:t>
            </a:r>
          </a:p>
          <a:p>
            <a:endParaRPr lang="en-GB" sz="1200" dirty="0"/>
          </a:p>
          <a:p>
            <a:r>
              <a:rPr lang="en-GB" sz="2000" dirty="0" smtClean="0"/>
              <a:t>Below is a table of what AQA’s and Pearson Edexcel’s papers will look like in Summer 2021.</a:t>
            </a:r>
          </a:p>
          <a:p>
            <a:pPr algn="ctr"/>
            <a:endParaRPr lang="en-GB" sz="2000" b="1" dirty="0"/>
          </a:p>
          <a:p>
            <a:endParaRPr lang="en-GB" sz="2000" dirty="0" smtClean="0"/>
          </a:p>
          <a:p>
            <a:endParaRPr lang="en-GB" sz="2000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7581212"/>
              </p:ext>
            </p:extLst>
          </p:nvPr>
        </p:nvGraphicFramePr>
        <p:xfrm>
          <a:off x="535706" y="1791089"/>
          <a:ext cx="11369966" cy="50200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84983">
                  <a:extLst>
                    <a:ext uri="{9D8B030D-6E8A-4147-A177-3AD203B41FA5}">
                      <a16:colId xmlns:a16="http://schemas.microsoft.com/office/drawing/2014/main" val="4171472035"/>
                    </a:ext>
                  </a:extLst>
                </a:gridCol>
                <a:gridCol w="5684983">
                  <a:extLst>
                    <a:ext uri="{9D8B030D-6E8A-4147-A177-3AD203B41FA5}">
                      <a16:colId xmlns:a16="http://schemas.microsoft.com/office/drawing/2014/main" val="3043598166"/>
                    </a:ext>
                  </a:extLst>
                </a:gridCol>
              </a:tblGrid>
              <a:tr h="448060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AQA</a:t>
                      </a:r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Pearson</a:t>
                      </a:r>
                      <a:r>
                        <a:rPr lang="en-GB" baseline="0" dirty="0" smtClean="0"/>
                        <a:t> Edexcel</a:t>
                      </a:r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4372121"/>
                  </a:ext>
                </a:extLst>
              </a:tr>
              <a:tr h="1778675">
                <a:tc>
                  <a:txBody>
                    <a:bodyPr/>
                    <a:lstStyle/>
                    <a:p>
                      <a:r>
                        <a:rPr lang="en-GB" dirty="0" smtClean="0"/>
                        <a:t>Paper 1</a:t>
                      </a:r>
                      <a:r>
                        <a:rPr lang="en-GB" baseline="0" dirty="0" smtClean="0"/>
                        <a:t> (issued as two separate papers on the day; 50 minutes each)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baseline="0" dirty="0" smtClean="0"/>
                        <a:t>1B – </a:t>
                      </a:r>
                      <a:r>
                        <a:rPr lang="en-GB" i="1" baseline="0" dirty="0" smtClean="0"/>
                        <a:t>A Christmas Carol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i="0" baseline="0" dirty="0" smtClean="0"/>
                        <a:t>1C – </a:t>
                      </a:r>
                      <a:r>
                        <a:rPr lang="en-GB" i="1" baseline="0" dirty="0" smtClean="0"/>
                        <a:t>An Inspector </a:t>
                      </a:r>
                      <a:r>
                        <a:rPr lang="en-GB" i="1" baseline="0" dirty="0" smtClean="0"/>
                        <a:t>Calls/Animal Farm/Lord of the Flies</a:t>
                      </a:r>
                      <a:endParaRPr lang="en-GB" i="1" baseline="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i="1" baseline="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i="1" baseline="0" dirty="0" smtClean="0"/>
                        <a:t>Note: some schools will choose Anthology Poetry, but we haven’t.</a:t>
                      </a:r>
                      <a:endParaRPr lang="en-GB" i="1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dirty="0" smtClean="0"/>
                        <a:t>Paper 1 (compulsory:</a:t>
                      </a:r>
                      <a:r>
                        <a:rPr lang="en-GB" baseline="0" dirty="0" smtClean="0"/>
                        <a:t> </a:t>
                      </a:r>
                      <a:r>
                        <a:rPr lang="en-GB" dirty="0" smtClean="0"/>
                        <a:t>issued</a:t>
                      </a:r>
                      <a:r>
                        <a:rPr lang="en-GB" baseline="0" dirty="0" smtClean="0"/>
                        <a:t> as one whole paper; </a:t>
                      </a:r>
                    </a:p>
                    <a:p>
                      <a:r>
                        <a:rPr lang="en-GB" baseline="0" dirty="0" smtClean="0"/>
                        <a:t>1 hour 45):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baseline="0" dirty="0" smtClean="0"/>
                        <a:t>Section A: Shakespeare (40 marks)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baseline="0" dirty="0" smtClean="0"/>
                        <a:t>Section B: </a:t>
                      </a:r>
                      <a:r>
                        <a:rPr lang="en-GB" i="1" baseline="0" dirty="0" smtClean="0"/>
                        <a:t>An Inspector </a:t>
                      </a:r>
                      <a:r>
                        <a:rPr lang="en-GB" i="1" baseline="0" dirty="0" smtClean="0"/>
                        <a:t>Calls/Animal Farm </a:t>
                      </a:r>
                      <a:r>
                        <a:rPr lang="en-GB" i="0" baseline="0" dirty="0" smtClean="0"/>
                        <a:t>(40 marks - 32 marks + 8 for SPAG)</a:t>
                      </a:r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6255285"/>
                  </a:ext>
                </a:extLst>
              </a:tr>
              <a:tr h="448060">
                <a:tc>
                  <a:txBody>
                    <a:bodyPr/>
                    <a:lstStyle/>
                    <a:p>
                      <a:r>
                        <a:rPr lang="en-GB" dirty="0" smtClean="0"/>
                        <a:t>Paper 2 (compulsory; 1 hour 45):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/>
                        <a:t>Section A: Shakespeare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dirty="0" smtClean="0"/>
                        <a:t>Section B:</a:t>
                      </a:r>
                      <a:r>
                        <a:rPr lang="en-GB" baseline="0" dirty="0" smtClean="0"/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baseline="0" dirty="0" smtClean="0"/>
                        <a:t>	Part 1: Unseen Poetry Response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baseline="0" dirty="0" smtClean="0"/>
                        <a:t>	Part 2: Unseen Poetry Comparison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GB" baseline="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baseline="0" dirty="0" smtClean="0"/>
                        <a:t>Website link: </a:t>
                      </a:r>
                      <a:r>
                        <a:rPr lang="en-GB" baseline="0" dirty="0" smtClean="0">
                          <a:hlinkClick r:id="rId2"/>
                        </a:rPr>
                        <a:t>https://www.aqa.org.uk/subjects/english/gcse/english-literature-8702/changes-for-2021</a:t>
                      </a:r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dirty="0" smtClean="0"/>
                        <a:t>Paper 2</a:t>
                      </a:r>
                      <a:r>
                        <a:rPr lang="en-GB" baseline="0" dirty="0" smtClean="0"/>
                        <a:t> (one paper, one text;</a:t>
                      </a:r>
                      <a:r>
                        <a:rPr lang="en-GB" i="0" dirty="0" smtClean="0"/>
                        <a:t>1 hour 20)</a:t>
                      </a:r>
                      <a:endParaRPr lang="en-GB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GB" i="1" dirty="0" smtClean="0"/>
                        <a:t>A Christmas Carol </a:t>
                      </a:r>
                      <a:r>
                        <a:rPr lang="en-GB" i="0" dirty="0" smtClean="0"/>
                        <a:t>(40</a:t>
                      </a:r>
                      <a:r>
                        <a:rPr lang="en-GB" i="0" baseline="0" dirty="0" smtClean="0"/>
                        <a:t> marks)</a:t>
                      </a:r>
                      <a:endParaRPr lang="en-GB" i="1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i="1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i="0" dirty="0" smtClean="0"/>
                        <a:t>Website Link: </a:t>
                      </a:r>
                      <a:r>
                        <a:rPr lang="en-GB" i="0" dirty="0" smtClean="0">
                          <a:hlinkClick r:id="rId3"/>
                        </a:rPr>
                        <a:t>https://qualifications.pearson.com/en/qualifications/edexcel-gcses/english-literature-2015/summer-2021-exam-support.html</a:t>
                      </a:r>
                      <a:endParaRPr lang="en-GB" i="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GB" i="0" dirty="0" smtClean="0"/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GB" b="1" i="0" dirty="0" smtClean="0"/>
                        <a:t>Please note: there is no poetry unit for Edexcel.</a:t>
                      </a:r>
                      <a:endParaRPr lang="en-GB" b="1" i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56714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683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7163" y="92363"/>
            <a:ext cx="11517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What do the questions look like and how are they different?</a:t>
            </a:r>
          </a:p>
          <a:p>
            <a:pPr algn="ctr"/>
            <a:endParaRPr lang="en-GB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100" y="800250"/>
            <a:ext cx="4742699" cy="5009424"/>
          </a:xfrm>
          <a:prstGeom prst="rect">
            <a:avLst/>
          </a:prstGeom>
          <a:noFill/>
          <a:ln w="25400">
            <a:solidFill>
              <a:schemeClr val="dk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1620980" y="477083"/>
            <a:ext cx="235527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Example AQA Shakespeare Question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9737" y="800248"/>
            <a:ext cx="6454280" cy="4344832"/>
          </a:xfrm>
          <a:prstGeom prst="rect">
            <a:avLst/>
          </a:prstGeom>
          <a:ln w="25400">
            <a:solidFill>
              <a:schemeClr val="dk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532099" y="5689601"/>
            <a:ext cx="4742699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Shorter extract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ONE question where students have to explore the extract and the whole text in their response. If they don’t, they can only achieve 10 marks.</a:t>
            </a:r>
            <a:endParaRPr lang="en-GB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6281604" y="508995"/>
            <a:ext cx="235527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Example Edexcel Shakespeare Question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7897092" y="2644760"/>
            <a:ext cx="3717544" cy="25853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Longer extract with more to engage with.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Question is broken down into two parts (extract and whole text) to help scaffold students’ responses.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Part A – AO2: close analysis of language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Part B  - AO1 &amp; AO3: ideas, context, intentions and effects</a:t>
            </a:r>
            <a:endParaRPr lang="en-GB" dirty="0"/>
          </a:p>
        </p:txBody>
      </p:sp>
      <p:sp>
        <p:nvSpPr>
          <p:cNvPr id="12" name="TextBox 11"/>
          <p:cNvSpPr txBox="1"/>
          <p:nvPr/>
        </p:nvSpPr>
        <p:spPr>
          <a:xfrm>
            <a:off x="5537109" y="5504935"/>
            <a:ext cx="63778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This is what you saw in the December Mocks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5771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872" y="641195"/>
            <a:ext cx="4591050" cy="5467350"/>
          </a:xfrm>
          <a:prstGeom prst="rect">
            <a:avLst/>
          </a:prstGeom>
          <a:ln w="25400">
            <a:solidFill>
              <a:schemeClr val="dk1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7109" y="800248"/>
            <a:ext cx="6300084" cy="4363421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97163" y="92363"/>
            <a:ext cx="115177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What do the questions look like and how are they different?</a:t>
            </a:r>
          </a:p>
          <a:p>
            <a:pPr algn="ctr"/>
            <a:endParaRPr lang="en-GB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144105" y="477084"/>
            <a:ext cx="3047785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Example AQA </a:t>
            </a:r>
            <a:r>
              <a:rPr lang="en-GB" dirty="0"/>
              <a:t> </a:t>
            </a:r>
            <a:endParaRPr lang="en-GB" dirty="0" smtClean="0"/>
          </a:p>
          <a:p>
            <a:pPr algn="ctr"/>
            <a:r>
              <a:rPr lang="en-GB" i="1" dirty="0" smtClean="0"/>
              <a:t>A </a:t>
            </a:r>
            <a:r>
              <a:rPr lang="en-GB" i="1" dirty="0"/>
              <a:t>Christmas </a:t>
            </a:r>
            <a:r>
              <a:rPr lang="en-GB" i="1" dirty="0" smtClean="0"/>
              <a:t>Carol</a:t>
            </a:r>
            <a:r>
              <a:rPr lang="en-GB" dirty="0" smtClean="0"/>
              <a:t> Question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532099" y="5689601"/>
            <a:ext cx="4742699" cy="107721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Shorter extract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 smtClean="0"/>
              <a:t>ONE question where students have to explore the extract and the whole text in their response. If they don’t, they can only achieve 10 marks.</a:t>
            </a:r>
            <a:endParaRPr lang="en-GB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5894455" y="504239"/>
            <a:ext cx="3038529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Example Edexcel</a:t>
            </a:r>
          </a:p>
          <a:p>
            <a:pPr algn="ctr"/>
            <a:r>
              <a:rPr lang="en-GB" dirty="0" smtClean="0"/>
              <a:t> </a:t>
            </a:r>
            <a:r>
              <a:rPr lang="en-GB" i="1" dirty="0" smtClean="0"/>
              <a:t>A Christmas Carol</a:t>
            </a:r>
            <a:r>
              <a:rPr lang="en-GB" dirty="0" smtClean="0"/>
              <a:t> Question</a:t>
            </a:r>
            <a:endParaRPr lang="en-GB" dirty="0"/>
          </a:p>
        </p:txBody>
      </p:sp>
      <p:sp>
        <p:nvSpPr>
          <p:cNvPr id="11" name="TextBox 10"/>
          <p:cNvSpPr txBox="1"/>
          <p:nvPr/>
        </p:nvSpPr>
        <p:spPr>
          <a:xfrm>
            <a:off x="8474456" y="2578346"/>
            <a:ext cx="3717544" cy="258532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Longer extract with more to engage with.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Question is broken down into two parts (extract and whole text) to help scaffold students’ responses.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Part A – AO2: close analysis of language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Part B  - AO1 only: ideas, intentions and effects</a:t>
            </a:r>
            <a:endParaRPr lang="en-GB" dirty="0"/>
          </a:p>
        </p:txBody>
      </p:sp>
      <p:sp>
        <p:nvSpPr>
          <p:cNvPr id="13" name="TextBox 12"/>
          <p:cNvSpPr txBox="1"/>
          <p:nvPr/>
        </p:nvSpPr>
        <p:spPr>
          <a:xfrm>
            <a:off x="5537109" y="5504935"/>
            <a:ext cx="637780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This is what you saw in the December Mocks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8114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1588" y="3642591"/>
            <a:ext cx="6610350" cy="2971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163" y="1010227"/>
            <a:ext cx="6102745" cy="24534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7163" y="92363"/>
            <a:ext cx="115177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What about </a:t>
            </a:r>
            <a:r>
              <a:rPr lang="en-GB" sz="2000" b="1" i="1" dirty="0" smtClean="0"/>
              <a:t>An Inspector Calls</a:t>
            </a:r>
            <a:r>
              <a:rPr lang="en-GB" sz="2000" b="1" dirty="0" smtClean="0"/>
              <a:t> questions?</a:t>
            </a:r>
            <a:endParaRPr lang="en-GB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97163" y="120286"/>
            <a:ext cx="2355273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Example AQA </a:t>
            </a:r>
          </a:p>
          <a:p>
            <a:pPr algn="ctr"/>
            <a:r>
              <a:rPr lang="en-GB" i="1" dirty="0" smtClean="0"/>
              <a:t>An Inspector Calls</a:t>
            </a:r>
            <a:r>
              <a:rPr lang="en-GB" dirty="0" smtClean="0"/>
              <a:t> Question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7664896" y="2626926"/>
            <a:ext cx="326188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Example Edexcel </a:t>
            </a:r>
          </a:p>
          <a:p>
            <a:pPr algn="ctr"/>
            <a:r>
              <a:rPr lang="en-GB" i="1" dirty="0" smtClean="0"/>
              <a:t>An Inspector Calls</a:t>
            </a:r>
            <a:r>
              <a:rPr lang="en-GB" dirty="0" smtClean="0"/>
              <a:t> Question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679228" y="3642591"/>
            <a:ext cx="3805382" cy="9848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Both are very similar in the type of questions they ask.</a:t>
            </a:r>
          </a:p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46908" y="5128491"/>
            <a:ext cx="4456191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Note</a:t>
            </a:r>
            <a:r>
              <a:rPr lang="en-GB" sz="2000" dirty="0" smtClean="0"/>
              <a:t>: For Edexcel in the summer exams, Shakespeare &amp; </a:t>
            </a:r>
            <a:r>
              <a:rPr lang="en-GB" sz="2000" i="1" dirty="0" smtClean="0"/>
              <a:t>An Inspector Calls </a:t>
            </a:r>
            <a:r>
              <a:rPr lang="en-GB" sz="2000" dirty="0" smtClean="0"/>
              <a:t>will be on the same paper (Paper 1)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6918397" y="3273258"/>
            <a:ext cx="475488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AO1 &amp; AO3: ideas, contexts, effects, intentions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50845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6447" y="3642590"/>
            <a:ext cx="6748462" cy="28695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7163" y="92363"/>
            <a:ext cx="115177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What about </a:t>
            </a:r>
            <a:r>
              <a:rPr lang="en-GB" sz="2000" b="1" i="1" dirty="0" smtClean="0"/>
              <a:t>Animal Farm </a:t>
            </a:r>
            <a:r>
              <a:rPr lang="en-GB" sz="2000" b="1" dirty="0" smtClean="0"/>
              <a:t>questions</a:t>
            </a:r>
            <a:r>
              <a:rPr lang="en-GB" sz="2000" b="1" dirty="0" smtClean="0"/>
              <a:t>?</a:t>
            </a:r>
            <a:endParaRPr lang="en-GB" sz="2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79228" y="120285"/>
            <a:ext cx="2355273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Example AQA </a:t>
            </a:r>
          </a:p>
          <a:p>
            <a:pPr algn="ctr"/>
            <a:r>
              <a:rPr lang="en-GB" i="1" dirty="0" smtClean="0"/>
              <a:t>Animal Farm </a:t>
            </a:r>
            <a:r>
              <a:rPr lang="en-GB" dirty="0" smtClean="0"/>
              <a:t>Question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7664896" y="2626926"/>
            <a:ext cx="326188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Example Edexcel </a:t>
            </a:r>
          </a:p>
          <a:p>
            <a:pPr algn="ctr"/>
            <a:r>
              <a:rPr lang="en-GB" i="1" dirty="0" smtClean="0"/>
              <a:t>Animal Farm </a:t>
            </a:r>
            <a:r>
              <a:rPr lang="en-GB" dirty="0" smtClean="0"/>
              <a:t>Question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679228" y="3642591"/>
            <a:ext cx="3805382" cy="9848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Both are very similar in the type of questions they ask.</a:t>
            </a:r>
          </a:p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446908" y="5128491"/>
            <a:ext cx="4456191" cy="10156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2000" b="1" dirty="0" smtClean="0"/>
              <a:t>Note</a:t>
            </a:r>
            <a:r>
              <a:rPr lang="en-GB" sz="2000" dirty="0" smtClean="0"/>
              <a:t>: For Edexcel in the summer exams, Shakespeare &amp; </a:t>
            </a:r>
            <a:r>
              <a:rPr lang="en-GB" sz="2000" i="1" dirty="0" smtClean="0"/>
              <a:t>Animal Farm </a:t>
            </a:r>
            <a:r>
              <a:rPr lang="en-GB" sz="2000" dirty="0" smtClean="0"/>
              <a:t>will </a:t>
            </a:r>
            <a:r>
              <a:rPr lang="en-GB" sz="2000" dirty="0" smtClean="0"/>
              <a:t>be on the same paper (Paper 1)</a:t>
            </a:r>
            <a:endParaRPr lang="en-GB" dirty="0"/>
          </a:p>
        </p:txBody>
      </p:sp>
      <p:sp>
        <p:nvSpPr>
          <p:cNvPr id="2" name="TextBox 1"/>
          <p:cNvSpPr txBox="1"/>
          <p:nvPr/>
        </p:nvSpPr>
        <p:spPr>
          <a:xfrm>
            <a:off x="6918397" y="3273258"/>
            <a:ext cx="475488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GB" dirty="0" smtClean="0"/>
              <a:t>AO1 &amp; AO3: ideas, contexts, effects, intentions</a:t>
            </a:r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2000" y="861805"/>
            <a:ext cx="6512261" cy="199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7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56971" y="394819"/>
            <a:ext cx="11517746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 smtClean="0"/>
              <a:t>The next few months</a:t>
            </a:r>
          </a:p>
          <a:p>
            <a:pPr algn="ctr"/>
            <a:endParaRPr lang="en-GB" sz="2200" b="1" dirty="0"/>
          </a:p>
          <a:p>
            <a:r>
              <a:rPr lang="en-GB" sz="2200" b="1" dirty="0" smtClean="0"/>
              <a:t>December – January</a:t>
            </a:r>
          </a:p>
          <a:p>
            <a:r>
              <a:rPr lang="en-GB" sz="2200" dirty="0" smtClean="0"/>
              <a:t>Revising An Inspector </a:t>
            </a:r>
            <a:r>
              <a:rPr lang="en-GB" sz="2200" dirty="0" smtClean="0"/>
              <a:t>Calls/Animal Farm: </a:t>
            </a:r>
            <a:r>
              <a:rPr lang="en-GB" sz="2200" dirty="0" smtClean="0"/>
              <a:t>themes, characters, plot, </a:t>
            </a:r>
            <a:r>
              <a:rPr lang="en-GB" sz="2200" dirty="0" smtClean="0"/>
              <a:t>writer’s </a:t>
            </a:r>
            <a:r>
              <a:rPr lang="en-GB" sz="2200" dirty="0" smtClean="0"/>
              <a:t>intentions, context.</a:t>
            </a:r>
          </a:p>
          <a:p>
            <a:endParaRPr lang="en-GB" sz="2200" dirty="0"/>
          </a:p>
          <a:p>
            <a:r>
              <a:rPr lang="en-GB" sz="2200" b="1" dirty="0" smtClean="0"/>
              <a:t>Christmas Holidays</a:t>
            </a:r>
            <a:r>
              <a:rPr lang="en-GB" sz="2200" dirty="0" smtClean="0"/>
              <a:t>: Revision on Modern Text</a:t>
            </a:r>
          </a:p>
          <a:p>
            <a:endParaRPr lang="en-GB" sz="2200" dirty="0"/>
          </a:p>
          <a:p>
            <a:r>
              <a:rPr lang="en-GB" sz="2200" b="1" dirty="0" smtClean="0"/>
              <a:t>January – February Half Term</a:t>
            </a:r>
            <a:r>
              <a:rPr lang="en-GB" sz="2200" dirty="0" smtClean="0"/>
              <a:t>: AQA English Language Paper 1</a:t>
            </a:r>
          </a:p>
          <a:p>
            <a:endParaRPr lang="en-GB" sz="2200" dirty="0"/>
          </a:p>
          <a:p>
            <a:r>
              <a:rPr lang="en-GB" sz="2200" b="1" dirty="0" smtClean="0"/>
              <a:t>February Mocks</a:t>
            </a:r>
            <a:r>
              <a:rPr lang="en-GB" sz="2200" dirty="0" smtClean="0"/>
              <a:t>: </a:t>
            </a:r>
            <a:r>
              <a:rPr lang="en-GB" sz="2200" dirty="0" smtClean="0">
                <a:solidFill>
                  <a:srgbClr val="FF0000"/>
                </a:solidFill>
              </a:rPr>
              <a:t>Edexcel Literature Paper 1 (Shakespeare &amp; </a:t>
            </a:r>
            <a:r>
              <a:rPr lang="en-GB" sz="2200" i="1" dirty="0" smtClean="0">
                <a:solidFill>
                  <a:srgbClr val="FF0000"/>
                </a:solidFill>
              </a:rPr>
              <a:t>An Inspector </a:t>
            </a:r>
            <a:r>
              <a:rPr lang="en-GB" sz="2200" i="1" dirty="0" smtClean="0">
                <a:solidFill>
                  <a:srgbClr val="FF0000"/>
                </a:solidFill>
              </a:rPr>
              <a:t>Calls or Animal Farm</a:t>
            </a:r>
            <a:r>
              <a:rPr lang="en-GB" sz="2200" dirty="0" smtClean="0">
                <a:solidFill>
                  <a:srgbClr val="FF0000"/>
                </a:solidFill>
              </a:rPr>
              <a:t>) </a:t>
            </a:r>
            <a:r>
              <a:rPr lang="en-GB" sz="2200" dirty="0" smtClean="0">
                <a:solidFill>
                  <a:srgbClr val="FF0000"/>
                </a:solidFill>
              </a:rPr>
              <a:t>and Paper 2 (</a:t>
            </a:r>
            <a:r>
              <a:rPr lang="en-GB" sz="2200" i="1" dirty="0" smtClean="0">
                <a:solidFill>
                  <a:srgbClr val="FF0000"/>
                </a:solidFill>
              </a:rPr>
              <a:t>A Christmas Carol</a:t>
            </a:r>
            <a:r>
              <a:rPr lang="en-GB" sz="2200" dirty="0" smtClean="0">
                <a:solidFill>
                  <a:srgbClr val="FF0000"/>
                </a:solidFill>
              </a:rPr>
              <a:t>).</a:t>
            </a:r>
          </a:p>
          <a:p>
            <a:endParaRPr lang="en-GB" sz="2200" dirty="0"/>
          </a:p>
          <a:p>
            <a:r>
              <a:rPr lang="en-GB" sz="2200" b="1" dirty="0" smtClean="0"/>
              <a:t>February – March</a:t>
            </a:r>
            <a:r>
              <a:rPr lang="en-GB" sz="2200" dirty="0" smtClean="0"/>
              <a:t>: AQA English Language Paper 1 and Paper 2</a:t>
            </a:r>
          </a:p>
          <a:p>
            <a:endParaRPr lang="en-GB" sz="2200" dirty="0"/>
          </a:p>
          <a:p>
            <a:r>
              <a:rPr lang="en-GB" sz="2200" b="1" dirty="0" smtClean="0"/>
              <a:t>March Mocks</a:t>
            </a:r>
            <a:r>
              <a:rPr lang="en-GB" sz="2200" dirty="0" smtClean="0"/>
              <a:t>: </a:t>
            </a:r>
            <a:r>
              <a:rPr lang="en-GB" sz="2200" dirty="0" smtClean="0">
                <a:solidFill>
                  <a:srgbClr val="FF0000"/>
                </a:solidFill>
              </a:rPr>
              <a:t>English Language Paper 1 and Paper 2</a:t>
            </a:r>
          </a:p>
          <a:p>
            <a:endParaRPr lang="en-GB" sz="2200" dirty="0"/>
          </a:p>
          <a:p>
            <a:r>
              <a:rPr lang="en-GB" sz="2200" b="1" dirty="0" smtClean="0"/>
              <a:t>April - May</a:t>
            </a:r>
            <a:r>
              <a:rPr lang="en-GB" sz="2200" dirty="0" smtClean="0"/>
              <a:t>: Spoken Language Task and revision.</a:t>
            </a:r>
          </a:p>
          <a:p>
            <a:pPr algn="ctr"/>
            <a:endParaRPr lang="en-GB" sz="2200" b="1" dirty="0"/>
          </a:p>
          <a:p>
            <a:endParaRPr lang="en-GB" sz="2200" b="1" dirty="0" smtClean="0"/>
          </a:p>
          <a:p>
            <a:pPr algn="ctr"/>
            <a:endParaRPr lang="en-GB" sz="2200" b="1" dirty="0"/>
          </a:p>
          <a:p>
            <a:endParaRPr lang="en-GB" sz="2200" dirty="0" smtClean="0"/>
          </a:p>
          <a:p>
            <a:endParaRPr lang="en-GB" sz="2200" dirty="0"/>
          </a:p>
        </p:txBody>
      </p:sp>
    </p:spTree>
    <p:extLst>
      <p:ext uri="{BB962C8B-B14F-4D97-AF65-F5344CB8AC3E}">
        <p14:creationId xmlns:p14="http://schemas.microsoft.com/office/powerpoint/2010/main" val="224725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371</TotalTime>
  <Words>860</Words>
  <Application>Microsoft Office PowerPoint</Application>
  <PresentationFormat>Widescreen</PresentationFormat>
  <Paragraphs>103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Mr D Findlay</dc:creator>
  <cp:lastModifiedBy>Mr D Findlay</cp:lastModifiedBy>
  <cp:revision>18</cp:revision>
  <dcterms:created xsi:type="dcterms:W3CDTF">2020-12-06T10:27:32Z</dcterms:created>
  <dcterms:modified xsi:type="dcterms:W3CDTF">2020-12-08T16:13:55Z</dcterms:modified>
</cp:coreProperties>
</file>