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96" r:id="rId5"/>
    <p:sldId id="397" r:id="rId6"/>
    <p:sldId id="398" r:id="rId7"/>
    <p:sldId id="399" r:id="rId8"/>
    <p:sldId id="400" r:id="rId9"/>
    <p:sldId id="402" r:id="rId10"/>
    <p:sldId id="409" r:id="rId11"/>
    <p:sldId id="403" r:id="rId12"/>
    <p:sldId id="404" r:id="rId13"/>
    <p:sldId id="408" r:id="rId14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1A31"/>
    <a:srgbClr val="98B195"/>
    <a:srgbClr val="C03636"/>
    <a:srgbClr val="FF9900"/>
    <a:srgbClr val="FF3F3F"/>
    <a:srgbClr val="FD6E03"/>
    <a:srgbClr val="D3B5B8"/>
    <a:srgbClr val="EF9999"/>
    <a:srgbClr val="E8788D"/>
    <a:srgbClr val="F0A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26" autoAdjust="0"/>
    <p:restoredTop sz="92007" autoAdjust="0"/>
  </p:normalViewPr>
  <p:slideViewPr>
    <p:cSldViewPr>
      <p:cViewPr varScale="1">
        <p:scale>
          <a:sx n="105" d="100"/>
          <a:sy n="105" d="100"/>
        </p:scale>
        <p:origin x="13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7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itchFamily="1" charset="0"/>
              </a:defRPr>
            </a:lvl1pPr>
          </a:lstStyle>
          <a:p>
            <a:pPr>
              <a:defRPr/>
            </a:pPr>
            <a:fld id="{FF24F4FB-08D0-CD49-9698-C18D258392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42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1" charset="0"/>
              </a:defRPr>
            </a:lvl1pPr>
          </a:lstStyle>
          <a:p>
            <a:pPr>
              <a:defRPr/>
            </a:pPr>
            <a:fld id="{DB9204B3-C9D7-4A4F-905D-0B6F1A988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78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Geneva" charset="-128"/>
        <a:cs typeface="Geneva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Geneva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Geneva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Geneva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Geneva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9204B3-C9D7-4A4F-905D-0B6F1A98845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33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Generally, these infections can cause more severe symptoms in people with weakened immune systems, older people, and those with long-term conditions like diabetes, cancer and chronic lung disease. There is no evidence that children are more affected than other age groups</a:t>
            </a:r>
            <a:endParaRPr lang="en-GB" sz="1200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9204B3-C9D7-4A4F-905D-0B6F1A98845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73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9204B3-C9D7-4A4F-905D-0B6F1A98845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17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/>
          <p:cNvSpPr txBox="1">
            <a:spLocks noChangeArrowheads="1"/>
          </p:cNvSpPr>
          <p:nvPr userDrawn="1"/>
        </p:nvSpPr>
        <p:spPr bwMode="auto">
          <a:xfrm>
            <a:off x="152400" y="6362700"/>
            <a:ext cx="2200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b="1">
                <a:solidFill>
                  <a:schemeClr val="bg1"/>
                </a:solidFill>
                <a:latin typeface="Arial" pitchFamily="1" charset="0"/>
              </a:rPr>
              <a:t>www.worcestershire.gov.uk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514600"/>
            <a:ext cx="8153400" cy="11430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886200"/>
            <a:ext cx="8153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05800" y="76200"/>
            <a:ext cx="687388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87BA2-DA29-1248-90FE-E5176F9E64E6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3F49A7-3237-3042-A89C-041B1DC9858F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1816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1816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399B4A-CE53-F949-B438-9393503C09D2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D2688D-57F9-014B-A5EC-73A92ABCB0E5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 i="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F3850D-EF14-154D-BFAB-79207C675DD5}" type="slidenum">
              <a:rPr lang="en-US"/>
              <a:pPr>
                <a:defRPr/>
              </a:pPr>
              <a:t>‹#›</a:t>
            </a:fld>
            <a:endParaRPr lang="en-US" sz="1400" b="0" dirty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EA3351-E226-6B49-89AF-8CA9EA5A0FA2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3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3637"/>
            <a:ext cx="4040188" cy="3357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93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3637"/>
            <a:ext cx="4041775" cy="3357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A31CDC-7CA6-B44B-95E4-E0DE28C4EB69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6ACD5C-53BA-D540-846F-28DDCA2F7BBA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ACE5A7-784D-DB4F-ACF2-47004661C9D4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334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95451"/>
            <a:ext cx="3008313" cy="4171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CB9559-9E1F-2743-A28E-3EE05ABC14F5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4958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8068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625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E10F85-35E6-3E44-B391-C4CE18440921}" type="slidenum">
              <a:rPr lang="en-US"/>
              <a:pPr>
                <a:defRPr/>
              </a:pPr>
              <a:t>‹#›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dirty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76200"/>
            <a:ext cx="68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833F792-BF5D-9948-BCB2-7146925A9940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6200" y="76200"/>
            <a:ext cx="449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dirty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[Slideshow Title - edit in Headers &amp; Footers] </a:t>
            </a:r>
          </a:p>
          <a:p>
            <a:pPr>
              <a:defRPr/>
            </a:pPr>
            <a:endParaRPr lang="en-US"/>
          </a:p>
        </p:txBody>
      </p:sp>
      <p:sp>
        <p:nvSpPr>
          <p:cNvPr id="1038" name="Text Box 14"/>
          <p:cNvSpPr txBox="1">
            <a:spLocks noChangeArrowheads="1"/>
          </p:cNvSpPr>
          <p:nvPr userDrawn="1"/>
        </p:nvSpPr>
        <p:spPr bwMode="auto">
          <a:xfrm>
            <a:off x="152400" y="6362700"/>
            <a:ext cx="2200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b="1">
                <a:solidFill>
                  <a:schemeClr val="bg1"/>
                </a:solidFill>
                <a:latin typeface="Arial" pitchFamily="1" charset="0"/>
              </a:rPr>
              <a:t>www.worcestershire.gov.uk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981A31"/>
          </a:solidFill>
          <a:latin typeface="+mj-lt"/>
          <a:ea typeface="Geneva" charset="-128"/>
          <a:cs typeface="Geneva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  <a:ea typeface="Geneva" charset="-128"/>
          <a:cs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  <a:ea typeface="Geneva" charset="-128"/>
          <a:cs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  <a:ea typeface="Geneva" charset="-128"/>
          <a:cs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  <a:ea typeface="Geneva" charset="-128"/>
          <a:cs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1DA5AD"/>
          </a:solidFill>
          <a:latin typeface="Arial" pitchFamily="1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2800">
          <a:solidFill>
            <a:schemeClr val="tx1"/>
          </a:solidFill>
          <a:latin typeface="+mn-lt"/>
          <a:ea typeface="Geneva" charset="-128"/>
          <a:cs typeface="Geneva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Geneva" charset="-128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Geneva" charset="-128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Geneva" charset="-128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Geneva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publishing.service.gov.uk/government/uploads/system/uploads/attachment_data/file/869250/Coronavirus_advice_for_educational_settings_poster.pdf" TargetMode="External"/><Relationship Id="rId2" Type="http://schemas.openxmlformats.org/officeDocument/2006/relationships/hyperlink" Target="https://www.gov.uk/government/publications/guidance-to-educational-settings-about-covid-19/guidance-to-educational-settings-about-covid-1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GJNspLRdrc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guidance-to-educational-settings-about-covid-19/guidance-to-educational-settings-about-covid-19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aignresources.phe.gov.uk/school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-bug.eu/junior_pack_ks1.aspx?cc=eng&amp;ss=2&amp;t=Super%20Sneezes" TargetMode="External"/><Relationship Id="rId4" Type="http://schemas.openxmlformats.org/officeDocument/2006/relationships/hyperlink" Target="https://e-bug.eu/junior_pack_ks1.aspx?cc=eng&amp;ss=2&amp;t=Horrid%20Hand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-bug.eu/junior_pack.aspx?cc=eng&amp;ss=2&amp;t=Respiratory%20Hygiene" TargetMode="External"/><Relationship Id="rId2" Type="http://schemas.openxmlformats.org/officeDocument/2006/relationships/hyperlink" Target="https://e-bug.eu/junior_pack.aspx?cc=eng&amp;ss=2&amp;t=Hand%20Hygie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mpaignresources.phe.gov.uk/resources/campaigns/101/resources/5016" TargetMode="External"/><Relationship Id="rId5" Type="http://schemas.openxmlformats.org/officeDocument/2006/relationships/hyperlink" Target="https://e-bug.eu/senior_pack.aspx?cc=eng&amp;ss=3&amp;t=Senior%20Schools-Respiratory%20Hygiene" TargetMode="External"/><Relationship Id="rId4" Type="http://schemas.openxmlformats.org/officeDocument/2006/relationships/hyperlink" Target="https://e-bug.eu/senior_pack.aspx?cc=eng&amp;ss=3&amp;t=Senior%20Schools-Hand%20Hygie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5B1A1-AC80-4A7F-8532-74EE412B2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Covid-19 Coronavirus</a:t>
            </a:r>
            <a:br>
              <a:rPr lang="en-GB" dirty="0"/>
            </a:br>
            <a:r>
              <a:rPr lang="en-GB" dirty="0"/>
              <a:t>Update for Worcestershire Headteachers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EB91E-2E01-41C3-8227-5392B2C56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708921"/>
            <a:ext cx="4038600" cy="3027908"/>
          </a:xfrm>
        </p:spPr>
        <p:txBody>
          <a:bodyPr/>
          <a:lstStyle/>
          <a:p>
            <a:r>
              <a:rPr lang="en-GB" sz="2400" dirty="0"/>
              <a:t>A new virus which started in China in December 2019</a:t>
            </a:r>
          </a:p>
          <a:p>
            <a:r>
              <a:rPr lang="en-GB" sz="2400" dirty="0"/>
              <a:t>Incubation period 2 – 14 days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F00C06-0DBA-4B4A-B1B5-96EBEABBD1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708920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64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D618F-EB2B-4595-A3D2-315655BCE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098503"/>
          </a:xfrm>
        </p:spPr>
        <p:txBody>
          <a:bodyPr/>
          <a:lstStyle/>
          <a:p>
            <a:r>
              <a:rPr lang="en-GB" dirty="0"/>
              <a:t>PHE Coronavirus guidance for education settings: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https://www.gov.uk/government/publications/guidance-to-educational-settings-about-covid-19/guidance-to-educational-settings-about-covid-19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Advice on the Coronavirus for places of education: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https://assets.publishing.service.gov.uk/government/uploads/system/uploads/attachment_data/file/869250/Coronavirus_advice_for_educational_settings_poster.pdf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62175-3FD9-439B-A274-13ACB90151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D2688D-57F9-014B-A5EC-73A92ABCB0E5}" type="slidenum">
              <a:rPr lang="en-US" smtClean="0"/>
              <a:pPr>
                <a:defRPr/>
              </a:pPr>
              <a:t>10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4ABA2-4A74-42FF-AA3E-8E493F4B0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[Slideshow Title - edit in Headers &amp; Footers] </a:t>
            </a:r>
          </a:p>
        </p:txBody>
      </p:sp>
    </p:spTree>
    <p:extLst>
      <p:ext uri="{BB962C8B-B14F-4D97-AF65-F5344CB8AC3E}">
        <p14:creationId xmlns:p14="http://schemas.microsoft.com/office/powerpoint/2010/main" val="3821717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2897-FEF3-4B75-9CB4-CEB4D34B1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418" y="629816"/>
            <a:ext cx="8153400" cy="1143000"/>
          </a:xfrm>
        </p:spPr>
        <p:txBody>
          <a:bodyPr/>
          <a:lstStyle/>
          <a:p>
            <a:r>
              <a:rPr lang="en-GB" dirty="0"/>
              <a:t>Symptoms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E9F07-60EB-4E5F-9D0D-28F372907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253164" cy="4032448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/>
              <a:t>Cough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/>
              <a:t>High temperature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/>
              <a:t>Shortness of breath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29CF2E-053E-4344-BF18-AAA53642A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772816"/>
            <a:ext cx="3133725" cy="1457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D0C185-93C7-41C0-A68C-83DA26B64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517" y="3501008"/>
            <a:ext cx="2143125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104D22-CE2D-4256-86DE-CBAE09DFA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358363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7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19FE9-AC38-4DE4-AD50-A30BD24D151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6096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rmAutofit/>
          </a:bodyPr>
          <a:lstStyle/>
          <a:p>
            <a:r>
              <a:rPr lang="en-GB" dirty="0"/>
              <a:t>How is its spread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FB94F-A609-4070-952C-310F43BC16ED}"/>
              </a:ext>
            </a:extLst>
          </p:cNvPr>
          <p:cNvSpPr>
            <a:spLocks noGrp="1"/>
          </p:cNvSpPr>
          <p:nvPr>
            <p:ph sz="half" idx="1"/>
          </p:nvPr>
        </p:nvSpPr>
        <p:spPr bwMode="auto">
          <a:xfrm>
            <a:off x="220216" y="1447800"/>
            <a:ext cx="473278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sz="1800" dirty="0"/>
              <a:t>Most likely to happen when there is close contact (within 2 </a:t>
            </a:r>
            <a:r>
              <a:rPr lang="en-US" sz="1800" dirty="0" err="1"/>
              <a:t>metres</a:t>
            </a:r>
            <a:r>
              <a:rPr lang="en-US" sz="1800" dirty="0"/>
              <a:t>) with an infected person.</a:t>
            </a:r>
          </a:p>
          <a:p>
            <a:endParaRPr lang="en-US" sz="1800" dirty="0"/>
          </a:p>
          <a:p>
            <a:r>
              <a:rPr lang="en-US" sz="1800" dirty="0"/>
              <a:t>secretions can be directly transferred into the mouths or noses of people who are nearby (within 2 </a:t>
            </a:r>
            <a:r>
              <a:rPr lang="en-US" sz="1800" dirty="0" err="1"/>
              <a:t>metres</a:t>
            </a:r>
            <a:r>
              <a:rPr lang="en-US" sz="1800" dirty="0"/>
              <a:t>) or could be inhaled into the lungs</a:t>
            </a:r>
          </a:p>
          <a:p>
            <a:endParaRPr lang="en-US" sz="1800" dirty="0"/>
          </a:p>
          <a:p>
            <a:r>
              <a:rPr lang="en-US" sz="1800" dirty="0"/>
              <a:t>it is also possible that someone may become infected by touching a surface or object that has been contaminated with respiratory secretions and then touching their own mouth, nose, or eyes (such as touching a door knob or shaking hands then touching own face).</a:t>
            </a:r>
          </a:p>
          <a:p>
            <a:endParaRPr lang="en-GB" sz="1500" dirty="0"/>
          </a:p>
        </p:txBody>
      </p:sp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7F86D0B2-E3DB-4750-9516-EE9C3B20C6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65" r="19845"/>
          <a:stretch/>
        </p:blipFill>
        <p:spPr>
          <a:xfrm>
            <a:off x="4953000" y="2905607"/>
            <a:ext cx="4038600" cy="302704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2DC4D-EA66-447C-BD5A-95D8D71B6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05800" y="76200"/>
            <a:ext cx="68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DED2688D-57F9-014B-A5EC-73A92ABCB0E5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3</a:t>
            </a:fld>
            <a:endParaRPr lang="en-US" b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21A5D-31D9-49F7-A38B-188E2D3AD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6200" y="76200"/>
            <a:ext cx="449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en-US"/>
              <a:t>[Slideshow Title - edit in Headers &amp; Footers] </a:t>
            </a:r>
          </a:p>
        </p:txBody>
      </p:sp>
      <p:pic>
        <p:nvPicPr>
          <p:cNvPr id="9" name="Picture 8" descr="A picture containing outdoor, water, riding, man&#10;&#10;Description automatically generated">
            <a:extLst>
              <a:ext uri="{FF2B5EF4-FFF2-40B4-BE49-F238E27FC236}">
                <a16:creationId xmlns:a16="http://schemas.microsoft.com/office/drawing/2014/main" id="{76F421EF-5C8C-4C02-87A6-01B243B2E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762000"/>
            <a:ext cx="403860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5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44768-FBF2-4441-872B-9850C13E117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6096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rmAutofit/>
          </a:bodyPr>
          <a:lstStyle/>
          <a:p>
            <a:r>
              <a:rPr lang="en-GB"/>
              <a:t>Preventing spread of infection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2D5FDF-9F0A-4AA6-A76D-559BD8B94A68}"/>
              </a:ext>
            </a:extLst>
          </p:cNvPr>
          <p:cNvSpPr>
            <a:spLocks noGrp="1"/>
          </p:cNvSpPr>
          <p:nvPr>
            <p:ph sz="half" idx="1"/>
          </p:nvPr>
        </p:nvSpPr>
        <p:spPr bwMode="auto">
          <a:xfrm>
            <a:off x="457200" y="1447800"/>
            <a:ext cx="4038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rmAutofit/>
          </a:bodyPr>
          <a:lstStyle/>
          <a:p>
            <a:r>
              <a:rPr lang="en-US" sz="2600" dirty="0"/>
              <a:t>Wash hands often with soap and water, or use alcohol </a:t>
            </a:r>
            <a:r>
              <a:rPr lang="en-US" sz="2600" dirty="0" err="1"/>
              <a:t>sanitiser</a:t>
            </a:r>
            <a:r>
              <a:rPr lang="en-US" sz="2600" dirty="0"/>
              <a:t> if handwashing facilities are not available. </a:t>
            </a:r>
          </a:p>
          <a:p>
            <a:r>
              <a:rPr lang="en-US" sz="2600" dirty="0"/>
              <a:t>Covering coughs or sneeze with a tissue, then throwing the tissue in a bin. Or cough into your elbow/sleeve if you don’t have a tissue.</a:t>
            </a:r>
          </a:p>
        </p:txBody>
      </p:sp>
      <p:pic>
        <p:nvPicPr>
          <p:cNvPr id="1028" name="Picture 4" descr="Image result for coughing into your elbow">
            <a:extLst>
              <a:ext uri="{FF2B5EF4-FFF2-40B4-BE49-F238E27FC236}">
                <a16:creationId xmlns:a16="http://schemas.microsoft.com/office/drawing/2014/main" id="{78090246-FFB8-4B79-A406-71BA42A31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1600200"/>
            <a:ext cx="4038600" cy="403860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73" name="Slide Number Placeholder 4">
            <a:extLst>
              <a:ext uri="{FF2B5EF4-FFF2-40B4-BE49-F238E27FC236}">
                <a16:creationId xmlns:a16="http://schemas.microsoft.com/office/drawing/2014/main" id="{86822A4E-58A4-4063-9E28-5186F97F88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05800" y="76200"/>
            <a:ext cx="685800" cy="2286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94EA3351-E226-6B49-89AF-8CA9EA5A0FA2}" type="slidenum">
              <a:rPr lang="en-US"/>
              <a:pPr>
                <a:spcAft>
                  <a:spcPts val="600"/>
                </a:spcAft>
                <a:defRPr/>
              </a:pPr>
              <a:t>4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75" name="Footer Placeholder 5">
            <a:extLst>
              <a:ext uri="{FF2B5EF4-FFF2-40B4-BE49-F238E27FC236}">
                <a16:creationId xmlns:a16="http://schemas.microsoft.com/office/drawing/2014/main" id="{D10D9A44-E28D-4D91-810C-E42CB7E1E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00" y="76200"/>
            <a:ext cx="4495800" cy="2286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/>
              <a:t>[Slideshow Title - edit in Headers &amp; Footers] </a:t>
            </a:r>
          </a:p>
          <a:p>
            <a:pPr>
              <a:spcAft>
                <a:spcPts val="60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9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88808-2CE1-4A34-A8C6-7092C2074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Wash Hands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5C4535-5DA6-4A07-B2B8-DF69AAF5F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743" y="1676400"/>
            <a:ext cx="4040188" cy="4114800"/>
          </a:xfrm>
        </p:spPr>
        <p:txBody>
          <a:bodyPr/>
          <a:lstStyle/>
          <a:p>
            <a:r>
              <a:rPr lang="en-US" dirty="0"/>
              <a:t>before leaving home</a:t>
            </a:r>
          </a:p>
          <a:p>
            <a:r>
              <a:rPr lang="en-US" dirty="0"/>
              <a:t>on arrival at school</a:t>
            </a:r>
          </a:p>
          <a:p>
            <a:r>
              <a:rPr lang="en-US" dirty="0"/>
              <a:t>after using the toilet</a:t>
            </a:r>
          </a:p>
          <a:p>
            <a:r>
              <a:rPr lang="en-US" dirty="0"/>
              <a:t>after breaks and sporting activities</a:t>
            </a:r>
          </a:p>
          <a:p>
            <a:r>
              <a:rPr lang="en-US" dirty="0"/>
              <a:t>before food preparation</a:t>
            </a:r>
          </a:p>
          <a:p>
            <a:r>
              <a:rPr lang="en-US" dirty="0"/>
              <a:t>before eating any food, including snacks</a:t>
            </a:r>
          </a:p>
          <a:p>
            <a:r>
              <a:rPr lang="en-US" dirty="0"/>
              <a:t>before leaving school</a:t>
            </a:r>
          </a:p>
          <a:p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C84A828-00C4-40AD-A683-58FC01A5944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08316" y="1071509"/>
            <a:ext cx="4041775" cy="40417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71CC64-2D8E-48AE-B035-196DC0A8AA4E}"/>
              </a:ext>
            </a:extLst>
          </p:cNvPr>
          <p:cNvSpPr txBox="1"/>
          <p:nvPr/>
        </p:nvSpPr>
        <p:spPr>
          <a:xfrm>
            <a:off x="683568" y="5373216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https://www.youtube.com/watch?v=aGJNspLRdrc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18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A9E54-F424-4C36-A247-DF391F51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35224"/>
          </a:xfrm>
        </p:spPr>
        <p:txBody>
          <a:bodyPr/>
          <a:lstStyle/>
          <a:p>
            <a:pPr algn="ctr"/>
            <a:r>
              <a:rPr lang="en-GB" dirty="0"/>
              <a:t>Keeping Education Settings Clean.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BF2FF-54E7-4359-92BD-BBC2363232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D2688D-57F9-014B-A5EC-73A92ABCB0E5}" type="slidenum">
              <a:rPr lang="en-US" smtClean="0"/>
              <a:pPr>
                <a:defRPr/>
              </a:pPr>
              <a:t>6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BA1DC-1CCA-4FE7-8A5A-4D87BBD3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[Slideshow Title - edit in Headers &amp; Footers] </a:t>
            </a:r>
          </a:p>
        </p:txBody>
      </p:sp>
      <p:pic>
        <p:nvPicPr>
          <p:cNvPr id="2050" name="Picture 2" descr="Image result for school toilets">
            <a:extLst>
              <a:ext uri="{FF2B5EF4-FFF2-40B4-BE49-F238E27FC236}">
                <a16:creationId xmlns:a16="http://schemas.microsoft.com/office/drawing/2014/main" id="{B5EF9AA5-351B-4A85-9F3A-373C82AFE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220" y="1520518"/>
            <a:ext cx="2946037" cy="442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schoolcomputers">
            <a:extLst>
              <a:ext uri="{FF2B5EF4-FFF2-40B4-BE49-F238E27FC236}">
                <a16:creationId xmlns:a16="http://schemas.microsoft.com/office/drawing/2014/main" id="{EF71E89C-03FF-4673-8CBB-0976A219F1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08" y="1484785"/>
            <a:ext cx="2619375" cy="196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0FA5F2-174F-4160-8D7B-97ED16AA1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817" y="3573016"/>
            <a:ext cx="2774758" cy="2376264"/>
          </a:xfrm>
          <a:prstGeom prst="rect">
            <a:avLst/>
          </a:prstGeom>
        </p:spPr>
      </p:pic>
      <p:pic>
        <p:nvPicPr>
          <p:cNvPr id="12" name="Picture 11" descr="A close up of electronics&#10;&#10;Description automatically generated">
            <a:extLst>
              <a:ext uri="{FF2B5EF4-FFF2-40B4-BE49-F238E27FC236}">
                <a16:creationId xmlns:a16="http://schemas.microsoft.com/office/drawing/2014/main" id="{8CF6217E-C92B-4925-B2B5-43F0CAB45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7046" y="1520518"/>
            <a:ext cx="2828924" cy="19284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478BBD-813F-4E9E-B3B9-824DBADDE0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7045" y="3573016"/>
            <a:ext cx="280455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4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6DEFC-DD49-45D2-9044-DE2F4F803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8520" y="764704"/>
            <a:ext cx="9361040" cy="1008112"/>
          </a:xfrm>
        </p:spPr>
        <p:txBody>
          <a:bodyPr/>
          <a:lstStyle/>
          <a:p>
            <a:r>
              <a:rPr lang="en-GB" dirty="0"/>
              <a:t>Further Support and Guidance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346A57-0FE1-4B15-8999-46D5CB992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454" y="1772816"/>
            <a:ext cx="8153400" cy="3456384"/>
          </a:xfrm>
        </p:spPr>
        <p:txBody>
          <a:bodyPr/>
          <a:lstStyle/>
          <a:p>
            <a:pPr algn="l"/>
            <a:r>
              <a:rPr lang="en-GB" b="1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Specific Educational Guidance</a:t>
            </a:r>
          </a:p>
          <a:p>
            <a:pPr algn="l"/>
            <a:r>
              <a:rPr lang="en-GB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https://www.gov.uk/government/publications/guidance-to-educational-settings-about-covid-19/guidance-to-educational-settings-about-covid-19</a:t>
            </a:r>
            <a:endParaRPr lang="en-GB" dirty="0">
              <a:solidFill>
                <a:srgbClr val="0070C0"/>
              </a:solidFill>
            </a:endParaRPr>
          </a:p>
          <a:p>
            <a:pPr algn="l"/>
            <a:r>
              <a:rPr lang="en-GB" b="1" dirty="0"/>
              <a:t>OR</a:t>
            </a:r>
          </a:p>
          <a:p>
            <a:pPr algn="l"/>
            <a:r>
              <a:rPr lang="en-GB" dirty="0"/>
              <a:t>Phone Public Health England 0344 225 3560 or NHS 111 has a dedicated advice line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861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89EED-E1C5-4DEA-A2BA-11CB21D7A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31168"/>
          </a:xfrm>
        </p:spPr>
        <p:txBody>
          <a:bodyPr/>
          <a:lstStyle/>
          <a:p>
            <a:pPr algn="ctr"/>
            <a:r>
              <a:rPr lang="en-GB" dirty="0"/>
              <a:t>Useful links and resources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E4995-FA93-457D-9C1D-6A0C07F64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E-bug resources</a:t>
            </a:r>
          </a:p>
          <a:p>
            <a:pPr marL="0" indent="0">
              <a:buNone/>
            </a:pPr>
            <a:r>
              <a:rPr lang="en-GB" dirty="0"/>
              <a:t>Provides information developed by PHE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https://campaignresources.phe.gov.uk/schools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KS1: Horrid Hands and Super Sneezes:</a:t>
            </a:r>
          </a:p>
          <a:p>
            <a:pPr marL="0" indent="0">
              <a:buNone/>
            </a:pPr>
            <a:r>
              <a:rPr lang="en-US" dirty="0"/>
              <a:t>Educational teaching resource</a:t>
            </a:r>
          </a:p>
          <a:p>
            <a:pPr marL="0" indent="0">
              <a:buNone/>
            </a:pPr>
            <a:r>
              <a:rPr lang="en-GB" sz="1800" dirty="0">
                <a:hlinkClick r:id="rId4"/>
              </a:rPr>
              <a:t>https://e-bug.eu/junior_pack_ks1.aspx?cc=eng&amp;ss=2&amp;t=Horrid%20Hands</a:t>
            </a:r>
            <a:endParaRPr lang="en-GB" sz="1800" dirty="0"/>
          </a:p>
          <a:p>
            <a:pPr marL="0" indent="0">
              <a:buNone/>
            </a:pPr>
            <a:r>
              <a:rPr lang="en-GB" sz="1800" dirty="0">
                <a:hlinkClick r:id="rId5"/>
              </a:rPr>
              <a:t>https://e-bug.eu/junior_pack_ks1.aspx?cc=eng&amp;ss=2&amp;t=Super%20Sneezes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7A2C3-74FD-4647-8BAC-F8D851119A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D2688D-57F9-014B-A5EC-73A92ABCB0E5}" type="slidenum">
              <a:rPr lang="en-US" smtClean="0"/>
              <a:pPr>
                <a:defRPr/>
              </a:pPr>
              <a:t>8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A85A1-7ECE-4D8B-B401-21FCAFFE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[Slideshow Title - edit in Headers &amp; Footers] </a:t>
            </a:r>
          </a:p>
        </p:txBody>
      </p:sp>
    </p:spTree>
    <p:extLst>
      <p:ext uri="{BB962C8B-B14F-4D97-AF65-F5344CB8AC3E}">
        <p14:creationId xmlns:p14="http://schemas.microsoft.com/office/powerpoint/2010/main" val="4285501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EBD7D-2AA1-4B56-84C5-D27C56529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9544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KS2: Hand Hygiene and Respiratory Hygiene</a:t>
            </a:r>
          </a:p>
          <a:p>
            <a:pPr marL="0" indent="0">
              <a:buNone/>
            </a:pPr>
            <a:r>
              <a:rPr lang="en-GB" sz="1800" dirty="0">
                <a:hlinkClick r:id="rId2"/>
              </a:rPr>
              <a:t>https://e-bug.eu/junior_pack.aspx?cc=eng&amp;ss=2&amp;t=Hand%20Hygiene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>
                <a:hlinkClick r:id="rId3"/>
              </a:rPr>
              <a:t>https://e-bug.eu/junior_pack.aspx?cc=eng&amp;ss=2&amp;t=Respiratory%20Hygiene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US" dirty="0"/>
              <a:t>KS3: Hand Hygiene and Respiratory Hygiene</a:t>
            </a:r>
          </a:p>
          <a:p>
            <a:pPr marL="0" indent="0">
              <a:buNone/>
            </a:pPr>
            <a:r>
              <a:rPr lang="en-GB" sz="1800" dirty="0">
                <a:hlinkClick r:id="rId4"/>
              </a:rPr>
              <a:t>https://e-bug.eu/senior_pack.aspx?cc=eng&amp;ss=3&amp;t=Senior%20Schools-Hand%20Hygiene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>
                <a:hlinkClick r:id="rId5"/>
              </a:rPr>
              <a:t>https://e-bug.eu/senior_pack.aspx?cc=eng&amp;ss=3&amp;t=Senior%20Schools-Respiratory%20Hygiene</a:t>
            </a:r>
            <a:endParaRPr lang="en-GB" sz="18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dirty="0"/>
              <a:t>Catch it, Bin it, Kill it.</a:t>
            </a:r>
          </a:p>
          <a:p>
            <a:pPr marL="0" indent="0">
              <a:buNone/>
            </a:pPr>
            <a:r>
              <a:rPr lang="en-GB" sz="1400" dirty="0">
                <a:hlinkClick r:id="rId6"/>
              </a:rPr>
              <a:t>https://campaignresources.phe.gov.uk/resources/campaigns/101/resources/5016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3A07A-2893-445F-96E1-870B0C05F0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D2688D-57F9-014B-A5EC-73A92ABCB0E5}" type="slidenum">
              <a:rPr lang="en-US" smtClean="0"/>
              <a:pPr>
                <a:defRPr/>
              </a:pPr>
              <a:t>9</a:t>
            </a:fld>
            <a:endParaRPr lang="en-US" sz="1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92E65-78FD-4CF8-8BBB-688E89F1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[Slideshow Title - edit in Headers &amp; Footers] </a:t>
            </a:r>
          </a:p>
        </p:txBody>
      </p:sp>
    </p:spTree>
    <p:extLst>
      <p:ext uri="{BB962C8B-B14F-4D97-AF65-F5344CB8AC3E}">
        <p14:creationId xmlns:p14="http://schemas.microsoft.com/office/powerpoint/2010/main" val="8810943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3DB2ECFACBFB46AC401C76BC542EA9" ma:contentTypeVersion="11" ma:contentTypeDescription="Create a new document." ma:contentTypeScope="" ma:versionID="194d64bf6fe869042b9bced52c8a23aa">
  <xsd:schema xmlns:xsd="http://www.w3.org/2001/XMLSchema" xmlns:xs="http://www.w3.org/2001/XMLSchema" xmlns:p="http://schemas.microsoft.com/office/2006/metadata/properties" xmlns:ns3="7c6b9dd3-ac9a-4f5a-94aa-41eea040c902" xmlns:ns4="c00f71b3-dbf4-48b1-89a6-5bf3e2860e81" targetNamespace="http://schemas.microsoft.com/office/2006/metadata/properties" ma:root="true" ma:fieldsID="07c780744fa45cc77d489f5e80efd48a" ns3:_="" ns4:_="">
    <xsd:import namespace="7c6b9dd3-ac9a-4f5a-94aa-41eea040c902"/>
    <xsd:import namespace="c00f71b3-dbf4-48b1-89a6-5bf3e2860e8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b9dd3-ac9a-4f5a-94aa-41eea040c9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f71b3-dbf4-48b1-89a6-5bf3e2860e8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6A06A4-1EF9-414C-A6BA-DD20BB8F01E6}">
  <ds:schemaRefs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c00f71b3-dbf4-48b1-89a6-5bf3e2860e81"/>
    <ds:schemaRef ds:uri="7c6b9dd3-ac9a-4f5a-94aa-41eea040c902"/>
  </ds:schemaRefs>
</ds:datastoreItem>
</file>

<file path=customXml/itemProps2.xml><?xml version="1.0" encoding="utf-8"?>
<ds:datastoreItem xmlns:ds="http://schemas.openxmlformats.org/officeDocument/2006/customXml" ds:itemID="{EBB74660-D0D7-4F5C-88BE-C108D9C2F4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F5C191-9C44-4692-B1A8-9581549266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6b9dd3-ac9a-4f5a-94aa-41eea040c902"/>
    <ds:schemaRef ds:uri="c00f71b3-dbf4-48b1-89a6-5bf3e2860e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684</Words>
  <Application>Microsoft Office PowerPoint</Application>
  <PresentationFormat>On-screen Show (4:3)</PresentationFormat>
  <Paragraphs>79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Geneva</vt:lpstr>
      <vt:lpstr>Times</vt:lpstr>
      <vt:lpstr>Blank Presentation</vt:lpstr>
      <vt:lpstr>Covid-19 Coronavirus Update for Worcestershire Headteachers </vt:lpstr>
      <vt:lpstr>Symptoms</vt:lpstr>
      <vt:lpstr>How is its spread</vt:lpstr>
      <vt:lpstr>Preventing spread of infection</vt:lpstr>
      <vt:lpstr>Wash Hands</vt:lpstr>
      <vt:lpstr>Keeping Education Settings Clean.</vt:lpstr>
      <vt:lpstr>Further Support and Guidance</vt:lpstr>
      <vt:lpstr>Useful links and resources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Cobain, Kathryn</dc:creator>
  <cp:lastModifiedBy>Moulston, Victoria</cp:lastModifiedBy>
  <cp:revision>6</cp:revision>
  <dcterms:created xsi:type="dcterms:W3CDTF">2020-03-02T13:04:22Z</dcterms:created>
  <dcterms:modified xsi:type="dcterms:W3CDTF">2020-03-06T13:31:28Z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0x010100243DB2ECFACBFB46AC401C76BC542EA9</vt:lpwstr>
  </property>
</Properties>
</file>