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6" r:id="rId2"/>
    <p:sldId id="264" r:id="rId3"/>
    <p:sldId id="265" r:id="rId4"/>
    <p:sldId id="257" r:id="rId5"/>
    <p:sldId id="261" r:id="rId6"/>
    <p:sldId id="260" r:id="rId7"/>
    <p:sldId id="258" r:id="rId8"/>
    <p:sldId id="262" r:id="rId9"/>
    <p:sldId id="269" r:id="rId10"/>
    <p:sldId id="267" r:id="rId11"/>
    <p:sldId id="300" r:id="rId12"/>
    <p:sldId id="299" r:id="rId13"/>
    <p:sldId id="268" r:id="rId14"/>
    <p:sldId id="275" r:id="rId15"/>
    <p:sldId id="263" r:id="rId16"/>
    <p:sldId id="266" r:id="rId17"/>
    <p:sldId id="298" r:id="rId18"/>
    <p:sldId id="259" r:id="rId19"/>
    <p:sldId id="270" r:id="rId20"/>
    <p:sldId id="271" r:id="rId21"/>
    <p:sldId id="297" r:id="rId22"/>
    <p:sldId id="272" r:id="rId23"/>
    <p:sldId id="296" r:id="rId24"/>
    <p:sldId id="274" r:id="rId25"/>
    <p:sldId id="277" r:id="rId26"/>
    <p:sldId id="278" r:id="rId27"/>
    <p:sldId id="279" r:id="rId28"/>
    <p:sldId id="294" r:id="rId29"/>
    <p:sldId id="280" r:id="rId30"/>
    <p:sldId id="281" r:id="rId31"/>
    <p:sldId id="285" r:id="rId32"/>
    <p:sldId id="286" r:id="rId33"/>
    <p:sldId id="287" r:id="rId34"/>
    <p:sldId id="288" r:id="rId35"/>
    <p:sldId id="301" r:id="rId36"/>
    <p:sldId id="273" r:id="rId37"/>
    <p:sldId id="290" r:id="rId38"/>
    <p:sldId id="276" r:id="rId39"/>
    <p:sldId id="291" r:id="rId40"/>
    <p:sldId id="292" r:id="rId41"/>
    <p:sldId id="30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72" y="-4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97EF1E9-C5DC-4C5C-90D7-A25362EAAD30}" type="datetimeFigureOut">
              <a:rPr lang="en-GB" smtClean="0"/>
              <a:pPr/>
              <a:t>11/06/2015</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5CCA95-B438-4F98-AC5E-11D35AB85E8F}" type="slidenum">
              <a:rPr lang="en-GB" smtClean="0"/>
              <a:pPr/>
              <a:t>‹#›</a:t>
            </a:fld>
            <a:endParaRPr lang="en-GB" dirty="0"/>
          </a:p>
        </p:txBody>
      </p:sp>
    </p:spTree>
    <p:extLst>
      <p:ext uri="{BB962C8B-B14F-4D97-AF65-F5344CB8AC3E}">
        <p14:creationId xmlns:p14="http://schemas.microsoft.com/office/powerpoint/2010/main" val="8904606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9F6745-9F63-4ABF-BDCF-107FFA1E2196}" type="datetimeFigureOut">
              <a:rPr lang="en-GB" smtClean="0"/>
              <a:pPr/>
              <a:t>11/06/2015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E42745-857B-4A3C-B5CC-721E8CC5405F}" type="slidenum">
              <a:rPr lang="en-GB" smtClean="0"/>
              <a:pPr/>
              <a:t>‹#›</a:t>
            </a:fld>
            <a:endParaRPr lang="en-GB" dirty="0"/>
          </a:p>
        </p:txBody>
      </p:sp>
    </p:spTree>
    <p:extLst>
      <p:ext uri="{BB962C8B-B14F-4D97-AF65-F5344CB8AC3E}">
        <p14:creationId xmlns:p14="http://schemas.microsoft.com/office/powerpoint/2010/main" val="2424163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 might get to choose some of the modules you take, so you'll be able to study the parts of your subject you're most interested in.</a:t>
            </a:r>
            <a:endParaRPr lang="en-GB" dirty="0"/>
          </a:p>
        </p:txBody>
      </p:sp>
      <p:sp>
        <p:nvSpPr>
          <p:cNvPr id="4" name="Slide Number Placeholder 3"/>
          <p:cNvSpPr>
            <a:spLocks noGrp="1"/>
          </p:cNvSpPr>
          <p:nvPr>
            <p:ph type="sldNum" sz="quarter" idx="10"/>
          </p:nvPr>
        </p:nvSpPr>
        <p:spPr/>
        <p:txBody>
          <a:bodyPr/>
          <a:lstStyle/>
          <a:p>
            <a:fld id="{FCE42745-857B-4A3C-B5CC-721E8CC5405F}" type="slidenum">
              <a:rPr lang="en-GB" smtClean="0"/>
              <a:pPr/>
              <a:t>5</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UCCA formally merged with its partner organisations PCAS (Polytechnics Central Admissions System) and SCUE (Standing Conference on University Entrance) in 1993 to create one independent service.</a:t>
            </a:r>
            <a:endParaRPr lang="en-GB" dirty="0"/>
          </a:p>
        </p:txBody>
      </p:sp>
      <p:sp>
        <p:nvSpPr>
          <p:cNvPr id="4" name="Slide Number Placeholder 3"/>
          <p:cNvSpPr>
            <a:spLocks noGrp="1"/>
          </p:cNvSpPr>
          <p:nvPr>
            <p:ph type="sldNum" sz="quarter" idx="10"/>
          </p:nvPr>
        </p:nvSpPr>
        <p:spPr/>
        <p:txBody>
          <a:bodyPr/>
          <a:lstStyle/>
          <a:p>
            <a:fld id="{FCE42745-857B-4A3C-B5CC-721E8CC5405F}" type="slidenum">
              <a:rPr lang="en-GB" smtClean="0"/>
              <a:pPr/>
              <a:t>10</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UCCA formally merged with its partner organisations PCAS (Polytechnics Central Admissions System) and SCUE (Standing Conference on University Entrance) in 1993 to create one independent service.</a:t>
            </a:r>
            <a:endParaRPr lang="en-GB" dirty="0"/>
          </a:p>
        </p:txBody>
      </p:sp>
      <p:sp>
        <p:nvSpPr>
          <p:cNvPr id="4" name="Slide Number Placeholder 3"/>
          <p:cNvSpPr>
            <a:spLocks noGrp="1"/>
          </p:cNvSpPr>
          <p:nvPr>
            <p:ph type="sldNum" sz="quarter" idx="10"/>
          </p:nvPr>
        </p:nvSpPr>
        <p:spPr/>
        <p:txBody>
          <a:bodyPr/>
          <a:lstStyle/>
          <a:p>
            <a:fld id="{FCE42745-857B-4A3C-B5CC-721E8CC5405F}" type="slidenum">
              <a:rPr lang="en-GB" smtClean="0"/>
              <a:pPr/>
              <a:t>11</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only exception where </a:t>
            </a:r>
            <a:r>
              <a:rPr lang="en-GB" baseline="0" dirty="0" smtClean="0"/>
              <a:t>students can not make five choices is for m</a:t>
            </a:r>
            <a:r>
              <a:rPr lang="en-GB" sz="1200" dirty="0" smtClean="0">
                <a:latin typeface="Arial" pitchFamily="34" charset="0"/>
              </a:rPr>
              <a:t>edicine, veterinary science/medicine and dentistry  courses, where students can only make 4 choices. </a:t>
            </a:r>
            <a:endParaRPr lang="en-GB" sz="1200" dirty="0">
              <a:latin typeface="+mn-lt"/>
            </a:endParaRPr>
          </a:p>
          <a:p>
            <a:r>
              <a:rPr lang="en-GB" sz="1200" dirty="0" smtClean="0">
                <a:latin typeface="+mn-lt"/>
              </a:rPr>
              <a:t>Students</a:t>
            </a:r>
            <a:r>
              <a:rPr lang="en-GB" sz="1200" baseline="0" dirty="0" smtClean="0">
                <a:latin typeface="+mn-lt"/>
              </a:rPr>
              <a:t> can also only apply to study one course at either Oxford and Cambridge – not both. </a:t>
            </a:r>
            <a:endParaRPr lang="en-GB" sz="1200" dirty="0" smtClean="0">
              <a:latin typeface="Arial" pitchFamily="34" charset="0"/>
            </a:endParaRPr>
          </a:p>
        </p:txBody>
      </p:sp>
    </p:spTree>
    <p:extLst>
      <p:ext uri="{BB962C8B-B14F-4D97-AF65-F5344CB8AC3E}">
        <p14:creationId xmlns:p14="http://schemas.microsoft.com/office/powerpoint/2010/main" val="2773202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latin typeface="Arial" pitchFamily="34" charset="0"/>
              </a:rPr>
              <a:t>The steps all applicants will take to get to uni.</a:t>
            </a:r>
          </a:p>
          <a:p>
            <a:r>
              <a:rPr lang="en-GB" dirty="0" smtClean="0">
                <a:latin typeface="Arial" pitchFamily="34" charset="0"/>
              </a:rPr>
              <a:t>1 – Research, what are you looking for and do you have what the universities/colleges are looking for?</a:t>
            </a:r>
          </a:p>
          <a:p>
            <a:r>
              <a:rPr lang="en-GB" dirty="0" smtClean="0">
                <a:latin typeface="Arial" pitchFamily="34" charset="0"/>
              </a:rPr>
              <a:t>2 – Making your application</a:t>
            </a:r>
          </a:p>
          <a:p>
            <a:r>
              <a:rPr lang="en-GB" dirty="0" smtClean="0">
                <a:latin typeface="Arial" pitchFamily="34" charset="0"/>
              </a:rPr>
              <a:t>3 – Starting uni – enrolment, finance, life at uni.</a:t>
            </a:r>
          </a:p>
          <a:p>
            <a:endParaRPr lang="en-GB" dirty="0" smtClean="0">
              <a:latin typeface="Arial" pitchFamily="34" charset="0"/>
            </a:endParaRPr>
          </a:p>
          <a:p>
            <a:r>
              <a:rPr lang="en-GB" dirty="0" smtClean="0">
                <a:latin typeface="Arial" pitchFamily="34" charset="0"/>
              </a:rPr>
              <a:t>More detail on ucas.com, and in Parent Guides if you have given them these.</a:t>
            </a:r>
          </a:p>
        </p:txBody>
      </p:sp>
    </p:spTree>
    <p:extLst>
      <p:ext uri="{BB962C8B-B14F-4D97-AF65-F5344CB8AC3E}">
        <p14:creationId xmlns:p14="http://schemas.microsoft.com/office/powerpoint/2010/main" val="3519965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All of this is detailed</a:t>
            </a:r>
            <a:r>
              <a:rPr lang="en-GB" baseline="0" dirty="0" smtClean="0"/>
              <a:t> on the formerly mentioned websites.</a:t>
            </a:r>
            <a:endParaRPr lang="en-GB" dirty="0"/>
          </a:p>
        </p:txBody>
      </p:sp>
      <p:sp>
        <p:nvSpPr>
          <p:cNvPr id="4" name="Slide Number Placeholder 3"/>
          <p:cNvSpPr>
            <a:spLocks noGrp="1"/>
          </p:cNvSpPr>
          <p:nvPr>
            <p:ph type="sldNum" sz="quarter" idx="10"/>
          </p:nvPr>
        </p:nvSpPr>
        <p:spPr/>
        <p:txBody>
          <a:bodyPr/>
          <a:lstStyle/>
          <a:p>
            <a:fld id="{FCE42745-857B-4A3C-B5CC-721E8CC5405F}" type="slidenum">
              <a:rPr lang="en-GB" smtClean="0"/>
              <a:pPr/>
              <a:t>33</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BE07E39-5D0D-4BD2-B463-D52558207E8F}" type="datetime1">
              <a:rPr lang="en-GB" smtClean="0"/>
              <a:t>11/06/2015</a:t>
            </a:fld>
            <a:endParaRPr lang="en-GB" dirty="0"/>
          </a:p>
        </p:txBody>
      </p:sp>
      <p:sp>
        <p:nvSpPr>
          <p:cNvPr id="3" name="Footer Placeholder 2"/>
          <p:cNvSpPr>
            <a:spLocks noGrp="1"/>
          </p:cNvSpPr>
          <p:nvPr>
            <p:ph type="ftr" sz="quarter" idx="11"/>
          </p:nvPr>
        </p:nvSpPr>
        <p:spPr>
          <a:xfrm>
            <a:off x="2667000" y="6356350"/>
            <a:ext cx="3352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7924800" y="6356350"/>
            <a:ext cx="762000" cy="365125"/>
          </a:xfrm>
          <a:prstGeom prst="rect">
            <a:avLst/>
          </a:prstGeom>
        </p:spPr>
        <p:txBody>
          <a:bodyPr/>
          <a:lstStyle/>
          <a:p>
            <a:fld id="{299F6205-DA78-4BFA-9EEF-7EA7D2E58087}" type="slidenum">
              <a:rPr lang="en-GB" smtClean="0"/>
              <a:pPr/>
              <a:t>‹#›</a:t>
            </a:fld>
            <a:endParaRPr lang="en-GB" dirty="0"/>
          </a:p>
        </p:txBody>
      </p:sp>
      <p:pic>
        <p:nvPicPr>
          <p:cNvPr id="5" name="Picture 4" descr="master swirl.jpg"/>
          <p:cNvPicPr>
            <a:picLocks noChangeAspect="1"/>
          </p:cNvPicPr>
          <p:nvPr/>
        </p:nvPicPr>
        <p:blipFill>
          <a:blip r:embed="rId2" cstate="print"/>
          <a:stretch>
            <a:fillRect/>
          </a:stretch>
        </p:blipFill>
        <p:spPr>
          <a:xfrm>
            <a:off x="0" y="5661095"/>
            <a:ext cx="9144000" cy="1196905"/>
          </a:xfrm>
          <a:prstGeom prst="rect">
            <a:avLst/>
          </a:prstGeom>
        </p:spPr>
      </p:pic>
      <p:pic>
        <p:nvPicPr>
          <p:cNvPr id="6" name="Picture 5" descr="master swirl.jpg"/>
          <p:cNvPicPr>
            <a:picLocks noChangeAspect="1"/>
          </p:cNvPicPr>
          <p:nvPr/>
        </p:nvPicPr>
        <p:blipFill>
          <a:blip r:embed="rId2" cstate="print"/>
          <a:stretch>
            <a:fillRect/>
          </a:stretch>
        </p:blipFill>
        <p:spPr>
          <a:xfrm>
            <a:off x="0" y="-27384"/>
            <a:ext cx="9144000" cy="1196905"/>
          </a:xfrm>
          <a:prstGeom prst="rect">
            <a:avLst/>
          </a:prstGeom>
        </p:spPr>
      </p:pic>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EF94A81-3223-4EA3-B470-10133867A1AB}" type="datetime1">
              <a:rPr lang="en-GB" smtClean="0"/>
              <a:t>11/06/2015</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99F6205-DA78-4BFA-9EEF-7EA7D2E58087}" type="slidenum">
              <a:rPr lang="en-GB" smtClean="0"/>
              <a:pPr/>
              <a:t>‹#›</a:t>
            </a:fld>
            <a:endParaRPr lang="en-GB"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760DBF3-2FDC-4D10-A13A-340A2990CC78}" type="datetime1">
              <a:rPr lang="en-GB" smtClean="0"/>
              <a:t>11/06/2015</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99F6205-DA78-4BFA-9EEF-7EA7D2E58087}" type="slidenum">
              <a:rPr lang="en-GB" smtClean="0"/>
              <a:pPr/>
              <a:t>‹#›</a:t>
            </a:fld>
            <a:endParaRPr lang="en-GB"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fld id="{D0E6AD0F-86C3-4441-B21D-9B8C5EA4E379}" type="datetime1">
              <a:rPr lang="en-GB" smtClean="0"/>
              <a:t>11/06/2015</a:t>
            </a:fld>
            <a:endParaRPr lang="en-US" dirty="0"/>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xfrm>
            <a:off x="6553200" y="6248400"/>
            <a:ext cx="1905000" cy="457200"/>
          </a:xfrm>
          <a:prstGeom prst="rect">
            <a:avLst/>
          </a:prstGeom>
        </p:spPr>
        <p:txBody>
          <a:bodyPr/>
          <a:lstStyle>
            <a:lvl1pPr>
              <a:defRPr/>
            </a:lvl1pPr>
          </a:lstStyle>
          <a:p>
            <a:pPr>
              <a:defRPr/>
            </a:pPr>
            <a:fld id="{FAD0C711-BC7A-4011-BD7C-A0D5CBCCECE3}" type="slidenum">
              <a:rPr lang="en-US"/>
              <a:pPr>
                <a:defRPr/>
              </a:pPr>
              <a:t>‹#›</a:t>
            </a:fld>
            <a:endParaRPr lang="en-US" dirty="0"/>
          </a:p>
        </p:txBody>
      </p:sp>
    </p:spTree>
    <p:extLst>
      <p:ext uri="{BB962C8B-B14F-4D97-AF65-F5344CB8AC3E}">
        <p14:creationId xmlns:p14="http://schemas.microsoft.com/office/powerpoint/2010/main" val="387138084"/>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 SG2">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ormAutofit/>
          </a:bodyPr>
          <a:lstStyle>
            <a:lvl1pPr algn="l">
              <a:defRPr sz="3600" b="1">
                <a:solidFill>
                  <a:srgbClr val="FF0000"/>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600200"/>
            <a:ext cx="4834880" cy="4525963"/>
          </a:xfrm>
          <a:prstGeom prst="rect">
            <a:avLst/>
          </a:prstGeom>
        </p:spPr>
        <p:txBody>
          <a:bodyPr/>
          <a:lstStyle>
            <a:lvl1pPr>
              <a:buFont typeface="Arial" pitchFamily="34" charset="0"/>
              <a:buChar char="•"/>
              <a:defRPr sz="2800"/>
            </a:lvl1pPr>
            <a:lvl2pPr>
              <a:buFont typeface="Arial" pitchFamily="34" charset="0"/>
              <a:buChar char="•"/>
              <a:defRPr sz="2400"/>
            </a:lvl2pPr>
            <a:lvl3pPr>
              <a:buFont typeface="Arial" pitchFamily="34" charset="0"/>
              <a:buChar char="•"/>
              <a:defRPr sz="2000"/>
            </a:lvl3pPr>
            <a:lvl4pPr>
              <a:buFont typeface="Arial" pitchFamily="34" charset="0"/>
              <a:buChar char="•"/>
              <a:defRPr/>
            </a:lvl4pPr>
            <a:lvl5pPr>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Date Placeholder 3"/>
          <p:cNvSpPr>
            <a:spLocks noGrp="1"/>
          </p:cNvSpPr>
          <p:nvPr>
            <p:ph type="dt" sz="half" idx="10"/>
          </p:nvPr>
        </p:nvSpPr>
        <p:spPr>
          <a:xfrm>
            <a:off x="7390945" y="6362485"/>
            <a:ext cx="946448" cy="365125"/>
          </a:xfrm>
          <a:prstGeom prst="rect">
            <a:avLst/>
          </a:prstGeom>
        </p:spPr>
        <p:txBody>
          <a:bodyPr/>
          <a:lstStyle/>
          <a:p>
            <a:fld id="{4539B372-CE43-4B9F-AE88-DF603E2E31DF}" type="datetime1">
              <a:rPr lang="en-GB" smtClean="0"/>
              <a:t>11/06/2015</a:t>
            </a:fld>
            <a:endParaRPr lang="en-GB" dirty="0"/>
          </a:p>
        </p:txBody>
      </p:sp>
      <p:sp>
        <p:nvSpPr>
          <p:cNvPr id="5" name="Footer Placeholder 4"/>
          <p:cNvSpPr>
            <a:spLocks noGrp="1"/>
          </p:cNvSpPr>
          <p:nvPr>
            <p:ph type="ftr" sz="quarter" idx="11"/>
          </p:nvPr>
        </p:nvSpPr>
        <p:spPr>
          <a:xfrm>
            <a:off x="1699378" y="6303185"/>
            <a:ext cx="4312782"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316416" y="6356350"/>
            <a:ext cx="549424" cy="365125"/>
          </a:xfrm>
          <a:prstGeom prst="rect">
            <a:avLst/>
          </a:prstGeom>
        </p:spPr>
        <p:txBody>
          <a:bodyPr/>
          <a:lstStyle/>
          <a:p>
            <a:fld id="{4A73001F-84D8-48B7-9690-BD096A4D8920}" type="slidenum">
              <a:rPr lang="en-GB" smtClean="0"/>
              <a:pPr/>
              <a:t>‹#›</a:t>
            </a:fld>
            <a:endParaRPr lang="en-GB" dirty="0"/>
          </a:p>
        </p:txBody>
      </p:sp>
      <p:pic>
        <p:nvPicPr>
          <p:cNvPr id="7" name="Picture 2"/>
          <p:cNvPicPr>
            <a:picLocks noChangeAspect="1" noChangeArrowheads="1"/>
          </p:cNvPicPr>
          <p:nvPr userDrawn="1"/>
        </p:nvPicPr>
        <p:blipFill>
          <a:blip r:embed="rId2" cstate="print"/>
          <a:srcRect l="9708" t="1501" r="10378" b="5929"/>
          <a:stretch>
            <a:fillRect/>
          </a:stretch>
        </p:blipFill>
        <p:spPr bwMode="auto">
          <a:xfrm>
            <a:off x="5384413" y="1984535"/>
            <a:ext cx="3600400" cy="3456384"/>
          </a:xfrm>
          <a:prstGeom prst="rect">
            <a:avLst/>
          </a:prstGeom>
          <a:noFill/>
          <a:ln w="9525">
            <a:noFill/>
            <a:miter lim="800000"/>
            <a:headEnd/>
            <a:tailEnd/>
          </a:ln>
          <a:effectLst/>
        </p:spPr>
      </p:pic>
      <p:sp>
        <p:nvSpPr>
          <p:cNvPr id="8" name="Content Placeholder 2"/>
          <p:cNvSpPr>
            <a:spLocks noGrp="1"/>
          </p:cNvSpPr>
          <p:nvPr>
            <p:ph idx="13" hasCustomPrompt="1"/>
          </p:nvPr>
        </p:nvSpPr>
        <p:spPr>
          <a:xfrm>
            <a:off x="5600437" y="3496703"/>
            <a:ext cx="2880320" cy="1080120"/>
          </a:xfrm>
          <a:prstGeom prst="rect">
            <a:avLst/>
          </a:prstGeom>
        </p:spPr>
        <p:txBody>
          <a:bodyPr anchor="ctr" anchorCtr="0">
            <a:normAutofit/>
          </a:bodyPr>
          <a:lstStyle>
            <a:lvl1pPr marL="0" indent="0">
              <a:buFont typeface="Arial" pitchFamily="34" charset="0"/>
              <a:buNone/>
              <a:defRPr sz="2000">
                <a:solidFill>
                  <a:schemeClr val="bg1"/>
                </a:solidFill>
              </a:defRPr>
            </a:lvl1pPr>
            <a:lvl2pPr>
              <a:buFont typeface="Arial" pitchFamily="34" charset="0"/>
              <a:buChar char="•"/>
              <a:defRPr sz="2400"/>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smtClean="0"/>
              <a:t>Click to edit text</a:t>
            </a:r>
          </a:p>
        </p:txBody>
      </p:sp>
      <p:sp>
        <p:nvSpPr>
          <p:cNvPr id="9" name="Content Placeholder 2"/>
          <p:cNvSpPr>
            <a:spLocks noGrp="1"/>
          </p:cNvSpPr>
          <p:nvPr>
            <p:ph idx="14" hasCustomPrompt="1"/>
          </p:nvPr>
        </p:nvSpPr>
        <p:spPr>
          <a:xfrm>
            <a:off x="6782041" y="2776623"/>
            <a:ext cx="1986748" cy="626806"/>
          </a:xfrm>
          <a:prstGeom prst="rect">
            <a:avLst/>
          </a:prstGeom>
        </p:spPr>
        <p:txBody>
          <a:bodyPr anchor="ctr" anchorCtr="0">
            <a:normAutofit/>
          </a:bodyPr>
          <a:lstStyle>
            <a:lvl1pPr marL="0" indent="0">
              <a:buFont typeface="Arial" pitchFamily="34" charset="0"/>
              <a:buNone/>
              <a:defRPr sz="2000">
                <a:solidFill>
                  <a:schemeClr val="bg1"/>
                </a:solidFill>
              </a:defRPr>
            </a:lvl1pPr>
            <a:lvl2pPr>
              <a:buFont typeface="Arial" pitchFamily="34" charset="0"/>
              <a:buChar char="•"/>
              <a:defRPr sz="2400"/>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smtClean="0"/>
              <a:t>Click to edit text</a:t>
            </a:r>
          </a:p>
        </p:txBody>
      </p:sp>
      <p:pic>
        <p:nvPicPr>
          <p:cNvPr id="10" name="Picture 4" descr="C:\Users\Cader Rattray\Desktop\UCAS-Left_aligned-White_box-Keyline-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301110"/>
            <a:ext cx="1521328" cy="434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06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4" name="Picture 13" descr="master swirl.jpg"/>
          <p:cNvPicPr>
            <a:picLocks noChangeAspect="1"/>
          </p:cNvPicPr>
          <p:nvPr/>
        </p:nvPicPr>
        <p:blipFill>
          <a:blip r:embed="rId8" cstate="print"/>
          <a:stretch>
            <a:fillRect/>
          </a:stretch>
        </p:blipFill>
        <p:spPr>
          <a:xfrm>
            <a:off x="0" y="-27384"/>
            <a:ext cx="9144000" cy="1196905"/>
          </a:xfrm>
          <a:prstGeom prst="rect">
            <a:avLst/>
          </a:prstGeom>
        </p:spPr>
      </p:pic>
      <p:pic>
        <p:nvPicPr>
          <p:cNvPr id="15" name="Picture 14" descr="master swirl.jpg"/>
          <p:cNvPicPr>
            <a:picLocks noChangeAspect="1"/>
          </p:cNvPicPr>
          <p:nvPr/>
        </p:nvPicPr>
        <p:blipFill>
          <a:blip r:embed="rId8" cstate="print"/>
          <a:stretch>
            <a:fillRect/>
          </a:stretch>
        </p:blipFill>
        <p:spPr>
          <a:xfrm>
            <a:off x="0" y="5661095"/>
            <a:ext cx="9144000" cy="119690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dissolve/>
  </p:transition>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ucas.com/ucas/undergraduate/getting-started"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ucas.com/ucas/conservatoires"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www.dramauk.co.uk/"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www.ucas.com/ucas/undergraduate/getting-started/parents-and-guardians" TargetMode="External"/><Relationship Id="rId2" Type="http://schemas.openxmlformats.org/officeDocument/2006/relationships/hyperlink" Target="http://www.ucas.com/" TargetMode="External"/><Relationship Id="rId1" Type="http://schemas.openxmlformats.org/officeDocument/2006/relationships/slideLayout" Target="../slideLayouts/slideLayout4.xml"/><Relationship Id="rId4" Type="http://schemas.openxmlformats.org/officeDocument/2006/relationships/hyperlink" Target="https://www.ucas.com/sites/default/files/ucas-parent-guide-2016-entry_0.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www.heaponline.co.uk/" TargetMode="External"/><Relationship Id="rId2" Type="http://schemas.openxmlformats.org/officeDocument/2006/relationships/hyperlink" Target="search.ucas.com/"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http://unistats.direct.gov.uk/"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www.studentfinanceengland.co.uk/" TargetMode="External"/><Relationship Id="rId2" Type="http://schemas.openxmlformats.org/officeDocument/2006/relationships/hyperlink" Target="http://www.ucas.com/parents/studentfinance" TargetMode="External"/><Relationship Id="rId1" Type="http://schemas.openxmlformats.org/officeDocument/2006/relationships/slideLayout" Target="../slideLayouts/slideLayout4.xml"/><Relationship Id="rId5" Type="http://schemas.openxmlformats.org/officeDocument/2006/relationships/hyperlink" Target="http://www.studentcalculator.org/" TargetMode="External"/><Relationship Id="rId4" Type="http://schemas.openxmlformats.org/officeDocument/2006/relationships/hyperlink" Target="http://www.moneysavingexpert.com/student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www.opendays.com/" TargetMode="External"/><Relationship Id="rId7" Type="http://schemas.openxmlformats.org/officeDocument/2006/relationships/hyperlink" Target="http://www.nhscareers.nhs.uk/explore-by-career/doctors/training-to-become-a-doctor/undergraduate-medical-education/how-to-apply-for-medical-school/" TargetMode="External"/><Relationship Id="rId2" Type="http://schemas.openxmlformats.org/officeDocument/2006/relationships/hyperlink" Target="http://unistats.direct.gov.uk/" TargetMode="External"/><Relationship Id="rId1" Type="http://schemas.openxmlformats.org/officeDocument/2006/relationships/slideLayout" Target="../slideLayouts/slideLayout4.xml"/><Relationship Id="rId6" Type="http://schemas.openxmlformats.org/officeDocument/2006/relationships/hyperlink" Target="http://www.studential.com/university/applying" TargetMode="External"/><Relationship Id="rId5" Type="http://schemas.openxmlformats.org/officeDocument/2006/relationships/hyperlink" Target="http://www.thecompleteuniversityguide.co.uk/" TargetMode="External"/><Relationship Id="rId4" Type="http://schemas.openxmlformats.org/officeDocument/2006/relationships/hyperlink" Target="http://www.ucas.co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268760"/>
            <a:ext cx="7772400" cy="1470025"/>
          </a:xfrm>
        </p:spPr>
        <p:txBody>
          <a:bodyPr/>
          <a:lstStyle/>
          <a:p>
            <a:pPr algn="ctr"/>
            <a:r>
              <a:rPr lang="en-GB" dirty="0" smtClean="0"/>
              <a:t>Prince Henry’s High School Sixth Form</a:t>
            </a:r>
            <a:endParaRPr lang="en-GB" dirty="0"/>
          </a:p>
        </p:txBody>
      </p:sp>
      <p:sp>
        <p:nvSpPr>
          <p:cNvPr id="3" name="Subtitle 2"/>
          <p:cNvSpPr>
            <a:spLocks noGrp="1"/>
          </p:cNvSpPr>
          <p:nvPr>
            <p:ph type="subTitle" idx="1"/>
          </p:nvPr>
        </p:nvSpPr>
        <p:spPr>
          <a:xfrm>
            <a:off x="251520" y="2852936"/>
            <a:ext cx="8640960" cy="1752600"/>
          </a:xfrm>
        </p:spPr>
        <p:txBody>
          <a:bodyPr/>
          <a:lstStyle/>
          <a:p>
            <a:r>
              <a:rPr lang="en-GB" sz="4400" dirty="0" smtClean="0">
                <a:solidFill>
                  <a:schemeClr val="accent1"/>
                </a:solidFill>
              </a:rPr>
              <a:t>Higher Education </a:t>
            </a:r>
          </a:p>
          <a:p>
            <a:r>
              <a:rPr lang="en-GB" sz="4400" dirty="0" smtClean="0">
                <a:solidFill>
                  <a:schemeClr val="accent1"/>
                </a:solidFill>
              </a:rPr>
              <a:t>Parents’ Information Evening</a:t>
            </a:r>
          </a:p>
          <a:p>
            <a:r>
              <a:rPr lang="en-GB" sz="4400" smtClean="0">
                <a:solidFill>
                  <a:schemeClr val="accent1"/>
                </a:solidFill>
              </a:rPr>
              <a:t>2015</a:t>
            </a:r>
            <a:endParaRPr lang="en-GB" sz="4400" dirty="0" smtClean="0">
              <a:solidFill>
                <a:schemeClr val="accent1"/>
              </a:solidFill>
            </a:endParaRPr>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a:t>
            </a:fld>
            <a:endParaRPr lang="en-GB"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19882"/>
            <a:ext cx="8229600" cy="724942"/>
          </a:xfrm>
        </p:spPr>
        <p:txBody>
          <a:bodyPr/>
          <a:lstStyle/>
          <a:p>
            <a:r>
              <a:rPr lang="en-GB" dirty="0" smtClean="0"/>
              <a:t>What is UCAS?</a:t>
            </a:r>
            <a:endParaRPr lang="en-GB" dirty="0"/>
          </a:p>
        </p:txBody>
      </p:sp>
      <p:sp>
        <p:nvSpPr>
          <p:cNvPr id="3" name="Content Placeholder 2"/>
          <p:cNvSpPr>
            <a:spLocks noGrp="1"/>
          </p:cNvSpPr>
          <p:nvPr>
            <p:ph idx="1"/>
          </p:nvPr>
        </p:nvSpPr>
        <p:spPr>
          <a:xfrm>
            <a:off x="323528" y="2143397"/>
            <a:ext cx="8496944" cy="4597971"/>
          </a:xfrm>
        </p:spPr>
        <p:txBody>
          <a:bodyPr/>
          <a:lstStyle/>
          <a:p>
            <a:pPr fontAlgn="base"/>
            <a:r>
              <a:rPr lang="en-GB" dirty="0" smtClean="0"/>
              <a:t>The organisation responsible for managing applications to higher education courses in the UK. </a:t>
            </a:r>
            <a:r>
              <a:rPr lang="en-GB" dirty="0" smtClean="0">
                <a:hlinkClick r:id="rId3"/>
              </a:rPr>
              <a:t>https://www.ucas.com/ucas/undergraduate/getting-started</a:t>
            </a:r>
            <a:endParaRPr lang="en-GB" dirty="0" smtClean="0"/>
          </a:p>
          <a:p>
            <a:pPr fontAlgn="base"/>
            <a:endParaRPr lang="en-GB" dirty="0" smtClean="0"/>
          </a:p>
          <a:p>
            <a:pPr fontAlgn="base"/>
            <a:r>
              <a:rPr lang="en-GB" dirty="0" smtClean="0"/>
              <a:t>Their services provide a centralised application service for prospective undergraduates.</a:t>
            </a:r>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10</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19882"/>
            <a:ext cx="8229600" cy="724942"/>
          </a:xfrm>
        </p:spPr>
        <p:txBody>
          <a:bodyPr/>
          <a:lstStyle/>
          <a:p>
            <a:r>
              <a:rPr lang="en-GB" dirty="0" smtClean="0"/>
              <a:t>What is UCAS?</a:t>
            </a:r>
            <a:endParaRPr lang="en-GB" dirty="0"/>
          </a:p>
        </p:txBody>
      </p:sp>
      <p:sp>
        <p:nvSpPr>
          <p:cNvPr id="3" name="Content Placeholder 2"/>
          <p:cNvSpPr>
            <a:spLocks noGrp="1"/>
          </p:cNvSpPr>
          <p:nvPr>
            <p:ph idx="1"/>
          </p:nvPr>
        </p:nvSpPr>
        <p:spPr>
          <a:xfrm>
            <a:off x="323528" y="1999381"/>
            <a:ext cx="8496944" cy="4597971"/>
          </a:xfrm>
        </p:spPr>
        <p:txBody>
          <a:bodyPr/>
          <a:lstStyle/>
          <a:p>
            <a:pPr fontAlgn="base"/>
            <a:r>
              <a:rPr lang="en-GB" sz="2800" dirty="0"/>
              <a:t>For performance based courses in music, dance or drama studying at a Conservatoire students there is a slightly different system, the details of which can also be found through the UCAS website:  </a:t>
            </a:r>
            <a:r>
              <a:rPr lang="en-GB" sz="3200" dirty="0">
                <a:hlinkClick r:id="rId3"/>
              </a:rPr>
              <a:t>https://www.ucas.com/ucas/conservatoires</a:t>
            </a:r>
            <a:r>
              <a:rPr lang="en-GB" sz="3200" dirty="0"/>
              <a:t>  </a:t>
            </a:r>
          </a:p>
          <a:p>
            <a:pPr fontAlgn="base"/>
            <a:endParaRPr lang="en-GB" sz="2800" dirty="0" smtClean="0"/>
          </a:p>
          <a:p>
            <a:pPr fontAlgn="base"/>
            <a:r>
              <a:rPr lang="en-GB" sz="2800" dirty="0" smtClean="0"/>
              <a:t>Also look at </a:t>
            </a:r>
            <a:r>
              <a:rPr lang="en-GB" sz="2800" dirty="0" smtClean="0">
                <a:hlinkClick r:id="rId4"/>
              </a:rPr>
              <a:t>http://www.dramauk.co.uk/</a:t>
            </a:r>
            <a:r>
              <a:rPr lang="en-GB" sz="2800" dirty="0" smtClean="0"/>
              <a:t> for drama courses.</a:t>
            </a:r>
          </a:p>
          <a:p>
            <a:pPr fontAlgn="base"/>
            <a:endParaRPr lang="en-GB" dirty="0" smtClean="0"/>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11</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5880"/>
            <a:ext cx="8229600" cy="1143000"/>
          </a:xfrm>
        </p:spPr>
        <p:txBody>
          <a:bodyPr>
            <a:noAutofit/>
          </a:bodyPr>
          <a:lstStyle/>
          <a:p>
            <a:r>
              <a:rPr lang="en-GB" sz="4400" b="0" dirty="0" smtClean="0">
                <a:solidFill>
                  <a:srgbClr val="0070C0"/>
                </a:solidFill>
              </a:rPr>
              <a:t>Key features of the UCAS scheme</a:t>
            </a:r>
            <a:endParaRPr lang="en-GB" sz="4400" b="0" dirty="0">
              <a:solidFill>
                <a:srgbClr val="0070C0"/>
              </a:solidFill>
            </a:endParaRPr>
          </a:p>
        </p:txBody>
      </p:sp>
      <p:sp>
        <p:nvSpPr>
          <p:cNvPr id="3" name="Content Placeholder 2"/>
          <p:cNvSpPr>
            <a:spLocks noGrp="1"/>
          </p:cNvSpPr>
          <p:nvPr>
            <p:ph idx="1"/>
          </p:nvPr>
        </p:nvSpPr>
        <p:spPr>
          <a:xfrm>
            <a:off x="251520" y="2060848"/>
            <a:ext cx="5472608" cy="4176464"/>
          </a:xfrm>
        </p:spPr>
        <p:txBody>
          <a:bodyPr>
            <a:noAutofit/>
          </a:bodyPr>
          <a:lstStyle/>
          <a:p>
            <a:pPr eaLnBrk="0" hangingPunct="0">
              <a:lnSpc>
                <a:spcPct val="120000"/>
              </a:lnSpc>
              <a:spcBef>
                <a:spcPts val="600"/>
              </a:spcBef>
              <a:spcAft>
                <a:spcPts val="600"/>
              </a:spcAft>
              <a:buClr>
                <a:srgbClr val="FF0000"/>
              </a:buClr>
              <a:tabLst>
                <a:tab pos="4986338" algn="l"/>
              </a:tabLst>
              <a:defRPr/>
            </a:pPr>
            <a:r>
              <a:rPr lang="en-GB" sz="2200" dirty="0" smtClean="0"/>
              <a:t>Your </a:t>
            </a:r>
            <a:r>
              <a:rPr lang="en-GB" sz="2200" dirty="0"/>
              <a:t>son or daughter can make up to five choices in one application.</a:t>
            </a:r>
          </a:p>
          <a:p>
            <a:pPr>
              <a:spcBef>
                <a:spcPts val="600"/>
              </a:spcBef>
              <a:spcAft>
                <a:spcPts val="600"/>
              </a:spcAft>
              <a:buClr>
                <a:srgbClr val="FF0000"/>
              </a:buClr>
            </a:pPr>
            <a:r>
              <a:rPr lang="en-GB" sz="2200" dirty="0"/>
              <a:t>The 2015 applicant fee was:</a:t>
            </a:r>
          </a:p>
          <a:p>
            <a:pPr lvl="1">
              <a:spcBef>
                <a:spcPts val="600"/>
              </a:spcBef>
              <a:spcAft>
                <a:spcPts val="600"/>
              </a:spcAft>
              <a:buClr>
                <a:srgbClr val="FF0000"/>
              </a:buClr>
            </a:pPr>
            <a:r>
              <a:rPr lang="en-GB" sz="2200" dirty="0"/>
              <a:t>£12 for one choice</a:t>
            </a:r>
          </a:p>
          <a:p>
            <a:pPr lvl="1">
              <a:spcBef>
                <a:spcPts val="600"/>
              </a:spcBef>
              <a:spcAft>
                <a:spcPts val="600"/>
              </a:spcAft>
              <a:buClr>
                <a:srgbClr val="FF0000"/>
              </a:buClr>
            </a:pPr>
            <a:r>
              <a:rPr lang="en-GB" sz="2200" dirty="0"/>
              <a:t>£23 for up to five choices.</a:t>
            </a:r>
          </a:p>
          <a:p>
            <a:pPr eaLnBrk="0" hangingPunct="0">
              <a:lnSpc>
                <a:spcPct val="120000"/>
              </a:lnSpc>
              <a:spcBef>
                <a:spcPts val="600"/>
              </a:spcBef>
              <a:spcAft>
                <a:spcPts val="600"/>
              </a:spcAft>
              <a:buClr>
                <a:srgbClr val="FF0000"/>
              </a:buClr>
              <a:tabLst>
                <a:tab pos="4986338" algn="l"/>
              </a:tabLst>
              <a:defRPr/>
            </a:pPr>
            <a:r>
              <a:rPr lang="en-GB" sz="2200" dirty="0" smtClean="0"/>
              <a:t>Applications received by the key deadlines are given equal consideration. </a:t>
            </a:r>
          </a:p>
          <a:p>
            <a:pPr eaLnBrk="0" hangingPunct="0">
              <a:lnSpc>
                <a:spcPct val="120000"/>
              </a:lnSpc>
              <a:spcBef>
                <a:spcPts val="600"/>
              </a:spcBef>
              <a:spcAft>
                <a:spcPts val="600"/>
              </a:spcAft>
              <a:buClr>
                <a:srgbClr val="FF0000"/>
              </a:buClr>
              <a:tabLst>
                <a:tab pos="4986338" algn="l"/>
              </a:tabLst>
              <a:defRPr/>
            </a:pPr>
            <a:r>
              <a:rPr lang="en-GB" sz="2200" dirty="0" smtClean="0"/>
              <a:t>‘Invisibility’ – universities cannot see where else students have applied.</a:t>
            </a:r>
            <a:endParaRPr lang="en-GB" sz="2200" dirty="0" smtClean="0">
              <a:solidFill>
                <a:srgbClr val="000000"/>
              </a:solidFill>
              <a:latin typeface="Arial" pitchFamily="34" charset="0"/>
            </a:endParaRPr>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73001F-84D8-48B7-9690-BD096A4D8920}" type="slidenum">
              <a:rPr lang="en-GB" smtClean="0"/>
              <a:pPr/>
              <a:t>12</a:t>
            </a:fld>
            <a:endParaRPr lang="en-GB" dirty="0"/>
          </a:p>
        </p:txBody>
      </p:sp>
      <p:sp>
        <p:nvSpPr>
          <p:cNvPr id="9" name="Content Placeholder 6"/>
          <p:cNvSpPr>
            <a:spLocks noGrp="1"/>
          </p:cNvSpPr>
          <p:nvPr>
            <p:ph idx="13"/>
          </p:nvPr>
        </p:nvSpPr>
        <p:spPr>
          <a:xfrm>
            <a:off x="5652120" y="3695766"/>
            <a:ext cx="2987824" cy="1080120"/>
          </a:xfrm>
        </p:spPr>
        <p:txBody>
          <a:bodyPr>
            <a:noAutofit/>
          </a:bodyPr>
          <a:lstStyle/>
          <a:p>
            <a:pPr marL="270000" lvl="0" indent="-270000" algn="ctr">
              <a:spcBef>
                <a:spcPts val="0"/>
              </a:spcBef>
              <a:buFont typeface="Wingdings" pitchFamily="2" charset="2"/>
              <a:buChar char="§"/>
            </a:pPr>
            <a:r>
              <a:rPr lang="en-GB" sz="1700" dirty="0" smtClean="0"/>
              <a:t>UCAS received 653,637</a:t>
            </a:r>
            <a:r>
              <a:rPr lang="en-US" sz="1700" dirty="0" smtClean="0"/>
              <a:t> applications</a:t>
            </a:r>
          </a:p>
          <a:p>
            <a:pPr marL="270000" lvl="0" indent="-270000" algn="ctr">
              <a:spcBef>
                <a:spcPts val="0"/>
              </a:spcBef>
              <a:buFont typeface="Wingdings" pitchFamily="2" charset="2"/>
              <a:buChar char="§"/>
            </a:pPr>
            <a:endParaRPr lang="en-US" sz="800" dirty="0" smtClean="0"/>
          </a:p>
          <a:p>
            <a:pPr marL="270000" lvl="0" indent="-270000" algn="ctr">
              <a:spcBef>
                <a:spcPts val="0"/>
              </a:spcBef>
              <a:buFont typeface="Wingdings" pitchFamily="2" charset="2"/>
              <a:buChar char="§"/>
            </a:pPr>
            <a:r>
              <a:rPr lang="en-US" sz="1700" dirty="0" smtClean="0"/>
              <a:t>464,910 were accepted</a:t>
            </a:r>
          </a:p>
        </p:txBody>
      </p:sp>
      <p:sp>
        <p:nvSpPr>
          <p:cNvPr id="11" name="Content Placeholder 7"/>
          <p:cNvSpPr>
            <a:spLocks noGrp="1"/>
          </p:cNvSpPr>
          <p:nvPr>
            <p:ph idx="14"/>
          </p:nvPr>
        </p:nvSpPr>
        <p:spPr>
          <a:xfrm>
            <a:off x="6531388" y="3212976"/>
            <a:ext cx="1460484" cy="626806"/>
          </a:xfrm>
        </p:spPr>
        <p:txBody>
          <a:bodyPr>
            <a:noAutofit/>
          </a:bodyPr>
          <a:lstStyle/>
          <a:p>
            <a:r>
              <a:rPr lang="en-GB" sz="2400" dirty="0" smtClean="0"/>
              <a:t>In 2012...</a:t>
            </a:r>
            <a:endParaRPr lang="en-GB" sz="2400" dirty="0"/>
          </a:p>
        </p:txBody>
      </p:sp>
    </p:spTree>
    <p:extLst>
      <p:ext uri="{BB962C8B-B14F-4D97-AF65-F5344CB8AC3E}">
        <p14:creationId xmlns:p14="http://schemas.microsoft.com/office/powerpoint/2010/main" val="2020426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80120"/>
          </a:xfrm>
        </p:spPr>
        <p:txBody>
          <a:bodyPr/>
          <a:lstStyle/>
          <a:p>
            <a:r>
              <a:rPr lang="en-GB" dirty="0" smtClean="0"/>
              <a:t>How to apply through UCAS</a:t>
            </a:r>
            <a:endParaRPr lang="en-GB" dirty="0"/>
          </a:p>
        </p:txBody>
      </p:sp>
      <p:sp>
        <p:nvSpPr>
          <p:cNvPr id="3" name="Content Placeholder 2"/>
          <p:cNvSpPr>
            <a:spLocks noGrp="1"/>
          </p:cNvSpPr>
          <p:nvPr>
            <p:ph idx="1"/>
          </p:nvPr>
        </p:nvSpPr>
        <p:spPr>
          <a:xfrm>
            <a:off x="539552" y="1988840"/>
            <a:ext cx="8229600" cy="3960440"/>
          </a:xfrm>
        </p:spPr>
        <p:txBody>
          <a:bodyPr/>
          <a:lstStyle/>
          <a:p>
            <a:pPr>
              <a:buNone/>
            </a:pPr>
            <a:r>
              <a:rPr lang="en-GB" sz="3200" dirty="0" smtClean="0"/>
              <a:t>The UCAS website :  </a:t>
            </a:r>
            <a:r>
              <a:rPr lang="en-GB" sz="3200" dirty="0">
                <a:hlinkClick r:id="rId2"/>
              </a:rPr>
              <a:t>www.ucas.com</a:t>
            </a:r>
            <a:endParaRPr lang="en-GB" sz="3200" dirty="0"/>
          </a:p>
          <a:p>
            <a:pPr>
              <a:buNone/>
            </a:pPr>
            <a:r>
              <a:rPr lang="en-GB" sz="3200" dirty="0"/>
              <a:t>The </a:t>
            </a:r>
            <a:r>
              <a:rPr lang="en-GB" sz="3200" dirty="0" smtClean="0"/>
              <a:t>UCAS parent page : </a:t>
            </a:r>
            <a:r>
              <a:rPr lang="en-GB" sz="3200" dirty="0" smtClean="0">
                <a:hlinkClick r:id="rId3"/>
              </a:rPr>
              <a:t>https://www.ucas.com/ucas/undergraduate/getting-started/parents-and-guardians</a:t>
            </a:r>
            <a:endParaRPr lang="en-GB" sz="3200" dirty="0" smtClean="0"/>
          </a:p>
          <a:p>
            <a:pPr>
              <a:buNone/>
            </a:pPr>
            <a:r>
              <a:rPr lang="en-GB" sz="3200" dirty="0" smtClean="0"/>
              <a:t>The UCAS parent advice sheet : </a:t>
            </a:r>
            <a:r>
              <a:rPr lang="en-GB" sz="3200" dirty="0" smtClean="0">
                <a:hlinkClick r:id="rId4"/>
              </a:rPr>
              <a:t>https://www.ucas.com/sites/default/files/ucas-parent-guide-2016-entry_0.pdf</a:t>
            </a:r>
            <a:endParaRPr lang="en-GB" sz="3200" dirty="0"/>
          </a:p>
          <a:p>
            <a:pPr>
              <a:buNone/>
            </a:pPr>
            <a:endParaRPr lang="en-GB" dirty="0" smtClean="0"/>
          </a:p>
          <a:p>
            <a:pPr>
              <a:buNone/>
            </a:pPr>
            <a:endParaRPr lang="en-GB" dirty="0" smtClean="0"/>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13</a:t>
            </a:fld>
            <a:endParaRPr lang="en-GB" dirty="0"/>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6752"/>
            <a:ext cx="8229600" cy="936104"/>
          </a:xfrm>
        </p:spPr>
        <p:txBody>
          <a:bodyPr/>
          <a:lstStyle/>
          <a:p>
            <a:r>
              <a:rPr lang="en-GB" dirty="0" smtClean="0"/>
              <a:t>Filling in the UCAS form</a:t>
            </a:r>
            <a:endParaRPr lang="en-GB" dirty="0"/>
          </a:p>
        </p:txBody>
      </p:sp>
      <p:sp>
        <p:nvSpPr>
          <p:cNvPr id="3" name="Content Placeholder 2"/>
          <p:cNvSpPr>
            <a:spLocks noGrp="1"/>
          </p:cNvSpPr>
          <p:nvPr>
            <p:ph idx="1"/>
          </p:nvPr>
        </p:nvSpPr>
        <p:spPr>
          <a:xfrm>
            <a:off x="457200" y="2348880"/>
            <a:ext cx="8229600" cy="3777283"/>
          </a:xfrm>
        </p:spPr>
        <p:txBody>
          <a:bodyPr/>
          <a:lstStyle/>
          <a:p>
            <a:pPr marL="514350" indent="-514350">
              <a:buAutoNum type="arabicParenR"/>
            </a:pPr>
            <a:r>
              <a:rPr lang="en-GB" dirty="0" smtClean="0"/>
              <a:t>Personal details</a:t>
            </a:r>
          </a:p>
          <a:p>
            <a:pPr marL="514350" indent="-514350">
              <a:buAutoNum type="arabicParenR"/>
            </a:pPr>
            <a:r>
              <a:rPr lang="en-GB" dirty="0" smtClean="0"/>
              <a:t>Education</a:t>
            </a:r>
          </a:p>
          <a:p>
            <a:pPr marL="514350" indent="-514350">
              <a:buAutoNum type="arabicParenR"/>
            </a:pPr>
            <a:r>
              <a:rPr lang="en-GB" dirty="0" smtClean="0"/>
              <a:t>Work</a:t>
            </a:r>
          </a:p>
          <a:p>
            <a:pPr marL="514350" indent="-514350">
              <a:buAutoNum type="arabicParenR"/>
            </a:pPr>
            <a:r>
              <a:rPr lang="en-GB" dirty="0" smtClean="0"/>
              <a:t>Course choices</a:t>
            </a:r>
          </a:p>
          <a:p>
            <a:pPr marL="514350" indent="-514350">
              <a:buAutoNum type="arabicParenR"/>
            </a:pPr>
            <a:r>
              <a:rPr lang="en-GB" dirty="0" smtClean="0"/>
              <a:t>Personal statement</a:t>
            </a:r>
          </a:p>
          <a:p>
            <a:pPr marL="514350" indent="-514350">
              <a:buAutoNum type="arabicParenR"/>
            </a:pPr>
            <a:r>
              <a:rPr lang="en-GB" dirty="0" smtClean="0"/>
              <a:t>School reference</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14</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368152"/>
          </a:xfrm>
        </p:spPr>
        <p:txBody>
          <a:bodyPr/>
          <a:lstStyle/>
          <a:p>
            <a:r>
              <a:rPr lang="en-GB" sz="4400" dirty="0" smtClean="0"/>
              <a:t>How are students supported in their application at PHHS?</a:t>
            </a:r>
            <a:endParaRPr lang="en-GB" sz="4400" dirty="0"/>
          </a:p>
        </p:txBody>
      </p:sp>
      <p:sp>
        <p:nvSpPr>
          <p:cNvPr id="3" name="Content Placeholder 2"/>
          <p:cNvSpPr>
            <a:spLocks noGrp="1"/>
          </p:cNvSpPr>
          <p:nvPr>
            <p:ph idx="1"/>
          </p:nvPr>
        </p:nvSpPr>
        <p:spPr>
          <a:xfrm>
            <a:off x="395536" y="2132856"/>
            <a:ext cx="8424936" cy="4525963"/>
          </a:xfrm>
        </p:spPr>
        <p:txBody>
          <a:bodyPr>
            <a:normAutofit/>
          </a:bodyPr>
          <a:lstStyle/>
          <a:p>
            <a:r>
              <a:rPr lang="en-GB" dirty="0" smtClean="0"/>
              <a:t>Students enjoy an extensive careers’ programme delivered primarily by tutors during tutor </a:t>
            </a:r>
            <a:r>
              <a:rPr lang="en-GB" dirty="0"/>
              <a:t>time. </a:t>
            </a:r>
            <a:endParaRPr lang="en-GB" dirty="0" smtClean="0"/>
          </a:p>
          <a:p>
            <a:r>
              <a:rPr lang="en-GB" dirty="0" smtClean="0"/>
              <a:t>Over </a:t>
            </a:r>
            <a:r>
              <a:rPr lang="en-GB" dirty="0"/>
              <a:t>the next few weeks students will discuss Higher Education and other career paths with tutors and work through the tutor programme study pack</a:t>
            </a:r>
            <a:r>
              <a:rPr lang="en-GB" dirty="0" smtClean="0"/>
              <a:t>.</a:t>
            </a:r>
          </a:p>
          <a:p>
            <a:r>
              <a:rPr lang="en-GB" dirty="0" smtClean="0"/>
              <a:t>Further support from Mrs Webb &amp; Mrs Tozer.</a:t>
            </a:r>
          </a:p>
          <a:p>
            <a:r>
              <a:rPr lang="en-GB" dirty="0" smtClean="0"/>
              <a:t>Subject teachers will advise on subject specific courses.</a:t>
            </a:r>
          </a:p>
          <a:p>
            <a:r>
              <a:rPr lang="en-GB" dirty="0" smtClean="0"/>
              <a:t>One-to-one advice from Sixth Form Team and Chris Brewster, Independent Careers Adviser based at PHHS.</a:t>
            </a:r>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15</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008112"/>
          </a:xfrm>
        </p:spPr>
        <p:txBody>
          <a:bodyPr/>
          <a:lstStyle/>
          <a:p>
            <a:pPr algn="ctr"/>
            <a:r>
              <a:rPr lang="en-GB" dirty="0" smtClean="0"/>
              <a:t>Next Step Conference</a:t>
            </a:r>
            <a:endParaRPr lang="en-GB" dirty="0"/>
          </a:p>
        </p:txBody>
      </p:sp>
      <p:sp>
        <p:nvSpPr>
          <p:cNvPr id="3" name="Content Placeholder 2"/>
          <p:cNvSpPr>
            <a:spLocks noGrp="1"/>
          </p:cNvSpPr>
          <p:nvPr>
            <p:ph idx="1"/>
          </p:nvPr>
        </p:nvSpPr>
        <p:spPr>
          <a:xfrm>
            <a:off x="323528" y="1656184"/>
            <a:ext cx="8640960" cy="5301208"/>
          </a:xfrm>
        </p:spPr>
        <p:txBody>
          <a:bodyPr/>
          <a:lstStyle/>
          <a:p>
            <a:pPr marL="0" indent="0">
              <a:buNone/>
            </a:pPr>
            <a:r>
              <a:rPr lang="en-GB" sz="2400" b="1" dirty="0" smtClean="0"/>
              <a:t>June 17</a:t>
            </a:r>
            <a:r>
              <a:rPr lang="en-GB" sz="2400" b="1" baseline="30000" dirty="0" smtClean="0"/>
              <a:t>th</a:t>
            </a:r>
            <a:r>
              <a:rPr lang="en-GB" sz="2400" b="1" dirty="0" smtClean="0"/>
              <a:t> </a:t>
            </a:r>
            <a:r>
              <a:rPr lang="en-GB" sz="2400" dirty="0" smtClean="0"/>
              <a:t>students will be taken off timetable for a series of lectures and workshops delivered by visiting speakers on a range of topics :</a:t>
            </a:r>
          </a:p>
          <a:p>
            <a:pPr marL="361950" indent="-190500">
              <a:buFont typeface="Arial" panose="020B0604020202020204" pitchFamily="34" charset="0"/>
              <a:buChar char="•"/>
            </a:pPr>
            <a:r>
              <a:rPr lang="en-GB" sz="2200" dirty="0" smtClean="0"/>
              <a:t>Student Finance</a:t>
            </a:r>
          </a:p>
          <a:p>
            <a:pPr marL="361950" indent="-190500">
              <a:buFont typeface="Arial" panose="020B0604020202020204" pitchFamily="34" charset="0"/>
              <a:buChar char="•"/>
            </a:pPr>
            <a:r>
              <a:rPr lang="en-GB" sz="2200" dirty="0" smtClean="0"/>
              <a:t>Completing the UCAS application / CV workshop</a:t>
            </a:r>
          </a:p>
          <a:p>
            <a:pPr marL="361950" indent="-190500">
              <a:buFont typeface="Arial" panose="020B0604020202020204" pitchFamily="34" charset="0"/>
              <a:buChar char="•"/>
            </a:pPr>
            <a:r>
              <a:rPr lang="en-GB" sz="2200" dirty="0" err="1" smtClean="0"/>
              <a:t>HNDs</a:t>
            </a:r>
            <a:r>
              <a:rPr lang="en-GB" sz="2200" dirty="0" smtClean="0"/>
              <a:t>  (Higher National Diplomas)  </a:t>
            </a:r>
          </a:p>
          <a:p>
            <a:pPr marL="361950" indent="-190500">
              <a:buFont typeface="Arial" panose="020B0604020202020204" pitchFamily="34" charset="0"/>
              <a:buChar char="•"/>
            </a:pPr>
            <a:r>
              <a:rPr lang="en-GB" sz="2200" dirty="0" smtClean="0"/>
              <a:t>Subject specific talks on such subjects as medicine,  psychology, teaching          </a:t>
            </a:r>
          </a:p>
          <a:p>
            <a:pPr marL="361950" indent="-190500">
              <a:buFont typeface="Arial" panose="020B0604020202020204" pitchFamily="34" charset="0"/>
              <a:buChar char="•"/>
            </a:pPr>
            <a:r>
              <a:rPr lang="en-GB" sz="2200" dirty="0" smtClean="0"/>
              <a:t>Choosing a course and Open Days</a:t>
            </a:r>
          </a:p>
          <a:p>
            <a:pPr marL="361950" indent="-190500">
              <a:buFont typeface="Arial" panose="020B0604020202020204" pitchFamily="34" charset="0"/>
              <a:buChar char="•"/>
            </a:pPr>
            <a:r>
              <a:rPr lang="en-GB" sz="2200" dirty="0"/>
              <a:t>Apprenticeships and other alternatives to university</a:t>
            </a:r>
          </a:p>
          <a:p>
            <a:pPr marL="361950" indent="-190500">
              <a:buFont typeface="Arial" panose="020B0604020202020204" pitchFamily="34" charset="0"/>
              <a:buChar char="•"/>
            </a:pPr>
            <a:r>
              <a:rPr lang="en-GB" sz="2200" dirty="0" smtClean="0"/>
              <a:t>Student Life</a:t>
            </a:r>
          </a:p>
          <a:p>
            <a:pPr marL="361950" indent="-190500">
              <a:buFont typeface="Arial" panose="020B0604020202020204" pitchFamily="34" charset="0"/>
              <a:buChar char="•"/>
            </a:pPr>
            <a:r>
              <a:rPr lang="en-GB" sz="2200" dirty="0" smtClean="0"/>
              <a:t>Applying for Oxbridge</a:t>
            </a:r>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16</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p:cNvPicPr>
            <a:picLocks noGrp="1" noChangeAspect="1" noChangeArrowheads="1"/>
          </p:cNvPicPr>
          <p:nvPr>
            <p:ph sz="half" idx="4294967295"/>
          </p:nvPr>
        </p:nvPicPr>
        <p:blipFill>
          <a:blip r:embed="rId3" cstate="print"/>
          <a:srcRect/>
          <a:stretch>
            <a:fillRect/>
          </a:stretch>
        </p:blipFill>
        <p:spPr bwMode="auto">
          <a:xfrm>
            <a:off x="107504" y="1196752"/>
            <a:ext cx="7710225" cy="5040560"/>
          </a:xfrm>
          <a:prstGeom prst="rect">
            <a:avLst/>
          </a:prstGeom>
          <a:noFill/>
          <a:ln w="9525">
            <a:noFill/>
            <a:miter lim="800000"/>
            <a:headEnd/>
            <a:tailEnd/>
          </a:ln>
          <a:effectLst/>
        </p:spPr>
      </p:pic>
      <p:sp>
        <p:nvSpPr>
          <p:cNvPr id="2" name="Title 1"/>
          <p:cNvSpPr>
            <a:spLocks noGrp="1"/>
          </p:cNvSpPr>
          <p:nvPr>
            <p:ph type="title"/>
          </p:nvPr>
        </p:nvSpPr>
        <p:spPr>
          <a:xfrm>
            <a:off x="4211960" y="836712"/>
            <a:ext cx="8229600" cy="1143000"/>
          </a:xfrm>
        </p:spPr>
        <p:txBody>
          <a:bodyPr/>
          <a:lstStyle/>
          <a:p>
            <a:r>
              <a:rPr lang="en-GB" dirty="0" smtClean="0"/>
              <a:t>The UCAS journey </a:t>
            </a:r>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99F6205-DA78-4BFA-9EEF-7EA7D2E58087}" type="slidenum">
              <a:rPr lang="en-GB" smtClean="0"/>
              <a:pPr/>
              <a:t>17</a:t>
            </a:fld>
            <a:endParaRPr lang="en-GB" dirty="0"/>
          </a:p>
        </p:txBody>
      </p:sp>
    </p:spTree>
    <p:extLst>
      <p:ext uri="{BB962C8B-B14F-4D97-AF65-F5344CB8AC3E}">
        <p14:creationId xmlns:p14="http://schemas.microsoft.com/office/powerpoint/2010/main" val="2029340252"/>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subject-areas-large.jpg"/>
          <p:cNvPicPr>
            <a:picLocks noGrp="1" noChangeAspect="1"/>
          </p:cNvPicPr>
          <p:nvPr>
            <p:ph idx="1"/>
          </p:nvPr>
        </p:nvPicPr>
        <p:blipFill>
          <a:blip r:embed="rId2" cstate="print"/>
          <a:stretch>
            <a:fillRect/>
          </a:stretch>
        </p:blipFill>
        <p:spPr>
          <a:xfrm>
            <a:off x="899592" y="1196752"/>
            <a:ext cx="6923079" cy="4525963"/>
          </a:xfrm>
        </p:spPr>
      </p:pic>
      <p:sp>
        <p:nvSpPr>
          <p:cNvPr id="2" name="Footer Placeholder 1"/>
          <p:cNvSpPr>
            <a:spLocks noGrp="1"/>
          </p:cNvSpPr>
          <p:nvPr>
            <p:ph type="ftr" sz="quarter" idx="11"/>
          </p:nvPr>
        </p:nvSpPr>
        <p:spPr/>
        <p:txBody>
          <a:bodyPr/>
          <a:lstStyle/>
          <a:p>
            <a:endParaRPr lang="en-GB" dirty="0"/>
          </a:p>
        </p:txBody>
      </p:sp>
      <p:sp>
        <p:nvSpPr>
          <p:cNvPr id="3" name="Slide Number Placeholder 2"/>
          <p:cNvSpPr>
            <a:spLocks noGrp="1"/>
          </p:cNvSpPr>
          <p:nvPr>
            <p:ph type="sldNum" sz="quarter" idx="12"/>
          </p:nvPr>
        </p:nvSpPr>
        <p:spPr/>
        <p:txBody>
          <a:bodyPr/>
          <a:lstStyle/>
          <a:p>
            <a:fld id="{299F6205-DA78-4BFA-9EEF-7EA7D2E58087}" type="slidenum">
              <a:rPr lang="en-GB" smtClean="0"/>
              <a:pPr/>
              <a:t>18</a:t>
            </a:fld>
            <a:endParaRPr lang="en-GB" dirty="0"/>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08720"/>
            <a:ext cx="7859216" cy="864096"/>
          </a:xfrm>
        </p:spPr>
        <p:txBody>
          <a:bodyPr/>
          <a:lstStyle/>
          <a:p>
            <a:r>
              <a:rPr lang="en-GB" dirty="0" smtClean="0"/>
              <a:t>	Choosing a subject</a:t>
            </a:r>
            <a:endParaRPr lang="en-GB" dirty="0"/>
          </a:p>
        </p:txBody>
      </p:sp>
      <p:sp>
        <p:nvSpPr>
          <p:cNvPr id="3" name="Content Placeholder 2"/>
          <p:cNvSpPr>
            <a:spLocks noGrp="1"/>
          </p:cNvSpPr>
          <p:nvPr>
            <p:ph idx="1"/>
          </p:nvPr>
        </p:nvSpPr>
        <p:spPr>
          <a:xfrm>
            <a:off x="457200" y="1916832"/>
            <a:ext cx="8229600" cy="4209331"/>
          </a:xfrm>
        </p:spPr>
        <p:txBody>
          <a:bodyPr/>
          <a:lstStyle/>
          <a:p>
            <a:pPr>
              <a:buNone/>
            </a:pPr>
            <a:r>
              <a:rPr lang="en-GB" dirty="0" smtClean="0"/>
              <a:t>	In 2015 there were around 37,000 different courses at 370 universities and colleges.  Therefore, students will need to do a lot of research.   They will need to consider:-</a:t>
            </a:r>
          </a:p>
          <a:p>
            <a:pPr marL="273050" indent="354013"/>
            <a:r>
              <a:rPr lang="en-GB" dirty="0" smtClean="0"/>
              <a:t>	Ability</a:t>
            </a:r>
          </a:p>
          <a:p>
            <a:pPr marL="273050" indent="354013"/>
            <a:r>
              <a:rPr lang="en-GB" dirty="0" smtClean="0"/>
              <a:t>	Interest</a:t>
            </a:r>
          </a:p>
          <a:p>
            <a:pPr marL="273050" indent="354013"/>
            <a:r>
              <a:rPr lang="en-GB" dirty="0" smtClean="0"/>
              <a:t>	</a:t>
            </a:r>
            <a:r>
              <a:rPr lang="en-GB" dirty="0"/>
              <a:t>M</a:t>
            </a:r>
            <a:r>
              <a:rPr lang="en-GB" dirty="0" smtClean="0"/>
              <a:t>ethods of assessment</a:t>
            </a:r>
          </a:p>
          <a:p>
            <a:pPr marL="273050" indent="354013"/>
            <a:r>
              <a:rPr lang="en-GB" dirty="0" smtClean="0"/>
              <a:t>	Employment opportunities</a:t>
            </a:r>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19</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752"/>
            <a:ext cx="8229600" cy="1143000"/>
          </a:xfrm>
        </p:spPr>
        <p:txBody>
          <a:bodyPr/>
          <a:lstStyle/>
          <a:p>
            <a:r>
              <a:rPr lang="en-GB" dirty="0" smtClean="0"/>
              <a:t>Options for students at 18+</a:t>
            </a:r>
            <a:endParaRPr lang="en-GB" dirty="0"/>
          </a:p>
        </p:txBody>
      </p:sp>
      <p:sp>
        <p:nvSpPr>
          <p:cNvPr id="3" name="Content Placeholder 2"/>
          <p:cNvSpPr>
            <a:spLocks noGrp="1"/>
          </p:cNvSpPr>
          <p:nvPr>
            <p:ph idx="1"/>
          </p:nvPr>
        </p:nvSpPr>
        <p:spPr>
          <a:xfrm>
            <a:off x="395536" y="2143397"/>
            <a:ext cx="8229600" cy="4525963"/>
          </a:xfrm>
        </p:spPr>
        <p:txBody>
          <a:bodyPr>
            <a:normAutofit/>
          </a:bodyPr>
          <a:lstStyle/>
          <a:p>
            <a:r>
              <a:rPr lang="en-GB" dirty="0" smtClean="0"/>
              <a:t>Continue studying – Higher Education</a:t>
            </a:r>
          </a:p>
          <a:p>
            <a:endParaRPr lang="en-GB" dirty="0" smtClean="0"/>
          </a:p>
          <a:p>
            <a:r>
              <a:rPr lang="en-GB" dirty="0" smtClean="0"/>
              <a:t>Gap year  - work related – volunteering – travel</a:t>
            </a:r>
          </a:p>
          <a:p>
            <a:endParaRPr lang="en-GB" dirty="0" smtClean="0"/>
          </a:p>
          <a:p>
            <a:r>
              <a:rPr lang="en-GB" dirty="0" smtClean="0"/>
              <a:t>Employment</a:t>
            </a:r>
          </a:p>
          <a:p>
            <a:endParaRPr lang="en-GB" dirty="0" smtClean="0"/>
          </a:p>
          <a:p>
            <a:r>
              <a:rPr lang="en-GB" dirty="0" smtClean="0"/>
              <a:t>Apprenticeship or training schemes</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a:t>
            </a:fld>
            <a:endParaRPr lang="en-GB" dirty="0"/>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008112"/>
          </a:xfrm>
        </p:spPr>
        <p:txBody>
          <a:bodyPr/>
          <a:lstStyle/>
          <a:p>
            <a:r>
              <a:rPr lang="en-GB" dirty="0" smtClean="0"/>
              <a:t>How to choose</a:t>
            </a:r>
            <a:endParaRPr lang="en-GB" dirty="0"/>
          </a:p>
        </p:txBody>
      </p:sp>
      <p:sp>
        <p:nvSpPr>
          <p:cNvPr id="3" name="Content Placeholder 2"/>
          <p:cNvSpPr>
            <a:spLocks noGrp="1"/>
          </p:cNvSpPr>
          <p:nvPr>
            <p:ph idx="1"/>
          </p:nvPr>
        </p:nvSpPr>
        <p:spPr>
          <a:xfrm>
            <a:off x="467544" y="2820069"/>
            <a:ext cx="8229600" cy="3849291"/>
          </a:xfrm>
        </p:spPr>
        <p:txBody>
          <a:bodyPr/>
          <a:lstStyle/>
          <a:p>
            <a:r>
              <a:rPr lang="en-GB" dirty="0" smtClean="0"/>
              <a:t>UCAS course </a:t>
            </a:r>
            <a:r>
              <a:rPr lang="en-GB" dirty="0"/>
              <a:t>finder </a:t>
            </a:r>
            <a:r>
              <a:rPr lang="en-GB" dirty="0" smtClean="0">
                <a:hlinkClick r:id="rId2" action="ppaction://hlinkfile"/>
              </a:rPr>
              <a:t>search.ucas.com/</a:t>
            </a:r>
            <a:endParaRPr lang="en-GB" dirty="0" smtClean="0"/>
          </a:p>
          <a:p>
            <a:r>
              <a:rPr lang="en-GB" dirty="0" smtClean="0"/>
              <a:t>University websites</a:t>
            </a:r>
          </a:p>
          <a:p>
            <a:r>
              <a:rPr lang="en-GB" dirty="0" smtClean="0"/>
              <a:t>Tutors/teachers/peers</a:t>
            </a:r>
          </a:p>
          <a:p>
            <a:r>
              <a:rPr lang="en-GB" dirty="0" smtClean="0"/>
              <a:t>LRC and Sixth Form Office resources</a:t>
            </a:r>
          </a:p>
          <a:p>
            <a:r>
              <a:rPr lang="en-GB" dirty="0" smtClean="0"/>
              <a:t>The Heap guide </a:t>
            </a:r>
            <a:r>
              <a:rPr lang="en-GB" dirty="0" smtClean="0">
                <a:hlinkClick r:id="rId3"/>
              </a:rPr>
              <a:t>www.heaponline.co.uk/</a:t>
            </a:r>
            <a:r>
              <a:rPr lang="en-GB" dirty="0"/>
              <a:t> </a:t>
            </a:r>
            <a:r>
              <a:rPr lang="en-GB" dirty="0" smtClean="0"/>
              <a:t>every student will have their own log-in</a:t>
            </a:r>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20</a:t>
            </a:fld>
            <a:endParaRPr lang="en-GB" dirty="0"/>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46" t="39123" r="80742" b="16563"/>
          <a:stretch/>
        </p:blipFill>
        <p:spPr bwMode="auto">
          <a:xfrm>
            <a:off x="5652120" y="764704"/>
            <a:ext cx="1201094" cy="1801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2839" t="42037" r="65593" b="29716"/>
          <a:stretch/>
        </p:blipFill>
        <p:spPr bwMode="auto">
          <a:xfrm>
            <a:off x="7092280" y="1502929"/>
            <a:ext cx="1505142" cy="2066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68313" y="692150"/>
            <a:ext cx="8229600" cy="561975"/>
          </a:xfrm>
          <a:solidFill>
            <a:schemeClr val="accent3">
              <a:lumMod val="40000"/>
              <a:lumOff val="60000"/>
            </a:schemeClr>
          </a:solidFill>
        </p:spPr>
        <p:txBody>
          <a:bodyPr/>
          <a:lstStyle/>
          <a:p>
            <a:pPr algn="ctr" eaLnBrk="1" fontAlgn="auto" hangingPunct="1">
              <a:spcAft>
                <a:spcPts val="0"/>
              </a:spcAft>
              <a:defRPr/>
            </a:pPr>
            <a:r>
              <a:rPr lang="en-GB" sz="3200" dirty="0" smtClean="0">
                <a:solidFill>
                  <a:srgbClr val="0070C0"/>
                </a:solidFill>
                <a:latin typeface="Arial" pitchFamily="34" charset="0"/>
                <a:cs typeface="Arial" pitchFamily="34" charset="0"/>
              </a:rPr>
              <a:t>What courses do students apply for?</a:t>
            </a:r>
          </a:p>
        </p:txBody>
      </p:sp>
      <p:sp>
        <p:nvSpPr>
          <p:cNvPr id="11267" name="Text Placeholder 2"/>
          <p:cNvSpPr>
            <a:spLocks noGrp="1"/>
          </p:cNvSpPr>
          <p:nvPr>
            <p:ph type="body" idx="1"/>
          </p:nvPr>
        </p:nvSpPr>
        <p:spPr bwMode="auto">
          <a:xfrm>
            <a:off x="457200" y="1341438"/>
            <a:ext cx="4114800" cy="647402"/>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sz="2000" dirty="0" smtClean="0">
                <a:latin typeface="Comic Sans MS" pitchFamily="66" charset="0"/>
              </a:rPr>
              <a:t>Top ten most popular subjects nationally 2014</a:t>
            </a:r>
          </a:p>
        </p:txBody>
      </p:sp>
      <p:sp>
        <p:nvSpPr>
          <p:cNvPr id="11268" name="Content Placeholder 3"/>
          <p:cNvSpPr>
            <a:spLocks noGrp="1"/>
          </p:cNvSpPr>
          <p:nvPr>
            <p:ph sz="half" idx="2"/>
          </p:nvPr>
        </p:nvSpPr>
        <p:spPr bwMode="auto">
          <a:xfrm>
            <a:off x="251520" y="2132037"/>
            <a:ext cx="4248472" cy="4105275"/>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eaLnBrk="1" hangingPunct="1">
              <a:buAutoNum type="arabicPeriod"/>
            </a:pPr>
            <a:r>
              <a:rPr lang="en-GB" sz="2000" dirty="0" smtClean="0">
                <a:latin typeface="Comic Sans MS" pitchFamily="66" charset="0"/>
              </a:rPr>
              <a:t>Computer Science</a:t>
            </a:r>
          </a:p>
          <a:p>
            <a:pPr marL="457200" indent="-457200" eaLnBrk="1" hangingPunct="1">
              <a:buAutoNum type="arabicPeriod"/>
            </a:pPr>
            <a:r>
              <a:rPr lang="en-GB" sz="2000" dirty="0" smtClean="0">
                <a:latin typeface="Comic Sans MS" pitchFamily="66" charset="0"/>
              </a:rPr>
              <a:t>Physical Sciences</a:t>
            </a:r>
          </a:p>
          <a:p>
            <a:pPr marL="457200" indent="-457200" eaLnBrk="1" hangingPunct="1">
              <a:buAutoNum type="arabicPeriod"/>
            </a:pPr>
            <a:r>
              <a:rPr lang="en-GB" sz="2000" dirty="0" smtClean="0">
                <a:latin typeface="Comic Sans MS" pitchFamily="66" charset="0"/>
              </a:rPr>
              <a:t>Law</a:t>
            </a:r>
          </a:p>
          <a:p>
            <a:pPr marL="457200" indent="-457200" eaLnBrk="1" hangingPunct="1">
              <a:buAutoNum type="arabicPeriod"/>
            </a:pPr>
            <a:r>
              <a:rPr lang="en-GB" sz="2000" dirty="0" smtClean="0">
                <a:latin typeface="Comic Sans MS" pitchFamily="66" charset="0"/>
              </a:rPr>
              <a:t>Engineering</a:t>
            </a:r>
          </a:p>
          <a:p>
            <a:pPr marL="457200" indent="-457200" eaLnBrk="1" hangingPunct="1">
              <a:buAutoNum type="arabicPeriod"/>
            </a:pPr>
            <a:r>
              <a:rPr lang="en-GB" sz="2000" dirty="0" smtClean="0">
                <a:latin typeface="Comic Sans MS" pitchFamily="66" charset="0"/>
              </a:rPr>
              <a:t>Social sciences</a:t>
            </a:r>
            <a:endParaRPr lang="en-GB" sz="2000" dirty="0">
              <a:latin typeface="Comic Sans MS" pitchFamily="66" charset="0"/>
            </a:endParaRPr>
          </a:p>
          <a:p>
            <a:pPr marL="457200" indent="-457200" eaLnBrk="1" hangingPunct="1">
              <a:buAutoNum type="arabicPeriod"/>
            </a:pPr>
            <a:r>
              <a:rPr lang="en-GB" sz="2000" dirty="0" smtClean="0">
                <a:latin typeface="Comic Sans MS" pitchFamily="66" charset="0"/>
              </a:rPr>
              <a:t>Biological sciences</a:t>
            </a:r>
          </a:p>
          <a:p>
            <a:pPr marL="457200" indent="-457200" eaLnBrk="1" hangingPunct="1">
              <a:buAutoNum type="arabicPeriod"/>
            </a:pPr>
            <a:r>
              <a:rPr lang="en-GB" sz="2000" dirty="0" smtClean="0">
                <a:latin typeface="Comic Sans MS" pitchFamily="66" charset="0"/>
              </a:rPr>
              <a:t>Creative and Performing Arts</a:t>
            </a:r>
          </a:p>
          <a:p>
            <a:pPr marL="457200" indent="-457200" eaLnBrk="1" hangingPunct="1">
              <a:buAutoNum type="arabicPeriod"/>
            </a:pPr>
            <a:r>
              <a:rPr lang="en-GB" sz="2000" dirty="0" smtClean="0">
                <a:latin typeface="Comic Sans MS" pitchFamily="66" charset="0"/>
              </a:rPr>
              <a:t>Business related</a:t>
            </a:r>
          </a:p>
          <a:p>
            <a:pPr marL="457200" indent="-457200" eaLnBrk="1" hangingPunct="1">
              <a:buAutoNum type="arabicPeriod"/>
            </a:pPr>
            <a:r>
              <a:rPr lang="en-GB" sz="2000" dirty="0" smtClean="0">
                <a:latin typeface="Comic Sans MS" pitchFamily="66" charset="0"/>
              </a:rPr>
              <a:t>Nursing/midwifery /medical</a:t>
            </a:r>
            <a:endParaRPr lang="en-GB" sz="2000" dirty="0">
              <a:latin typeface="Comic Sans MS" pitchFamily="66" charset="0"/>
            </a:endParaRPr>
          </a:p>
          <a:p>
            <a:pPr marL="457200" indent="-457200" eaLnBrk="1" hangingPunct="1">
              <a:buAutoNum type="arabicPeriod"/>
            </a:pPr>
            <a:r>
              <a:rPr lang="en-GB" sz="2000" dirty="0" smtClean="0">
                <a:latin typeface="Comic Sans MS" pitchFamily="66" charset="0"/>
              </a:rPr>
              <a:t>Education</a:t>
            </a:r>
          </a:p>
        </p:txBody>
      </p:sp>
      <p:sp>
        <p:nvSpPr>
          <p:cNvPr id="11269" name="Text Placeholder 4"/>
          <p:cNvSpPr>
            <a:spLocks noGrp="1"/>
          </p:cNvSpPr>
          <p:nvPr>
            <p:ph type="body" sz="quarter" idx="3"/>
          </p:nvPr>
        </p:nvSpPr>
        <p:spPr bwMode="auto">
          <a:xfrm>
            <a:off x="4716463" y="1341438"/>
            <a:ext cx="3970337" cy="647700"/>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sz="2000" dirty="0" smtClean="0">
                <a:latin typeface="Comic Sans MS" pitchFamily="66" charset="0"/>
              </a:rPr>
              <a:t>Top ten most popular subjects for PHHS students 2014</a:t>
            </a:r>
          </a:p>
        </p:txBody>
      </p:sp>
      <p:sp>
        <p:nvSpPr>
          <p:cNvPr id="11270" name="Content Placeholder 5"/>
          <p:cNvSpPr>
            <a:spLocks noGrp="1"/>
          </p:cNvSpPr>
          <p:nvPr>
            <p:ph sz="quarter" idx="4"/>
          </p:nvPr>
        </p:nvSpPr>
        <p:spPr bwMode="auto">
          <a:xfrm>
            <a:off x="4716016" y="2132037"/>
            <a:ext cx="4176464" cy="4105275"/>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buFont typeface="+mj-lt"/>
              <a:buAutoNum type="arabicPeriod"/>
            </a:pPr>
            <a:r>
              <a:rPr lang="en-GB" sz="2000" dirty="0">
                <a:latin typeface="Comic Sans MS" pitchFamily="66" charset="0"/>
              </a:rPr>
              <a:t>Business related</a:t>
            </a:r>
          </a:p>
          <a:p>
            <a:pPr marL="457200" indent="-457200" eaLnBrk="1" hangingPunct="1">
              <a:buFont typeface="+mj-lt"/>
              <a:buAutoNum type="arabicPeriod"/>
            </a:pPr>
            <a:r>
              <a:rPr lang="en-GB" sz="2000" dirty="0" smtClean="0">
                <a:latin typeface="Comic Sans MS" pitchFamily="66" charset="0"/>
              </a:rPr>
              <a:t>Creative Media and Journalism</a:t>
            </a:r>
          </a:p>
          <a:p>
            <a:pPr marL="457200" indent="-457200" eaLnBrk="1" hangingPunct="1">
              <a:buFont typeface="+mj-lt"/>
              <a:buAutoNum type="arabicPeriod"/>
            </a:pPr>
            <a:r>
              <a:rPr lang="en-GB" sz="2000" dirty="0" smtClean="0">
                <a:latin typeface="Comic Sans MS" pitchFamily="66" charset="0"/>
              </a:rPr>
              <a:t>Psychology</a:t>
            </a:r>
          </a:p>
          <a:p>
            <a:pPr marL="457200" indent="-457200" eaLnBrk="1" hangingPunct="1">
              <a:buFont typeface="+mj-lt"/>
              <a:buAutoNum type="arabicPeriod"/>
            </a:pPr>
            <a:r>
              <a:rPr lang="en-GB" sz="2000" dirty="0" smtClean="0">
                <a:latin typeface="Comic Sans MS" pitchFamily="66" charset="0"/>
              </a:rPr>
              <a:t>History / Politics</a:t>
            </a:r>
          </a:p>
          <a:p>
            <a:pPr marL="457200" indent="-457200" eaLnBrk="1" hangingPunct="1">
              <a:buFont typeface="+mj-lt"/>
              <a:buAutoNum type="arabicPeriod"/>
            </a:pPr>
            <a:r>
              <a:rPr lang="en-GB" sz="2000" dirty="0" smtClean="0">
                <a:latin typeface="Comic Sans MS" pitchFamily="66" charset="0"/>
              </a:rPr>
              <a:t>Engineering</a:t>
            </a:r>
          </a:p>
          <a:p>
            <a:pPr marL="457200" indent="-457200">
              <a:buFont typeface="+mj-lt"/>
              <a:buAutoNum type="arabicPeriod"/>
            </a:pPr>
            <a:r>
              <a:rPr lang="en-GB" sz="2000" dirty="0">
                <a:latin typeface="Comic Sans MS" pitchFamily="66" charset="0"/>
              </a:rPr>
              <a:t>Nursing/midwifery/medical</a:t>
            </a:r>
          </a:p>
          <a:p>
            <a:pPr marL="457200" indent="-457200" eaLnBrk="1" hangingPunct="1">
              <a:buFont typeface="+mj-lt"/>
              <a:buAutoNum type="arabicPeriod"/>
            </a:pPr>
            <a:r>
              <a:rPr lang="en-GB" sz="2000" dirty="0" smtClean="0">
                <a:latin typeface="Comic Sans MS" pitchFamily="66" charset="0"/>
              </a:rPr>
              <a:t>Biological science</a:t>
            </a:r>
          </a:p>
          <a:p>
            <a:pPr marL="457200" indent="-457200" eaLnBrk="1" hangingPunct="1">
              <a:buFont typeface="+mj-lt"/>
              <a:buAutoNum type="arabicPeriod"/>
            </a:pPr>
            <a:r>
              <a:rPr lang="en-GB" sz="2000" dirty="0" smtClean="0">
                <a:latin typeface="Comic Sans MS" pitchFamily="66" charset="0"/>
              </a:rPr>
              <a:t>Physical sciences</a:t>
            </a:r>
          </a:p>
          <a:p>
            <a:pPr marL="457200" indent="-457200" eaLnBrk="1" hangingPunct="1">
              <a:buFont typeface="+mj-lt"/>
              <a:buAutoNum type="arabicPeriod"/>
            </a:pPr>
            <a:r>
              <a:rPr lang="en-GB" sz="2000" dirty="0" smtClean="0">
                <a:latin typeface="Comic Sans MS" pitchFamily="66" charset="0"/>
              </a:rPr>
              <a:t>Creative and Performing arts</a:t>
            </a:r>
          </a:p>
          <a:p>
            <a:pPr marL="457200" indent="-457200" eaLnBrk="1" hangingPunct="1">
              <a:buFont typeface="+mj-lt"/>
              <a:buAutoNum type="arabicPeriod"/>
            </a:pPr>
            <a:r>
              <a:rPr lang="en-GB" sz="2000" dirty="0" smtClean="0">
                <a:latin typeface="Comic Sans MS" pitchFamily="66" charset="0"/>
              </a:rPr>
              <a:t>Education</a:t>
            </a:r>
          </a:p>
        </p:txBody>
      </p:sp>
      <p:sp>
        <p:nvSpPr>
          <p:cNvPr id="2" name="Footer Placeholder 1"/>
          <p:cNvSpPr>
            <a:spLocks noGrp="1"/>
          </p:cNvSpPr>
          <p:nvPr>
            <p:ph type="ftr" sz="quarter" idx="11"/>
          </p:nvPr>
        </p:nvSpPr>
        <p:spPr/>
        <p:txBody>
          <a:bodyPr/>
          <a:lstStyle/>
          <a:p>
            <a:pPr>
              <a:defRPr/>
            </a:pPr>
            <a:endParaRPr lang="en-US" dirty="0"/>
          </a:p>
        </p:txBody>
      </p:sp>
      <p:sp>
        <p:nvSpPr>
          <p:cNvPr id="3" name="Slide Number Placeholder 2"/>
          <p:cNvSpPr>
            <a:spLocks noGrp="1"/>
          </p:cNvSpPr>
          <p:nvPr>
            <p:ph type="sldNum" sz="quarter" idx="12"/>
          </p:nvPr>
        </p:nvSpPr>
        <p:spPr/>
        <p:txBody>
          <a:bodyPr/>
          <a:lstStyle/>
          <a:p>
            <a:pPr>
              <a:defRPr/>
            </a:pPr>
            <a:fld id="{FAD0C711-BC7A-4011-BD7C-A0D5CBCCECE3}" type="slidenum">
              <a:rPr lang="en-US" smtClean="0"/>
              <a:pPr>
                <a:defRPr/>
              </a:pPr>
              <a:t>21</a:t>
            </a:fld>
            <a:endParaRPr lang="en-US" dirty="0"/>
          </a:p>
        </p:txBody>
      </p:sp>
    </p:spTree>
    <p:extLst>
      <p:ext uri="{BB962C8B-B14F-4D97-AF65-F5344CB8AC3E}">
        <p14:creationId xmlns:p14="http://schemas.microsoft.com/office/powerpoint/2010/main" val="356919132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bg/>
                                          </p:spTgt>
                                        </p:tgtEl>
                                        <p:attrNameLst>
                                          <p:attrName>style.visibility</p:attrName>
                                        </p:attrNameLst>
                                      </p:cBhvr>
                                      <p:to>
                                        <p:strVal val="visible"/>
                                      </p:to>
                                    </p:set>
                                    <p:anim calcmode="lin" valueType="num">
                                      <p:cBhvr additive="base">
                                        <p:cTn id="13" dur="500" fill="hold"/>
                                        <p:tgtEl>
                                          <p:spTgt spid="11267">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267">
                                            <p:txEl>
                                              <p:pRg st="0" end="0"/>
                                            </p:txEl>
                                          </p:spTgt>
                                        </p:tgtEl>
                                        <p:attrNameLst>
                                          <p:attrName>style.visibility</p:attrName>
                                        </p:attrNameLst>
                                      </p:cBhvr>
                                      <p:to>
                                        <p:strVal val="visible"/>
                                      </p:to>
                                    </p:set>
                                    <p:anim calcmode="lin" valueType="num">
                                      <p:cBhvr additive="base">
                                        <p:cTn id="1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268"/>
                                        </p:tgtEl>
                                        <p:attrNameLst>
                                          <p:attrName>style.visibility</p:attrName>
                                        </p:attrNameLst>
                                      </p:cBhvr>
                                      <p:to>
                                        <p:strVal val="visible"/>
                                      </p:to>
                                    </p:set>
                                    <p:anim calcmode="lin" valueType="num">
                                      <p:cBhvr additive="base">
                                        <p:cTn id="23" dur="500" fill="hold"/>
                                        <p:tgtEl>
                                          <p:spTgt spid="11268"/>
                                        </p:tgtEl>
                                        <p:attrNameLst>
                                          <p:attrName>ppt_x</p:attrName>
                                        </p:attrNameLst>
                                      </p:cBhvr>
                                      <p:tavLst>
                                        <p:tav tm="0">
                                          <p:val>
                                            <p:strVal val="#ppt_x"/>
                                          </p:val>
                                        </p:tav>
                                        <p:tav tm="100000">
                                          <p:val>
                                            <p:strVal val="#ppt_x"/>
                                          </p:val>
                                        </p:tav>
                                      </p:tavLst>
                                    </p:anim>
                                    <p:anim calcmode="lin" valueType="num">
                                      <p:cBhvr additive="base">
                                        <p:cTn id="24"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269">
                                            <p:bg/>
                                          </p:spTgt>
                                        </p:tgtEl>
                                        <p:attrNameLst>
                                          <p:attrName>style.visibility</p:attrName>
                                        </p:attrNameLst>
                                      </p:cBhvr>
                                      <p:to>
                                        <p:strVal val="visible"/>
                                      </p:to>
                                    </p:set>
                                    <p:anim calcmode="lin" valueType="num">
                                      <p:cBhvr additive="base">
                                        <p:cTn id="29" dur="500" fill="hold"/>
                                        <p:tgtEl>
                                          <p:spTgt spid="11269">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1269">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269">
                                            <p:txEl>
                                              <p:pRg st="0" end="0"/>
                                            </p:txEl>
                                          </p:spTgt>
                                        </p:tgtEl>
                                        <p:attrNameLst>
                                          <p:attrName>style.visibility</p:attrName>
                                        </p:attrNameLst>
                                      </p:cBhvr>
                                      <p:to>
                                        <p:strVal val="visible"/>
                                      </p:to>
                                    </p:set>
                                    <p:anim calcmode="lin" valueType="num">
                                      <p:cBhvr additive="base">
                                        <p:cTn id="33" dur="500" fill="hold"/>
                                        <p:tgtEl>
                                          <p:spTgt spid="11269">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2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270"/>
                                        </p:tgtEl>
                                        <p:attrNameLst>
                                          <p:attrName>style.visibility</p:attrName>
                                        </p:attrNameLst>
                                      </p:cBhvr>
                                      <p:to>
                                        <p:strVal val="visible"/>
                                      </p:to>
                                    </p:set>
                                    <p:anim calcmode="lin" valueType="num">
                                      <p:cBhvr additive="base">
                                        <p:cTn id="39" dur="500" fill="hold"/>
                                        <p:tgtEl>
                                          <p:spTgt spid="11270"/>
                                        </p:tgtEl>
                                        <p:attrNameLst>
                                          <p:attrName>ppt_x</p:attrName>
                                        </p:attrNameLst>
                                      </p:cBhvr>
                                      <p:tavLst>
                                        <p:tav tm="0">
                                          <p:val>
                                            <p:strVal val="#ppt_x"/>
                                          </p:val>
                                        </p:tav>
                                        <p:tav tm="100000">
                                          <p:val>
                                            <p:strVal val="#ppt_x"/>
                                          </p:val>
                                        </p:tav>
                                      </p:tavLst>
                                    </p:anim>
                                    <p:anim calcmode="lin" valueType="num">
                                      <p:cBhvr additive="base">
                                        <p:cTn id="40"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1267" grpId="0" uiExpand="1" build="p" animBg="1"/>
      <p:bldP spid="11268" grpId="0" animBg="1"/>
      <p:bldP spid="11269" grpId="0" uiExpand="1" build="p" animBg="1"/>
      <p:bldP spid="1127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936104"/>
          </a:xfrm>
        </p:spPr>
        <p:txBody>
          <a:bodyPr/>
          <a:lstStyle/>
          <a:p>
            <a:r>
              <a:rPr lang="en-GB" dirty="0" smtClean="0"/>
              <a:t>Choosing an Institution</a:t>
            </a:r>
            <a:endParaRPr lang="en-GB" dirty="0"/>
          </a:p>
        </p:txBody>
      </p:sp>
      <p:sp>
        <p:nvSpPr>
          <p:cNvPr id="3" name="Content Placeholder 2"/>
          <p:cNvSpPr>
            <a:spLocks noGrp="1"/>
          </p:cNvSpPr>
          <p:nvPr>
            <p:ph idx="1"/>
          </p:nvPr>
        </p:nvSpPr>
        <p:spPr>
          <a:xfrm>
            <a:off x="467544" y="1988840"/>
            <a:ext cx="8229600" cy="3849291"/>
          </a:xfrm>
        </p:spPr>
        <p:txBody>
          <a:bodyPr/>
          <a:lstStyle/>
          <a:p>
            <a:r>
              <a:rPr lang="en-GB" dirty="0" smtClean="0"/>
              <a:t>Course</a:t>
            </a:r>
          </a:p>
          <a:p>
            <a:r>
              <a:rPr lang="en-GB" dirty="0" smtClean="0"/>
              <a:t>Number of students</a:t>
            </a:r>
          </a:p>
          <a:p>
            <a:r>
              <a:rPr lang="en-GB" dirty="0" smtClean="0"/>
              <a:t>Tuition and assessment methods</a:t>
            </a:r>
          </a:p>
          <a:p>
            <a:r>
              <a:rPr lang="en-GB" dirty="0" smtClean="0"/>
              <a:t>Location</a:t>
            </a:r>
          </a:p>
          <a:p>
            <a:r>
              <a:rPr lang="en-GB" dirty="0" smtClean="0"/>
              <a:t>Accommodation</a:t>
            </a:r>
          </a:p>
          <a:p>
            <a:r>
              <a:rPr lang="en-GB" dirty="0" smtClean="0"/>
              <a:t>Fees/bursaries</a:t>
            </a:r>
          </a:p>
          <a:p>
            <a:r>
              <a:rPr lang="en-GB" dirty="0" smtClean="0"/>
              <a:t>League tables/unistats    </a:t>
            </a:r>
            <a:r>
              <a:rPr lang="en-GB" dirty="0" smtClean="0">
                <a:hlinkClick r:id="rId2"/>
              </a:rPr>
              <a:t>http://unistats.direct.gov.uk/</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22</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1011237"/>
          </a:xfrm>
          <a:solidFill>
            <a:schemeClr val="accent3">
              <a:lumMod val="40000"/>
              <a:lumOff val="60000"/>
            </a:schemeClr>
          </a:solidFill>
        </p:spPr>
        <p:txBody>
          <a:bodyPr/>
          <a:lstStyle/>
          <a:p>
            <a:pPr algn="ctr" eaLnBrk="1" fontAlgn="auto" hangingPunct="1">
              <a:spcAft>
                <a:spcPts val="0"/>
              </a:spcAft>
              <a:defRPr/>
            </a:pPr>
            <a:r>
              <a:rPr lang="en-GB" sz="3600" dirty="0" smtClean="0">
                <a:solidFill>
                  <a:srgbClr val="0070C0"/>
                </a:solidFill>
                <a:latin typeface="Arial" pitchFamily="34" charset="0"/>
                <a:cs typeface="Arial" pitchFamily="34" charset="0"/>
              </a:rPr>
              <a:t>UNIVERSITY APPLICATIONS</a:t>
            </a:r>
          </a:p>
        </p:txBody>
      </p:sp>
      <p:sp>
        <p:nvSpPr>
          <p:cNvPr id="10243" name="Text Placeholder 2"/>
          <p:cNvSpPr>
            <a:spLocks noGrp="1"/>
          </p:cNvSpPr>
          <p:nvPr>
            <p:ph type="body" idx="1"/>
          </p:nvPr>
        </p:nvSpPr>
        <p:spPr bwMode="auto">
          <a:xfrm>
            <a:off x="395536" y="1428751"/>
            <a:ext cx="4032000" cy="432000"/>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sz="1800" dirty="0" smtClean="0">
                <a:latin typeface="Comic Sans MS" pitchFamily="66" charset="0"/>
              </a:rPr>
              <a:t>National top ten universities 2013</a:t>
            </a:r>
          </a:p>
        </p:txBody>
      </p:sp>
      <p:sp>
        <p:nvSpPr>
          <p:cNvPr id="10244" name="Content Placeholder 3"/>
          <p:cNvSpPr>
            <a:spLocks noGrp="1"/>
          </p:cNvSpPr>
          <p:nvPr>
            <p:ph sz="half" idx="2"/>
          </p:nvPr>
        </p:nvSpPr>
        <p:spPr bwMode="auto">
          <a:xfrm>
            <a:off x="395536" y="2204864"/>
            <a:ext cx="3960000" cy="4320000"/>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eaLnBrk="1" hangingPunct="1">
              <a:buFont typeface="+mj-lt"/>
              <a:buAutoNum type="arabicPeriod"/>
            </a:pPr>
            <a:r>
              <a:rPr lang="en-GB" sz="2000" dirty="0" smtClean="0">
                <a:latin typeface="Comic Sans MS" pitchFamily="66" charset="0"/>
              </a:rPr>
              <a:t>Nottingham University</a:t>
            </a:r>
          </a:p>
          <a:p>
            <a:pPr marL="457200" indent="-457200" eaLnBrk="1" hangingPunct="1">
              <a:buFont typeface="+mj-lt"/>
              <a:buAutoNum type="arabicPeriod"/>
            </a:pPr>
            <a:r>
              <a:rPr lang="en-GB" sz="2000" dirty="0" smtClean="0">
                <a:latin typeface="Comic Sans MS" pitchFamily="66" charset="0"/>
              </a:rPr>
              <a:t>Leeds University</a:t>
            </a:r>
            <a:endParaRPr lang="en-GB" sz="2000" dirty="0">
              <a:solidFill>
                <a:srgbClr val="FFC000"/>
              </a:solidFill>
              <a:latin typeface="Comic Sans MS" pitchFamily="66" charset="0"/>
            </a:endParaRPr>
          </a:p>
          <a:p>
            <a:pPr marL="457200" indent="-457200" eaLnBrk="1" hangingPunct="1">
              <a:buFont typeface="+mj-lt"/>
              <a:buAutoNum type="arabicPeriod"/>
            </a:pPr>
            <a:r>
              <a:rPr lang="en-GB" sz="2000" dirty="0" smtClean="0">
                <a:latin typeface="Comic Sans MS" pitchFamily="66" charset="0"/>
              </a:rPr>
              <a:t>Manchester University</a:t>
            </a:r>
          </a:p>
          <a:p>
            <a:pPr marL="457200" indent="-457200" eaLnBrk="1" hangingPunct="1">
              <a:buFont typeface="+mj-lt"/>
              <a:buAutoNum type="arabicPeriod"/>
            </a:pPr>
            <a:r>
              <a:rPr lang="en-GB" sz="2000" dirty="0" smtClean="0">
                <a:latin typeface="Comic Sans MS" pitchFamily="66" charset="0"/>
              </a:rPr>
              <a:t>Edinburgh University</a:t>
            </a:r>
            <a:endParaRPr lang="en-GB" sz="2000" dirty="0">
              <a:latin typeface="Comic Sans MS" pitchFamily="66" charset="0"/>
            </a:endParaRPr>
          </a:p>
          <a:p>
            <a:pPr marL="457200" indent="-457200" eaLnBrk="1" hangingPunct="1">
              <a:buFont typeface="+mj-lt"/>
              <a:buAutoNum type="arabicPeriod"/>
            </a:pPr>
            <a:r>
              <a:rPr lang="en-GB" sz="2000" dirty="0" smtClean="0">
                <a:latin typeface="Comic Sans MS" pitchFamily="66" charset="0"/>
              </a:rPr>
              <a:t>Manchester Metropolitan</a:t>
            </a:r>
          </a:p>
          <a:p>
            <a:pPr marL="457200" indent="-457200" eaLnBrk="1" hangingPunct="1">
              <a:buFont typeface="+mj-lt"/>
              <a:buAutoNum type="arabicPeriod"/>
            </a:pPr>
            <a:r>
              <a:rPr lang="en-GB" sz="2000" dirty="0" smtClean="0">
                <a:latin typeface="Comic Sans MS" pitchFamily="66" charset="0"/>
              </a:rPr>
              <a:t>Sheffield Hallam</a:t>
            </a:r>
          </a:p>
          <a:p>
            <a:pPr marL="457200" indent="-457200" eaLnBrk="1" hangingPunct="1">
              <a:buFont typeface="+mj-lt"/>
              <a:buAutoNum type="arabicPeriod"/>
            </a:pPr>
            <a:r>
              <a:rPr lang="en-GB" sz="2000" dirty="0" smtClean="0">
                <a:latin typeface="Comic Sans MS" pitchFamily="66" charset="0"/>
              </a:rPr>
              <a:t>Birmingham University</a:t>
            </a:r>
          </a:p>
          <a:p>
            <a:pPr marL="457200" indent="-457200" eaLnBrk="1" hangingPunct="1">
              <a:buFont typeface="+mj-lt"/>
              <a:buAutoNum type="arabicPeriod"/>
            </a:pPr>
            <a:r>
              <a:rPr lang="en-GB" sz="2000" dirty="0" smtClean="0">
                <a:latin typeface="Comic Sans MS" pitchFamily="66" charset="0"/>
              </a:rPr>
              <a:t>Leeds University</a:t>
            </a:r>
          </a:p>
          <a:p>
            <a:pPr marL="457200" indent="-457200" eaLnBrk="1" hangingPunct="1">
              <a:buFont typeface="+mj-lt"/>
              <a:buAutoNum type="arabicPeriod"/>
            </a:pPr>
            <a:r>
              <a:rPr lang="en-GB" sz="2000" dirty="0" smtClean="0">
                <a:latin typeface="Comic Sans MS" pitchFamily="66" charset="0"/>
              </a:rPr>
              <a:t>Bristol University</a:t>
            </a:r>
          </a:p>
          <a:p>
            <a:pPr marL="457200" indent="-457200" eaLnBrk="1" hangingPunct="1">
              <a:buFont typeface="+mj-lt"/>
              <a:buAutoNum type="arabicPeriod"/>
            </a:pPr>
            <a:r>
              <a:rPr lang="en-GB" sz="2000" dirty="0" smtClean="0">
                <a:latin typeface="Comic Sans MS" pitchFamily="66" charset="0"/>
              </a:rPr>
              <a:t>Coventry University</a:t>
            </a:r>
          </a:p>
          <a:p>
            <a:pPr eaLnBrk="1" hangingPunct="1"/>
            <a:endParaRPr lang="en-GB" dirty="0" smtClean="0"/>
          </a:p>
        </p:txBody>
      </p:sp>
      <p:sp>
        <p:nvSpPr>
          <p:cNvPr id="10245" name="Text Placeholder 4"/>
          <p:cNvSpPr>
            <a:spLocks noGrp="1"/>
          </p:cNvSpPr>
          <p:nvPr>
            <p:ph type="body" sz="quarter" idx="3"/>
          </p:nvPr>
        </p:nvSpPr>
        <p:spPr bwMode="auto">
          <a:xfrm>
            <a:off x="4860040" y="1428751"/>
            <a:ext cx="4032000" cy="432000"/>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sz="1800" dirty="0" smtClean="0">
                <a:latin typeface="Comic Sans MS" pitchFamily="66" charset="0"/>
              </a:rPr>
              <a:t>PHHS top ten universities 2014</a:t>
            </a:r>
          </a:p>
        </p:txBody>
      </p:sp>
      <p:sp>
        <p:nvSpPr>
          <p:cNvPr id="10246" name="Content Placeholder 5"/>
          <p:cNvSpPr>
            <a:spLocks noGrp="1"/>
          </p:cNvSpPr>
          <p:nvPr>
            <p:ph sz="quarter" idx="4"/>
          </p:nvPr>
        </p:nvSpPr>
        <p:spPr bwMode="auto">
          <a:xfrm>
            <a:off x="4716016" y="2204864"/>
            <a:ext cx="4176024" cy="4320000"/>
          </a:xfrm>
          <a:solidFill>
            <a:srgbClr val="FFFF00"/>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eaLnBrk="1" hangingPunct="1">
              <a:buFont typeface="+mj-lt"/>
              <a:buAutoNum type="arabicPeriod"/>
              <a:defRPr/>
            </a:pPr>
            <a:r>
              <a:rPr lang="en-GB" sz="2000" dirty="0" smtClean="0">
                <a:latin typeface="Comic Sans MS" pitchFamily="66" charset="0"/>
              </a:rPr>
              <a:t>University of the West of England</a:t>
            </a:r>
          </a:p>
          <a:p>
            <a:pPr marL="457200" indent="-457200" eaLnBrk="1" hangingPunct="1">
              <a:buFont typeface="+mj-lt"/>
              <a:buAutoNum type="arabicPeriod"/>
              <a:defRPr/>
            </a:pPr>
            <a:r>
              <a:rPr lang="en-GB" sz="2000" dirty="0" smtClean="0">
                <a:latin typeface="Comic Sans MS" pitchFamily="66" charset="0"/>
              </a:rPr>
              <a:t>Cardiff University</a:t>
            </a:r>
          </a:p>
          <a:p>
            <a:pPr marL="457200" indent="-457200" eaLnBrk="1" hangingPunct="1">
              <a:buFont typeface="+mj-lt"/>
              <a:buAutoNum type="arabicPeriod"/>
              <a:defRPr/>
            </a:pPr>
            <a:r>
              <a:rPr lang="en-GB" sz="2000" dirty="0" smtClean="0">
                <a:latin typeface="Comic Sans MS" pitchFamily="66" charset="0"/>
              </a:rPr>
              <a:t>Worcester University</a:t>
            </a:r>
          </a:p>
          <a:p>
            <a:pPr marL="457200" indent="-457200" eaLnBrk="1" hangingPunct="1">
              <a:buFont typeface="+mj-lt"/>
              <a:buAutoNum type="arabicPeriod"/>
              <a:defRPr/>
            </a:pPr>
            <a:r>
              <a:rPr lang="en-GB" sz="2000" dirty="0" smtClean="0">
                <a:latin typeface="Comic Sans MS" pitchFamily="66" charset="0"/>
              </a:rPr>
              <a:t>Nottingham University</a:t>
            </a:r>
          </a:p>
          <a:p>
            <a:pPr marL="457200" indent="-457200" eaLnBrk="1" hangingPunct="1">
              <a:buFont typeface="+mj-lt"/>
              <a:buAutoNum type="arabicPeriod"/>
              <a:defRPr/>
            </a:pPr>
            <a:r>
              <a:rPr lang="en-GB" sz="2000" dirty="0" smtClean="0">
                <a:latin typeface="Comic Sans MS" pitchFamily="66" charset="0"/>
              </a:rPr>
              <a:t>Swansea University</a:t>
            </a:r>
          </a:p>
          <a:p>
            <a:pPr marL="457200" indent="-457200" eaLnBrk="1" hangingPunct="1">
              <a:buFont typeface="+mj-lt"/>
              <a:buAutoNum type="arabicPeriod"/>
              <a:defRPr/>
            </a:pPr>
            <a:r>
              <a:rPr lang="en-GB" sz="2000" dirty="0" smtClean="0">
                <a:latin typeface="Comic Sans MS" pitchFamily="66" charset="0"/>
              </a:rPr>
              <a:t>Oxford Brookes University</a:t>
            </a:r>
            <a:endParaRPr lang="en-GB" sz="2000" dirty="0">
              <a:latin typeface="Comic Sans MS" pitchFamily="66" charset="0"/>
            </a:endParaRPr>
          </a:p>
          <a:p>
            <a:pPr marL="457200" indent="-457200" eaLnBrk="1" hangingPunct="1">
              <a:buFont typeface="+mj-lt"/>
              <a:buAutoNum type="arabicPeriod"/>
              <a:defRPr/>
            </a:pPr>
            <a:r>
              <a:rPr lang="en-GB" sz="2000" dirty="0" smtClean="0">
                <a:latin typeface="Comic Sans MS" pitchFamily="66" charset="0"/>
              </a:rPr>
              <a:t>Birmingham University</a:t>
            </a:r>
            <a:endParaRPr lang="en-GB" sz="2000" dirty="0">
              <a:latin typeface="Comic Sans MS" pitchFamily="66" charset="0"/>
            </a:endParaRPr>
          </a:p>
          <a:p>
            <a:pPr marL="457200" indent="-457200" eaLnBrk="1" hangingPunct="1">
              <a:buFont typeface="+mj-lt"/>
              <a:buAutoNum type="arabicPeriod"/>
              <a:defRPr/>
            </a:pPr>
            <a:r>
              <a:rPr lang="en-GB" sz="2000" dirty="0" smtClean="0">
                <a:latin typeface="Comic Sans MS" pitchFamily="66" charset="0"/>
              </a:rPr>
              <a:t>Coventry University</a:t>
            </a:r>
          </a:p>
          <a:p>
            <a:pPr marL="457200" indent="-457200" eaLnBrk="1" hangingPunct="1">
              <a:buFont typeface="+mj-lt"/>
              <a:buAutoNum type="arabicPeriod"/>
              <a:defRPr/>
            </a:pPr>
            <a:r>
              <a:rPr lang="en-GB" sz="2000" dirty="0" smtClean="0">
                <a:latin typeface="Comic Sans MS" pitchFamily="66" charset="0"/>
              </a:rPr>
              <a:t>Birmingham City University</a:t>
            </a:r>
          </a:p>
          <a:p>
            <a:pPr marL="457200" indent="-457200" eaLnBrk="1" hangingPunct="1">
              <a:buFont typeface="+mj-lt"/>
              <a:buAutoNum type="arabicPeriod"/>
              <a:defRPr/>
            </a:pPr>
            <a:r>
              <a:rPr lang="en-GB" sz="2000" dirty="0" smtClean="0">
                <a:latin typeface="Comic Sans MS" pitchFamily="66" charset="0"/>
              </a:rPr>
              <a:t>University of Gloucestershire</a:t>
            </a:r>
          </a:p>
          <a:p>
            <a:pPr eaLnBrk="1" hangingPunct="1">
              <a:defRPr/>
            </a:pPr>
            <a:endParaRPr lang="en-GB" dirty="0" smtClean="0"/>
          </a:p>
        </p:txBody>
      </p:sp>
      <p:sp>
        <p:nvSpPr>
          <p:cNvPr id="2" name="Footer Placeholder 1"/>
          <p:cNvSpPr>
            <a:spLocks noGrp="1"/>
          </p:cNvSpPr>
          <p:nvPr>
            <p:ph type="ftr" sz="quarter" idx="11"/>
          </p:nvPr>
        </p:nvSpPr>
        <p:spPr/>
        <p:txBody>
          <a:bodyPr/>
          <a:lstStyle/>
          <a:p>
            <a:pPr>
              <a:defRPr/>
            </a:pPr>
            <a:endParaRPr lang="en-US" dirty="0"/>
          </a:p>
        </p:txBody>
      </p:sp>
      <p:sp>
        <p:nvSpPr>
          <p:cNvPr id="3" name="Slide Number Placeholder 2"/>
          <p:cNvSpPr>
            <a:spLocks noGrp="1"/>
          </p:cNvSpPr>
          <p:nvPr>
            <p:ph type="sldNum" sz="quarter" idx="12"/>
          </p:nvPr>
        </p:nvSpPr>
        <p:spPr/>
        <p:txBody>
          <a:bodyPr/>
          <a:lstStyle/>
          <a:p>
            <a:pPr>
              <a:defRPr/>
            </a:pPr>
            <a:fld id="{FAD0C711-BC7A-4011-BD7C-A0D5CBCCECE3}" type="slidenum">
              <a:rPr lang="en-US" smtClean="0"/>
              <a:pPr>
                <a:defRPr/>
              </a:pPr>
              <a:t>23</a:t>
            </a:fld>
            <a:endParaRPr lang="en-US" dirty="0"/>
          </a:p>
        </p:txBody>
      </p:sp>
    </p:spTree>
    <p:extLst>
      <p:ext uri="{BB962C8B-B14F-4D97-AF65-F5344CB8AC3E}">
        <p14:creationId xmlns:p14="http://schemas.microsoft.com/office/powerpoint/2010/main" val="173331503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bg/>
                                          </p:spTgt>
                                        </p:tgtEl>
                                        <p:attrNameLst>
                                          <p:attrName>style.visibility</p:attrName>
                                        </p:attrNameLst>
                                      </p:cBhvr>
                                      <p:to>
                                        <p:strVal val="visible"/>
                                      </p:to>
                                    </p:set>
                                    <p:anim calcmode="lin" valueType="num">
                                      <p:cBhvr additive="base">
                                        <p:cTn id="13" dur="500" fill="hold"/>
                                        <p:tgtEl>
                                          <p:spTgt spid="1024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243">
                                            <p:txEl>
                                              <p:pRg st="0" end="0"/>
                                            </p:txEl>
                                          </p:spTgt>
                                        </p:tgtEl>
                                        <p:attrNameLst>
                                          <p:attrName>style.visibility</p:attrName>
                                        </p:attrNameLst>
                                      </p:cBhvr>
                                      <p:to>
                                        <p:strVal val="visible"/>
                                      </p:to>
                                    </p:set>
                                    <p:anim calcmode="lin" valueType="num">
                                      <p:cBhvr additive="base">
                                        <p:cTn id="1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244"/>
                                        </p:tgtEl>
                                        <p:attrNameLst>
                                          <p:attrName>style.visibility</p:attrName>
                                        </p:attrNameLst>
                                      </p:cBhvr>
                                      <p:to>
                                        <p:strVal val="visible"/>
                                      </p:to>
                                    </p:set>
                                    <p:anim calcmode="lin" valueType="num">
                                      <p:cBhvr additive="base">
                                        <p:cTn id="23" dur="500" fill="hold"/>
                                        <p:tgtEl>
                                          <p:spTgt spid="10244"/>
                                        </p:tgtEl>
                                        <p:attrNameLst>
                                          <p:attrName>ppt_x</p:attrName>
                                        </p:attrNameLst>
                                      </p:cBhvr>
                                      <p:tavLst>
                                        <p:tav tm="0">
                                          <p:val>
                                            <p:strVal val="#ppt_x"/>
                                          </p:val>
                                        </p:tav>
                                        <p:tav tm="100000">
                                          <p:val>
                                            <p:strVal val="#ppt_x"/>
                                          </p:val>
                                        </p:tav>
                                      </p:tavLst>
                                    </p:anim>
                                    <p:anim calcmode="lin" valueType="num">
                                      <p:cBhvr additive="base">
                                        <p:cTn id="24" dur="500" fill="hold"/>
                                        <p:tgtEl>
                                          <p:spTgt spid="1024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245">
                                            <p:bg/>
                                          </p:spTgt>
                                        </p:tgtEl>
                                        <p:attrNameLst>
                                          <p:attrName>style.visibility</p:attrName>
                                        </p:attrNameLst>
                                      </p:cBhvr>
                                      <p:to>
                                        <p:strVal val="visible"/>
                                      </p:to>
                                    </p:set>
                                    <p:anim calcmode="lin" valueType="num">
                                      <p:cBhvr additive="base">
                                        <p:cTn id="29" dur="500" fill="hold"/>
                                        <p:tgtEl>
                                          <p:spTgt spid="10245">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0245">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245">
                                            <p:txEl>
                                              <p:pRg st="0" end="0"/>
                                            </p:txEl>
                                          </p:spTgt>
                                        </p:tgtEl>
                                        <p:attrNameLst>
                                          <p:attrName>style.visibility</p:attrName>
                                        </p:attrNameLst>
                                      </p:cBhvr>
                                      <p:to>
                                        <p:strVal val="visible"/>
                                      </p:to>
                                    </p:set>
                                    <p:anim calcmode="lin" valueType="num">
                                      <p:cBhvr additive="base">
                                        <p:cTn id="33" dur="500" fill="hold"/>
                                        <p:tgtEl>
                                          <p:spTgt spid="1024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2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246"/>
                                        </p:tgtEl>
                                        <p:attrNameLst>
                                          <p:attrName>style.visibility</p:attrName>
                                        </p:attrNameLst>
                                      </p:cBhvr>
                                      <p:to>
                                        <p:strVal val="visible"/>
                                      </p:to>
                                    </p:set>
                                    <p:anim calcmode="lin" valueType="num">
                                      <p:cBhvr additive="base">
                                        <p:cTn id="39" dur="500" fill="hold"/>
                                        <p:tgtEl>
                                          <p:spTgt spid="10246"/>
                                        </p:tgtEl>
                                        <p:attrNameLst>
                                          <p:attrName>ppt_x</p:attrName>
                                        </p:attrNameLst>
                                      </p:cBhvr>
                                      <p:tavLst>
                                        <p:tav tm="0">
                                          <p:val>
                                            <p:strVal val="#ppt_x"/>
                                          </p:val>
                                        </p:tav>
                                        <p:tav tm="100000">
                                          <p:val>
                                            <p:strVal val="#ppt_x"/>
                                          </p:val>
                                        </p:tav>
                                      </p:tavLst>
                                    </p:anim>
                                    <p:anim calcmode="lin" valueType="num">
                                      <p:cBhvr additive="base">
                                        <p:cTn id="40" dur="500" fill="hold"/>
                                        <p:tgtEl>
                                          <p:spTgt spid="102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p:bldP spid="10243" grpId="0" uiExpand="1" build="p" animBg="1"/>
      <p:bldP spid="10244" grpId="0" animBg="1"/>
      <p:bldP spid="10245" grpId="0" uiExpand="1" build="p" animBg="1"/>
      <p:bldP spid="1024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dirty="0" smtClean="0"/>
              <a:t>Entry Requirements</a:t>
            </a:r>
            <a:endParaRPr lang="en-GB" dirty="0"/>
          </a:p>
        </p:txBody>
      </p:sp>
      <p:sp>
        <p:nvSpPr>
          <p:cNvPr id="4" name="Text Box 3"/>
          <p:cNvSpPr txBox="1">
            <a:spLocks noChangeArrowheads="1"/>
          </p:cNvSpPr>
          <p:nvPr/>
        </p:nvSpPr>
        <p:spPr bwMode="auto">
          <a:xfrm>
            <a:off x="539552" y="1628800"/>
            <a:ext cx="7992888" cy="1384995"/>
          </a:xfrm>
          <a:prstGeom prst="rect">
            <a:avLst/>
          </a:prstGeom>
          <a:noFill/>
          <a:ln w="9525">
            <a:noFill/>
            <a:miter lim="800000"/>
            <a:headEnd/>
            <a:tailEnd/>
          </a:ln>
        </p:spPr>
        <p:txBody>
          <a:bodyPr wrap="square">
            <a:spAutoFit/>
          </a:bodyPr>
          <a:lstStyle/>
          <a:p>
            <a:pPr>
              <a:spcBef>
                <a:spcPct val="50000"/>
              </a:spcBef>
            </a:pPr>
            <a:r>
              <a:rPr lang="en-GB" sz="2400" u="sng" dirty="0">
                <a:solidFill>
                  <a:srgbClr val="0070C0"/>
                </a:solidFill>
                <a:latin typeface="Arial" charset="0"/>
                <a:cs typeface="Arial" charset="0"/>
              </a:rPr>
              <a:t>The UCAS Tariff:</a:t>
            </a:r>
          </a:p>
          <a:p>
            <a:pPr>
              <a:spcBef>
                <a:spcPct val="50000"/>
              </a:spcBef>
            </a:pPr>
            <a:r>
              <a:rPr lang="en-GB" sz="2400" dirty="0">
                <a:solidFill>
                  <a:srgbClr val="0070C0"/>
                </a:solidFill>
                <a:latin typeface="Arial" charset="0"/>
                <a:cs typeface="Arial" charset="0"/>
              </a:rPr>
              <a:t>Entrance to University is based upon AS/A2 level grades or points which are converted to a tariff system as below:-</a:t>
            </a:r>
          </a:p>
        </p:txBody>
      </p:sp>
      <p:graphicFrame>
        <p:nvGraphicFramePr>
          <p:cNvPr id="6" name="Table 5"/>
          <p:cNvGraphicFramePr>
            <a:graphicFrameLocks noGrp="1"/>
          </p:cNvGraphicFramePr>
          <p:nvPr/>
        </p:nvGraphicFramePr>
        <p:xfrm>
          <a:off x="1187624" y="3140968"/>
          <a:ext cx="5428814" cy="2769365"/>
        </p:xfrm>
        <a:graphic>
          <a:graphicData uri="http://schemas.openxmlformats.org/drawingml/2006/table">
            <a:tbl>
              <a:tblPr/>
              <a:tblGrid>
                <a:gridCol w="1777510"/>
                <a:gridCol w="1825652"/>
                <a:gridCol w="1825652"/>
              </a:tblGrid>
              <a:tr h="574805">
                <a:tc>
                  <a:txBody>
                    <a:bodyPr/>
                    <a:lstStyle/>
                    <a:p>
                      <a:pPr algn="ctr">
                        <a:spcAft>
                          <a:spcPts val="0"/>
                        </a:spcAft>
                      </a:pPr>
                      <a:r>
                        <a:rPr lang="en-GB" sz="2400" dirty="0">
                          <a:solidFill>
                            <a:srgbClr val="0070C0"/>
                          </a:solidFill>
                          <a:latin typeface="Arial" pitchFamily="34" charset="0"/>
                          <a:ea typeface="Times New Roman"/>
                          <a:cs typeface="Arial" pitchFamily="34" charset="0"/>
                        </a:rPr>
                        <a:t>GRADE</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c>
                  <a:txBody>
                    <a:bodyPr/>
                    <a:lstStyle/>
                    <a:p>
                      <a:pPr algn="ctr">
                        <a:spcAft>
                          <a:spcPts val="0"/>
                        </a:spcAft>
                      </a:pPr>
                      <a:r>
                        <a:rPr lang="en-GB" sz="2400" dirty="0">
                          <a:solidFill>
                            <a:srgbClr val="0070C0"/>
                          </a:solidFill>
                          <a:latin typeface="Arial" pitchFamily="34" charset="0"/>
                          <a:ea typeface="Times New Roman"/>
                          <a:cs typeface="Arial" pitchFamily="34" charset="0"/>
                        </a:rPr>
                        <a:t>A Level</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c>
                  <a:txBody>
                    <a:bodyPr/>
                    <a:lstStyle/>
                    <a:p>
                      <a:pPr algn="ctr">
                        <a:spcAft>
                          <a:spcPts val="0"/>
                        </a:spcAft>
                      </a:pPr>
                      <a:r>
                        <a:rPr lang="en-GB" sz="2400" dirty="0">
                          <a:solidFill>
                            <a:srgbClr val="0070C0"/>
                          </a:solidFill>
                          <a:latin typeface="Arial" pitchFamily="34" charset="0"/>
                          <a:ea typeface="Times New Roman"/>
                          <a:cs typeface="Arial" pitchFamily="34" charset="0"/>
                        </a:rPr>
                        <a:t>AS Level</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r>
              <a:tr h="2123811">
                <a:tc>
                  <a:txBody>
                    <a:bodyPr/>
                    <a:lstStyle/>
                    <a:p>
                      <a:pPr algn="ctr">
                        <a:spcAft>
                          <a:spcPts val="0"/>
                        </a:spcAft>
                      </a:pPr>
                      <a:r>
                        <a:rPr lang="en-GB" sz="2400" dirty="0">
                          <a:solidFill>
                            <a:srgbClr val="0070C0"/>
                          </a:solidFill>
                          <a:latin typeface="Arial" pitchFamily="34" charset="0"/>
                          <a:ea typeface="Times New Roman"/>
                          <a:cs typeface="Arial" pitchFamily="34" charset="0"/>
                        </a:rPr>
                        <a:t>A*</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A</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B</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C</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D</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E</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c>
                  <a:txBody>
                    <a:bodyPr/>
                    <a:lstStyle/>
                    <a:p>
                      <a:pPr>
                        <a:spcAft>
                          <a:spcPts val="0"/>
                        </a:spcAft>
                      </a:pPr>
                      <a:r>
                        <a:rPr lang="en-GB" sz="2400" dirty="0">
                          <a:solidFill>
                            <a:srgbClr val="0070C0"/>
                          </a:solidFill>
                          <a:latin typeface="Arial" pitchFamily="34" charset="0"/>
                          <a:ea typeface="Times New Roman"/>
                          <a:cs typeface="Arial" pitchFamily="34" charset="0"/>
                        </a:rPr>
                        <a:t>      </a:t>
                      </a:r>
                      <a:r>
                        <a:rPr lang="en-GB" sz="2400" dirty="0" smtClean="0">
                          <a:solidFill>
                            <a:srgbClr val="0070C0"/>
                          </a:solidFill>
                          <a:latin typeface="Arial" pitchFamily="34" charset="0"/>
                          <a:ea typeface="Times New Roman"/>
                          <a:cs typeface="Arial" pitchFamily="34" charset="0"/>
                        </a:rPr>
                        <a:t> 140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120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100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80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60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40</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c>
                  <a:txBody>
                    <a:bodyPr/>
                    <a:lstStyle/>
                    <a:p>
                      <a:pPr algn="ctr">
                        <a:spcAft>
                          <a:spcPts val="0"/>
                        </a:spcAft>
                      </a:pPr>
                      <a:endParaRPr lang="en-GB" sz="2400" dirty="0">
                        <a:solidFill>
                          <a:srgbClr val="0070C0"/>
                        </a:solidFill>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60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50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40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30</a:t>
                      </a:r>
                      <a:endParaRPr lang="en-GB" sz="2400" dirty="0">
                        <a:latin typeface="Arial" pitchFamily="34" charset="0"/>
                        <a:ea typeface="Times New Roman"/>
                        <a:cs typeface="Arial" pitchFamily="34" charset="0"/>
                      </a:endParaRPr>
                    </a:p>
                    <a:p>
                      <a:pPr algn="ctr">
                        <a:spcAft>
                          <a:spcPts val="0"/>
                        </a:spcAft>
                      </a:pPr>
                      <a:r>
                        <a:rPr lang="en-GB" sz="2400" dirty="0">
                          <a:solidFill>
                            <a:srgbClr val="0070C0"/>
                          </a:solidFill>
                          <a:latin typeface="Arial" pitchFamily="34" charset="0"/>
                          <a:ea typeface="Times New Roman"/>
                          <a:cs typeface="Arial" pitchFamily="34" charset="0"/>
                        </a:rPr>
                        <a:t>20</a:t>
                      </a:r>
                      <a:endParaRPr lang="en-GB" sz="2400" dirty="0">
                        <a:latin typeface="Arial" pitchFamily="34" charset="0"/>
                        <a:ea typeface="Times New Roman"/>
                        <a:cs typeface="Arial" pitchFamily="34" charset="0"/>
                      </a:endParaRPr>
                    </a:p>
                  </a:txBody>
                  <a:tcPr marL="68580" marR="68580" marT="0" marB="0">
                    <a:lnL>
                      <a:noFill/>
                    </a:lnL>
                    <a:lnR>
                      <a:noFill/>
                    </a:lnR>
                    <a:lnT>
                      <a:noFill/>
                    </a:lnT>
                    <a:lnB>
                      <a:noFill/>
                    </a:lnB>
                  </a:tcPr>
                </a:tc>
              </a:tr>
            </a:tbl>
          </a:graphicData>
        </a:graphic>
      </p:graphicFrame>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24</a:t>
            </a:fld>
            <a:endParaRPr lang="en-GB" dirty="0"/>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80120"/>
          </a:xfrm>
        </p:spPr>
        <p:txBody>
          <a:bodyPr/>
          <a:lstStyle/>
          <a:p>
            <a:r>
              <a:rPr lang="en-GB" dirty="0" smtClean="0"/>
              <a:t>Admissions Tests</a:t>
            </a:r>
            <a:endParaRPr lang="en-GB" dirty="0"/>
          </a:p>
        </p:txBody>
      </p:sp>
      <p:sp>
        <p:nvSpPr>
          <p:cNvPr id="4" name="Content Placeholder 8"/>
          <p:cNvSpPr>
            <a:spLocks noGrp="1"/>
          </p:cNvSpPr>
          <p:nvPr>
            <p:ph idx="1"/>
          </p:nvPr>
        </p:nvSpPr>
        <p:spPr bwMode="auto">
          <a:xfrm>
            <a:off x="457200" y="1916832"/>
            <a:ext cx="8229600" cy="3921299"/>
          </a:xfrm>
          <a:noFill/>
          <a:ln>
            <a:miter lim="800000"/>
            <a:headEnd/>
            <a:tailEnd/>
          </a:ln>
        </p:spPr>
        <p:txBody>
          <a:bodyPr vert="horz" wrap="square" lIns="91440" tIns="45720" rIns="91440" bIns="45720" numCol="1" anchor="t" anchorCtr="0" compatLnSpc="1">
            <a:prstTxWarp prst="textNoShape">
              <a:avLst/>
            </a:prstTxWarp>
          </a:bodyPr>
          <a:lstStyle/>
          <a:p>
            <a:pPr>
              <a:buNone/>
            </a:pPr>
            <a:r>
              <a:rPr lang="en-GB" dirty="0" smtClean="0">
                <a:cs typeface="Arial" charset="0"/>
              </a:rPr>
              <a:t>Some of the most competitive courses now have additional entrance tests.  These include:</a:t>
            </a:r>
          </a:p>
          <a:p>
            <a:pPr>
              <a:buNone/>
            </a:pPr>
            <a:endParaRPr lang="en-GB" dirty="0" smtClean="0">
              <a:cs typeface="Arial" charset="0"/>
            </a:endParaRPr>
          </a:p>
          <a:p>
            <a:r>
              <a:rPr lang="en-GB" dirty="0" smtClean="0">
                <a:cs typeface="Arial" charset="0"/>
              </a:rPr>
              <a:t>Medicine </a:t>
            </a:r>
            <a:r>
              <a:rPr lang="en-GB" smtClean="0">
                <a:cs typeface="Arial" charset="0"/>
              </a:rPr>
              <a:t>/ Veterinary / Dentistry </a:t>
            </a:r>
            <a:r>
              <a:rPr lang="en-GB" dirty="0" smtClean="0">
                <a:cs typeface="Arial" charset="0"/>
              </a:rPr>
              <a:t>(BMAT) or </a:t>
            </a:r>
            <a:r>
              <a:rPr lang="en-GB" dirty="0" err="1" smtClean="0">
                <a:cs typeface="Arial" charset="0"/>
              </a:rPr>
              <a:t>UKCAT</a:t>
            </a:r>
            <a:endParaRPr lang="en-GB" dirty="0" smtClean="0">
              <a:cs typeface="Arial" charset="0"/>
            </a:endParaRPr>
          </a:p>
          <a:p>
            <a:endParaRPr lang="en-GB" dirty="0" smtClean="0">
              <a:cs typeface="Arial" charset="0"/>
            </a:endParaRPr>
          </a:p>
          <a:p>
            <a:r>
              <a:rPr lang="en-GB" dirty="0" smtClean="0">
                <a:cs typeface="Arial" charset="0"/>
              </a:rPr>
              <a:t>Law (</a:t>
            </a:r>
            <a:r>
              <a:rPr lang="en-GB" dirty="0" err="1" smtClean="0">
                <a:cs typeface="Arial" charset="0"/>
              </a:rPr>
              <a:t>LNAT</a:t>
            </a:r>
            <a:r>
              <a:rPr lang="en-GB" dirty="0" smtClean="0">
                <a:cs typeface="Arial" charset="0"/>
              </a:rPr>
              <a:t>)</a:t>
            </a:r>
          </a:p>
          <a:p>
            <a:endParaRPr lang="en-GB" dirty="0" smtClean="0">
              <a:cs typeface="Arial" charset="0"/>
            </a:endParaRPr>
          </a:p>
          <a:p>
            <a:r>
              <a:rPr lang="en-GB" dirty="0" smtClean="0">
                <a:cs typeface="Arial" charset="0"/>
              </a:rPr>
              <a:t>Some subject specific tests at Oxbridge and other Russell Group universities</a:t>
            </a:r>
            <a:r>
              <a:rPr lang="en-GB" dirty="0" smtClean="0">
                <a:latin typeface="Arial" charset="0"/>
                <a:cs typeface="Arial" charset="0"/>
              </a:rPr>
              <a:t>.</a:t>
            </a:r>
          </a:p>
          <a:p>
            <a:endParaRPr lang="en-GB" dirty="0" smtClean="0">
              <a:solidFill>
                <a:srgbClr val="0070C0"/>
              </a:solidFill>
              <a:latin typeface="Arial" charset="0"/>
              <a:cs typeface="Arial" charset="0"/>
            </a:endParaRPr>
          </a:p>
          <a:p>
            <a:endParaRPr lang="en-GB" dirty="0" smtClean="0">
              <a:solidFill>
                <a:srgbClr val="0070C0"/>
              </a:solidFill>
              <a:latin typeface="Arial" charset="0"/>
              <a:cs typeface="Arial" charset="0"/>
            </a:endParaRPr>
          </a:p>
          <a:p>
            <a:endParaRPr lang="en-GB" dirty="0" smtClean="0">
              <a:solidFill>
                <a:srgbClr val="0070C0"/>
              </a:solidFill>
              <a:latin typeface="Arial" charset="0"/>
              <a:cs typeface="Arial" charset="0"/>
            </a:endParaRPr>
          </a:p>
        </p:txBody>
      </p:sp>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25</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24744"/>
            <a:ext cx="7560840" cy="1152128"/>
          </a:xfrm>
        </p:spPr>
        <p:txBody>
          <a:bodyPr/>
          <a:lstStyle/>
          <a:p>
            <a:r>
              <a:rPr lang="en-GB" dirty="0" smtClean="0"/>
              <a:t>What is the Russell Group?</a:t>
            </a:r>
            <a:endParaRPr lang="en-GB" dirty="0"/>
          </a:p>
        </p:txBody>
      </p:sp>
      <p:sp>
        <p:nvSpPr>
          <p:cNvPr id="3" name="Content Placeholder 2"/>
          <p:cNvSpPr>
            <a:spLocks noGrp="1"/>
          </p:cNvSpPr>
          <p:nvPr>
            <p:ph idx="1"/>
          </p:nvPr>
        </p:nvSpPr>
        <p:spPr>
          <a:xfrm>
            <a:off x="457200" y="2132856"/>
            <a:ext cx="8229600" cy="3993307"/>
          </a:xfrm>
        </p:spPr>
        <p:txBody>
          <a:bodyPr/>
          <a:lstStyle/>
          <a:p>
            <a:pPr>
              <a:buNone/>
            </a:pPr>
            <a:r>
              <a:rPr lang="en-GB" dirty="0" smtClean="0"/>
              <a:t>	</a:t>
            </a:r>
            <a:r>
              <a:rPr lang="en-GB" dirty="0" smtClean="0">
                <a:cs typeface="Arial" pitchFamily="34" charset="0"/>
              </a:rPr>
              <a:t>The Russell Group is a collection of 24 British public universities that are committed to the highest standards of academic excellence in both teaching and research which receive around two thirds of all university research grant and contract income in the UK. </a:t>
            </a:r>
            <a:br>
              <a:rPr lang="en-GB" dirty="0" smtClean="0">
                <a:cs typeface="Arial" pitchFamily="34" charset="0"/>
              </a:rPr>
            </a:br>
            <a:r>
              <a:rPr lang="en-GB" dirty="0" smtClean="0">
                <a:cs typeface="Arial" pitchFamily="34" charset="0"/>
              </a:rPr>
              <a:t/>
            </a:r>
            <a:br>
              <a:rPr lang="en-GB" dirty="0" smtClean="0">
                <a:cs typeface="Arial" pitchFamily="34" charset="0"/>
              </a:rPr>
            </a:br>
            <a:r>
              <a:rPr lang="en-GB" dirty="0" smtClean="0">
                <a:cs typeface="Arial" pitchFamily="34" charset="0"/>
              </a:rPr>
              <a:t>A majority of the members are leading universities, making applications to these particular institutions more competitive.</a:t>
            </a:r>
          </a:p>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26</a:t>
            </a:fld>
            <a:endParaRPr lang="en-GB" dirty="0"/>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27981"/>
            <a:ext cx="8075240" cy="4281339"/>
          </a:xfrm>
        </p:spPr>
        <p:txBody>
          <a:bodyPr numCol="2"/>
          <a:lstStyle/>
          <a:p>
            <a:pPr lvl="0"/>
            <a:r>
              <a:rPr lang="en-GB" sz="1600" dirty="0" smtClean="0"/>
              <a:t>University of Birmingham</a:t>
            </a:r>
          </a:p>
          <a:p>
            <a:pPr lvl="0"/>
            <a:r>
              <a:rPr lang="en-GB" sz="1600" dirty="0" smtClean="0"/>
              <a:t>University of Bristol</a:t>
            </a:r>
          </a:p>
          <a:p>
            <a:pPr lvl="0"/>
            <a:r>
              <a:rPr lang="en-GB" sz="1600" dirty="0" smtClean="0"/>
              <a:t>University of Cambridge</a:t>
            </a:r>
          </a:p>
          <a:p>
            <a:pPr lvl="0"/>
            <a:r>
              <a:rPr lang="en-GB" sz="1600" dirty="0" smtClean="0"/>
              <a:t>Cardiff University</a:t>
            </a:r>
          </a:p>
          <a:p>
            <a:pPr lvl="0"/>
            <a:r>
              <a:rPr lang="en-GB" sz="1600" dirty="0" smtClean="0"/>
              <a:t>University of Durham</a:t>
            </a:r>
          </a:p>
          <a:p>
            <a:pPr lvl="0"/>
            <a:r>
              <a:rPr lang="en-GB" sz="1600" dirty="0" smtClean="0"/>
              <a:t>University of Edinburgh</a:t>
            </a:r>
          </a:p>
          <a:p>
            <a:pPr lvl="0"/>
            <a:r>
              <a:rPr lang="en-GB" sz="1600" dirty="0" smtClean="0"/>
              <a:t>University of Exeter</a:t>
            </a:r>
          </a:p>
          <a:p>
            <a:pPr lvl="0"/>
            <a:r>
              <a:rPr lang="en-GB" sz="1600" dirty="0" smtClean="0"/>
              <a:t>University of Glasgow</a:t>
            </a:r>
          </a:p>
          <a:p>
            <a:pPr lvl="0"/>
            <a:r>
              <a:rPr lang="en-GB" sz="1600" dirty="0" smtClean="0"/>
              <a:t>Imperial College London</a:t>
            </a:r>
          </a:p>
          <a:p>
            <a:pPr lvl="0"/>
            <a:r>
              <a:rPr lang="en-GB" sz="1600" dirty="0" smtClean="0"/>
              <a:t>King's College London (University of London)</a:t>
            </a:r>
          </a:p>
          <a:p>
            <a:pPr lvl="0"/>
            <a:r>
              <a:rPr lang="en-GB" sz="1600" dirty="0" smtClean="0"/>
              <a:t>University College London (University of London)</a:t>
            </a:r>
          </a:p>
          <a:p>
            <a:pPr lvl="0"/>
            <a:r>
              <a:rPr lang="en-GB" sz="1600" dirty="0" smtClean="0"/>
              <a:t>University of Leeds</a:t>
            </a:r>
          </a:p>
          <a:p>
            <a:pPr lvl="0"/>
            <a:r>
              <a:rPr lang="en-GB" sz="1600" dirty="0" smtClean="0"/>
              <a:t>University of Liverpool</a:t>
            </a:r>
          </a:p>
          <a:p>
            <a:pPr lvl="0"/>
            <a:r>
              <a:rPr lang="en-GB" sz="1600" dirty="0" smtClean="0"/>
              <a:t>London School of Economics and Political Science (University of London)</a:t>
            </a:r>
          </a:p>
          <a:p>
            <a:pPr lvl="0"/>
            <a:r>
              <a:rPr lang="en-GB" sz="1600" dirty="0" smtClean="0"/>
              <a:t>University of Manchester</a:t>
            </a:r>
          </a:p>
          <a:p>
            <a:pPr lvl="0"/>
            <a:r>
              <a:rPr lang="en-GB" sz="1600" dirty="0" smtClean="0"/>
              <a:t>Newcastle University</a:t>
            </a:r>
          </a:p>
          <a:p>
            <a:pPr lvl="0"/>
            <a:r>
              <a:rPr lang="en-GB" sz="1600" dirty="0" smtClean="0"/>
              <a:t>University of Nottingham</a:t>
            </a:r>
          </a:p>
          <a:p>
            <a:pPr lvl="0"/>
            <a:r>
              <a:rPr lang="en-GB" sz="1600" dirty="0" smtClean="0"/>
              <a:t>University of Oxford</a:t>
            </a:r>
          </a:p>
          <a:p>
            <a:pPr lvl="0"/>
            <a:r>
              <a:rPr lang="en-GB" sz="1600" dirty="0" smtClean="0"/>
              <a:t>Queen Mary, University of London</a:t>
            </a:r>
          </a:p>
          <a:p>
            <a:pPr lvl="0"/>
            <a:r>
              <a:rPr lang="en-GB" sz="1600" dirty="0" smtClean="0"/>
              <a:t>Queen's University Belfast</a:t>
            </a:r>
          </a:p>
          <a:p>
            <a:pPr lvl="0"/>
            <a:r>
              <a:rPr lang="en-GB" sz="1600" dirty="0" smtClean="0"/>
              <a:t>University of Sheffield</a:t>
            </a:r>
          </a:p>
          <a:p>
            <a:pPr lvl="0"/>
            <a:r>
              <a:rPr lang="en-GB" sz="1600" dirty="0" smtClean="0"/>
              <a:t>University of Southampton</a:t>
            </a:r>
          </a:p>
          <a:p>
            <a:pPr lvl="0"/>
            <a:r>
              <a:rPr lang="en-GB" sz="1600" dirty="0" smtClean="0"/>
              <a:t>University of Warwick</a:t>
            </a:r>
          </a:p>
          <a:p>
            <a:pPr lvl="0"/>
            <a:r>
              <a:rPr lang="en-GB" sz="1600" dirty="0" smtClean="0"/>
              <a:t>University of York</a:t>
            </a:r>
          </a:p>
          <a:p>
            <a:endParaRPr lang="en-GB" dirty="0"/>
          </a:p>
        </p:txBody>
      </p:sp>
      <p:sp>
        <p:nvSpPr>
          <p:cNvPr id="4" name="TextBox 3"/>
          <p:cNvSpPr txBox="1"/>
          <p:nvPr/>
        </p:nvSpPr>
        <p:spPr>
          <a:xfrm>
            <a:off x="395536" y="1124744"/>
            <a:ext cx="8424936" cy="646331"/>
          </a:xfrm>
          <a:prstGeom prst="rect">
            <a:avLst/>
          </a:prstGeom>
          <a:noFill/>
        </p:spPr>
        <p:txBody>
          <a:bodyPr wrap="square" rtlCol="0">
            <a:spAutoFit/>
          </a:bodyPr>
          <a:lstStyle/>
          <a:p>
            <a:r>
              <a:rPr lang="en-GB" dirty="0" smtClean="0"/>
              <a:t>19 members are from England, 2 from Scotland, 2 from Wales and 1 from Northern Ireland. The current members of the Russell Group are:</a:t>
            </a:r>
          </a:p>
        </p:txBody>
      </p:sp>
      <p:sp>
        <p:nvSpPr>
          <p:cNvPr id="5" name="TextBox 4"/>
          <p:cNvSpPr txBox="1"/>
          <p:nvPr/>
        </p:nvSpPr>
        <p:spPr>
          <a:xfrm>
            <a:off x="4499992" y="1844824"/>
            <a:ext cx="4176464" cy="369332"/>
          </a:xfrm>
          <a:prstGeom prst="rect">
            <a:avLst/>
          </a:prstGeom>
          <a:noFill/>
        </p:spPr>
        <p:txBody>
          <a:bodyPr wrap="square" rtlCol="0">
            <a:spAutoFit/>
          </a:bodyPr>
          <a:lstStyle/>
          <a:p>
            <a:endParaRPr lang="en-GB" dirty="0"/>
          </a:p>
        </p:txBody>
      </p:sp>
      <p:sp>
        <p:nvSpPr>
          <p:cNvPr id="2" name="Footer Placeholder 1"/>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99F6205-DA78-4BFA-9EEF-7EA7D2E58087}" type="slidenum">
              <a:rPr lang="en-GB" smtClean="0"/>
              <a:pPr/>
              <a:t>27</a:t>
            </a:fld>
            <a:endParaRPr lang="en-GB" dirty="0"/>
          </a:p>
        </p:txBody>
      </p:sp>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8481120" cy="778098"/>
          </a:xfrm>
        </p:spPr>
        <p:txBody>
          <a:bodyPr/>
          <a:lstStyle/>
          <a:p>
            <a:r>
              <a:rPr lang="en-GB" sz="2400" dirty="0" smtClean="0"/>
              <a:t>Entry to Russell Group Universities</a:t>
            </a:r>
            <a:endParaRPr lang="en-GB" sz="2400" dirty="0"/>
          </a:p>
        </p:txBody>
      </p:sp>
      <p:graphicFrame>
        <p:nvGraphicFramePr>
          <p:cNvPr id="4" name="Table 3"/>
          <p:cNvGraphicFramePr>
            <a:graphicFrameLocks noGrp="1"/>
          </p:cNvGraphicFramePr>
          <p:nvPr>
            <p:extLst>
              <p:ext uri="{D42A27DB-BD31-4B8C-83A1-F6EECF244321}">
                <p14:modId xmlns:p14="http://schemas.microsoft.com/office/powerpoint/2010/main" val="3449573501"/>
              </p:ext>
            </p:extLst>
          </p:nvPr>
        </p:nvGraphicFramePr>
        <p:xfrm>
          <a:off x="755576" y="1052736"/>
          <a:ext cx="7776864" cy="4861560"/>
        </p:xfrm>
        <a:graphic>
          <a:graphicData uri="http://schemas.openxmlformats.org/drawingml/2006/table">
            <a:tbl>
              <a:tblPr/>
              <a:tblGrid>
                <a:gridCol w="3456384"/>
                <a:gridCol w="1080120"/>
                <a:gridCol w="1080120"/>
                <a:gridCol w="1080120"/>
                <a:gridCol w="1080120"/>
              </a:tblGrid>
              <a:tr h="159458">
                <a:tc>
                  <a:txBody>
                    <a:bodyPr/>
                    <a:lstStyle/>
                    <a:p>
                      <a:pPr>
                        <a:spcAft>
                          <a:spcPts val="0"/>
                        </a:spcAft>
                      </a:pPr>
                      <a:endParaRPr lang="en-GB" sz="900" dirty="0">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2011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2012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2013</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2014</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Birmingham</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5</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4</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5</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Bristol</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6</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Cambridge</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Cardiff University</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8</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Edinburgh</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Glasgow</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Imperial College London</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King’s College London</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Leeds</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7</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tabLst>
                          <a:tab pos="1885950" algn="l"/>
                        </a:tabLst>
                      </a:pPr>
                      <a:r>
                        <a:rPr lang="en-GB" sz="1100" dirty="0">
                          <a:latin typeface="Calibri"/>
                          <a:ea typeface="Calibri"/>
                          <a:cs typeface="Times New Roman"/>
                        </a:rPr>
                        <a:t>University of Liverpool	</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4</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London School of Economics and Political Science</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Manchester</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Newcastle University</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Nottingham</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5</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7</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Oxford</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Queen’s University Belfast</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Sheffield</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Southampton</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College London</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Warwick</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Durham University</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Exeter University</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4</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Queen Mary, London</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dirty="0">
                          <a:latin typeface="Calibri"/>
                          <a:ea typeface="Calibri"/>
                          <a:cs typeface="Times New Roman"/>
                        </a:rPr>
                        <a:t>University of York</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0</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2</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0</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b="1" dirty="0">
                          <a:latin typeface="Calibri"/>
                          <a:ea typeface="Calibri"/>
                          <a:cs typeface="Times New Roman"/>
                        </a:rPr>
                        <a:t>Total Russell Group Entries</a:t>
                      </a:r>
                      <a:endParaRPr lang="en-GB" sz="1100" dirty="0">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25</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34</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36</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38</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endParaRPr lang="en-GB" sz="1100" dirty="0">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en-GB" sz="1100" b="1" dirty="0">
                          <a:latin typeface="Calibri"/>
                          <a:ea typeface="Calibri"/>
                          <a:cs typeface="Times New Roman"/>
                        </a:rPr>
                        <a:t>Total University Entries for Year </a:t>
                      </a:r>
                      <a:endParaRPr lang="en-GB" sz="1100" dirty="0">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135</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121</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101</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98</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967">
                <a:tc>
                  <a:txBody>
                    <a:bodyPr/>
                    <a:lstStyle/>
                    <a:p>
                      <a:pPr>
                        <a:spcAft>
                          <a:spcPts val="0"/>
                        </a:spcAft>
                      </a:pPr>
                      <a:r>
                        <a:rPr lang="en-GB" sz="1100" b="1" dirty="0">
                          <a:latin typeface="Calibri"/>
                          <a:ea typeface="Calibri"/>
                          <a:cs typeface="Times New Roman"/>
                        </a:rPr>
                        <a:t>% Russell Group</a:t>
                      </a:r>
                      <a:endParaRPr lang="en-GB" sz="1100" dirty="0">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18%</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a:solidFill>
                            <a:schemeClr val="tx1"/>
                          </a:solidFill>
                          <a:latin typeface="Calibri"/>
                          <a:ea typeface="Calibri"/>
                          <a:cs typeface="Times New Roman"/>
                        </a:rPr>
                        <a:t>26%</a:t>
                      </a: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35%</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rtl="0" eaLnBrk="1" latinLnBrk="0" hangingPunct="1">
                        <a:spcAft>
                          <a:spcPts val="0"/>
                        </a:spcAft>
                      </a:pPr>
                      <a:r>
                        <a:rPr kumimoji="0" lang="en-GB" sz="1100" kern="1200" dirty="0" smtClean="0">
                          <a:solidFill>
                            <a:schemeClr val="tx1"/>
                          </a:solidFill>
                          <a:latin typeface="Calibri"/>
                          <a:ea typeface="Calibri"/>
                          <a:cs typeface="Times New Roman"/>
                        </a:rPr>
                        <a:t>39%</a:t>
                      </a:r>
                      <a:endParaRPr kumimoji="0" lang="en-GB" sz="1100" kern="1200" dirty="0">
                        <a:solidFill>
                          <a:schemeClr val="tx1"/>
                        </a:solidFill>
                        <a:latin typeface="Calibri"/>
                        <a:ea typeface="Calibri"/>
                        <a:cs typeface="Times New Roman"/>
                      </a:endParaRPr>
                    </a:p>
                  </a:txBody>
                  <a:tcPr marL="57329" marR="5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28</a:t>
            </a:fld>
            <a:endParaRPr lang="en-GB" dirty="0"/>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052736"/>
            <a:ext cx="7931224" cy="504056"/>
          </a:xfrm>
        </p:spPr>
        <p:txBody>
          <a:bodyPr/>
          <a:lstStyle/>
          <a:p>
            <a:r>
              <a:rPr lang="en-GB" dirty="0" smtClean="0"/>
              <a:t>After the Application</a:t>
            </a:r>
            <a:endParaRPr lang="en-GB" dirty="0"/>
          </a:p>
        </p:txBody>
      </p:sp>
      <p:sp>
        <p:nvSpPr>
          <p:cNvPr id="4" name="Text Box 1028"/>
          <p:cNvSpPr txBox="1">
            <a:spLocks noChangeArrowheads="1"/>
          </p:cNvSpPr>
          <p:nvPr/>
        </p:nvSpPr>
        <p:spPr bwMode="auto">
          <a:xfrm>
            <a:off x="395536" y="1844824"/>
            <a:ext cx="8280920" cy="4616648"/>
          </a:xfrm>
          <a:prstGeom prst="rect">
            <a:avLst/>
          </a:prstGeom>
          <a:noFill/>
          <a:ln w="9525">
            <a:noFill/>
            <a:miter lim="800000"/>
            <a:headEnd/>
            <a:tailEnd/>
          </a:ln>
        </p:spPr>
        <p:txBody>
          <a:bodyPr wrap="square">
            <a:spAutoFit/>
          </a:bodyPr>
          <a:lstStyle/>
          <a:p>
            <a:pPr marL="342900" indent="-342900">
              <a:spcBef>
                <a:spcPct val="50000"/>
              </a:spcBef>
              <a:buFont typeface="Arial" panose="020B0604020202020204" pitchFamily="34" charset="0"/>
              <a:buChar char="•"/>
            </a:pPr>
            <a:r>
              <a:rPr lang="en-US" sz="2400" dirty="0" smtClean="0">
                <a:cs typeface="Arial" charset="0"/>
              </a:rPr>
              <a:t>UCAS </a:t>
            </a:r>
            <a:r>
              <a:rPr lang="en-US" sz="2400" dirty="0">
                <a:cs typeface="Arial" charset="0"/>
              </a:rPr>
              <a:t>will send an </a:t>
            </a:r>
            <a:r>
              <a:rPr lang="en-US" sz="2400" dirty="0" smtClean="0">
                <a:cs typeface="Arial" charset="0"/>
              </a:rPr>
              <a:t>acknowledgement email- </a:t>
            </a:r>
            <a:r>
              <a:rPr lang="en-US" sz="2400" dirty="0">
                <a:cs typeface="Arial" charset="0"/>
              </a:rPr>
              <a:t>check that they have recorded the application correctly. </a:t>
            </a:r>
            <a:endParaRPr lang="en-US" sz="2400" dirty="0" smtClean="0">
              <a:cs typeface="Arial" charset="0"/>
            </a:endParaRPr>
          </a:p>
          <a:p>
            <a:pPr marL="342900" indent="-342900">
              <a:spcBef>
                <a:spcPct val="50000"/>
              </a:spcBef>
              <a:buFont typeface="Arial" panose="020B0604020202020204" pitchFamily="34" charset="0"/>
              <a:buChar char="•"/>
            </a:pPr>
            <a:r>
              <a:rPr lang="en-US" sz="2400" dirty="0" smtClean="0">
                <a:cs typeface="Arial" charset="0"/>
              </a:rPr>
              <a:t>Note </a:t>
            </a:r>
            <a:r>
              <a:rPr lang="en-US" sz="2400" dirty="0">
                <a:cs typeface="Arial" charset="0"/>
              </a:rPr>
              <a:t>the </a:t>
            </a:r>
            <a:r>
              <a:rPr lang="en-US" sz="2400" b="1" dirty="0">
                <a:cs typeface="Arial" charset="0"/>
              </a:rPr>
              <a:t>SERIAL NUMBER</a:t>
            </a:r>
            <a:r>
              <a:rPr lang="en-US" sz="2400" dirty="0">
                <a:cs typeface="Arial" charset="0"/>
              </a:rPr>
              <a:t> and use it in all correspondence with UCAS and Universities</a:t>
            </a:r>
            <a:r>
              <a:rPr lang="en-US" sz="2400" dirty="0" smtClean="0">
                <a:cs typeface="Arial" charset="0"/>
              </a:rPr>
              <a:t>. </a:t>
            </a:r>
          </a:p>
          <a:p>
            <a:pPr marL="342900" indent="-342900">
              <a:spcBef>
                <a:spcPct val="50000"/>
              </a:spcBef>
              <a:buFont typeface="Arial" panose="020B0604020202020204" pitchFamily="34" charset="0"/>
              <a:buChar char="•"/>
            </a:pPr>
            <a:r>
              <a:rPr lang="en-GB" sz="2400" dirty="0" smtClean="0">
                <a:cs typeface="Arial" charset="0"/>
              </a:rPr>
              <a:t>Note </a:t>
            </a:r>
            <a:r>
              <a:rPr lang="en-GB" sz="2400" dirty="0">
                <a:cs typeface="Arial" charset="0"/>
              </a:rPr>
              <a:t>the password, enabling you to use the Applicant Enquiry Service on the UCAS Website (24hrs a day!)</a:t>
            </a:r>
            <a:r>
              <a:rPr lang="en-US" sz="2400" dirty="0" smtClean="0">
                <a:cs typeface="Arial" charset="0"/>
              </a:rPr>
              <a:t> </a:t>
            </a:r>
          </a:p>
          <a:p>
            <a:pPr marL="342900" indent="-342900">
              <a:spcBef>
                <a:spcPct val="50000"/>
              </a:spcBef>
              <a:buFont typeface="Arial" panose="020B0604020202020204" pitchFamily="34" charset="0"/>
              <a:buChar char="•"/>
            </a:pPr>
            <a:r>
              <a:rPr lang="en-US" sz="2400" dirty="0" smtClean="0">
                <a:cs typeface="Arial" charset="0"/>
              </a:rPr>
              <a:t>Applicants </a:t>
            </a:r>
            <a:r>
              <a:rPr lang="en-US" sz="2400" dirty="0">
                <a:cs typeface="Arial" charset="0"/>
              </a:rPr>
              <a:t>will also receive </a:t>
            </a:r>
            <a:r>
              <a:rPr lang="en-US" sz="2400" b="1" dirty="0">
                <a:cs typeface="Arial" charset="0"/>
              </a:rPr>
              <a:t>NOTES FOR CANDIDATES:</a:t>
            </a:r>
            <a:r>
              <a:rPr lang="en-US" sz="2400" dirty="0">
                <a:cs typeface="Arial" charset="0"/>
              </a:rPr>
              <a:t>  keep this in a safe place as it should answer most </a:t>
            </a:r>
            <a:r>
              <a:rPr lang="en-US" sz="2400" dirty="0" smtClean="0">
                <a:cs typeface="Arial" charset="0"/>
              </a:rPr>
              <a:t>queries</a:t>
            </a:r>
          </a:p>
          <a:p>
            <a:pPr marL="342900" indent="-342900">
              <a:spcBef>
                <a:spcPct val="50000"/>
              </a:spcBef>
              <a:buFont typeface="Arial" panose="020B0604020202020204" pitchFamily="34" charset="0"/>
              <a:buChar char="•"/>
            </a:pPr>
            <a:r>
              <a:rPr lang="en-GB" sz="2400" dirty="0" smtClean="0">
                <a:cs typeface="Arial" charset="0"/>
              </a:rPr>
              <a:t>UCAS </a:t>
            </a:r>
            <a:r>
              <a:rPr lang="en-GB" sz="2400" dirty="0">
                <a:cs typeface="Arial" charset="0"/>
              </a:rPr>
              <a:t>EXTRA (March to </a:t>
            </a:r>
            <a:r>
              <a:rPr lang="en-GB" sz="2400" dirty="0" smtClean="0">
                <a:cs typeface="Arial" charset="0"/>
              </a:rPr>
              <a:t>June)</a:t>
            </a:r>
            <a:endParaRPr lang="en-US" sz="2400" dirty="0">
              <a:cs typeface="Arial" charset="0"/>
            </a:endParaRPr>
          </a:p>
          <a:p>
            <a:pPr>
              <a:spcBef>
                <a:spcPct val="50000"/>
              </a:spcBef>
            </a:pPr>
            <a:endParaRPr lang="en-US" sz="2000" dirty="0">
              <a:cs typeface="Arial" charset="0"/>
            </a:endParaRPr>
          </a:p>
        </p:txBody>
      </p:sp>
      <p:sp>
        <p:nvSpPr>
          <p:cNvPr id="3" name="Footer Placeholder 2"/>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99F6205-DA78-4BFA-9EEF-7EA7D2E58087}" type="slidenum">
              <a:rPr lang="en-GB" smtClean="0"/>
              <a:pPr/>
              <a:t>29</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GB" dirty="0" smtClean="0"/>
              <a:t>Destinations of PHHS students</a:t>
            </a:r>
            <a:endParaRPr lang="en-GB" dirty="0"/>
          </a:p>
        </p:txBody>
      </p:sp>
      <p:sp>
        <p:nvSpPr>
          <p:cNvPr id="3" name="Content Placeholder 2"/>
          <p:cNvSpPr>
            <a:spLocks noGrp="1"/>
          </p:cNvSpPr>
          <p:nvPr>
            <p:ph idx="1"/>
          </p:nvPr>
        </p:nvSpPr>
        <p:spPr>
          <a:xfrm>
            <a:off x="395536" y="2132857"/>
            <a:ext cx="8229600" cy="3456384"/>
          </a:xfrm>
        </p:spPr>
        <p:txBody>
          <a:bodyPr/>
          <a:lstStyle/>
          <a:p>
            <a:r>
              <a:rPr lang="en-GB" dirty="0" smtClean="0"/>
              <a:t>67% in 2014 went on to Higher Education</a:t>
            </a:r>
          </a:p>
          <a:p>
            <a:endParaRPr lang="en-GB" dirty="0" smtClean="0"/>
          </a:p>
          <a:p>
            <a:r>
              <a:rPr lang="en-GB" dirty="0" smtClean="0"/>
              <a:t>16% deferred entry – gap year – university in 2015</a:t>
            </a:r>
          </a:p>
          <a:p>
            <a:endParaRPr lang="en-GB" dirty="0"/>
          </a:p>
          <a:p>
            <a:r>
              <a:rPr lang="en-GB" dirty="0" smtClean="0"/>
              <a:t>7% apprenticeships</a:t>
            </a:r>
          </a:p>
          <a:p>
            <a:endParaRPr lang="en-GB" dirty="0" smtClean="0"/>
          </a:p>
          <a:p>
            <a:r>
              <a:rPr lang="en-GB" dirty="0" smtClean="0"/>
              <a:t>10% employment / training / other</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a:t>
            </a:fld>
            <a:endParaRPr lang="en-GB" dirty="0"/>
          </a:p>
        </p:txBody>
      </p:sp>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a:spcBef>
                <a:spcPct val="50000"/>
              </a:spcBef>
            </a:pPr>
            <a:r>
              <a:rPr lang="en-US" b="1" dirty="0" smtClean="0">
                <a:solidFill>
                  <a:schemeClr val="tx1">
                    <a:lumMod val="95000"/>
                    <a:lumOff val="5000"/>
                  </a:schemeClr>
                </a:solidFill>
                <a:cs typeface="Arial" charset="0"/>
              </a:rPr>
              <a:t>Offers</a:t>
            </a:r>
            <a:r>
              <a:rPr lang="en-US" dirty="0" smtClean="0">
                <a:solidFill>
                  <a:schemeClr val="tx1">
                    <a:lumMod val="95000"/>
                    <a:lumOff val="5000"/>
                  </a:schemeClr>
                </a:solidFill>
                <a:cs typeface="Arial" charset="0"/>
              </a:rPr>
              <a:t> - ultimately students can hold </a:t>
            </a:r>
            <a:r>
              <a:rPr lang="en-US" b="1" dirty="0" smtClean="0">
                <a:solidFill>
                  <a:schemeClr val="tx1">
                    <a:lumMod val="95000"/>
                    <a:lumOff val="5000"/>
                  </a:schemeClr>
                </a:solidFill>
                <a:cs typeface="Arial" charset="0"/>
              </a:rPr>
              <a:t>TWO</a:t>
            </a:r>
            <a:r>
              <a:rPr lang="en-US" dirty="0" smtClean="0">
                <a:solidFill>
                  <a:schemeClr val="tx1">
                    <a:lumMod val="95000"/>
                    <a:lumOff val="5000"/>
                  </a:schemeClr>
                </a:solidFill>
                <a:cs typeface="Arial" charset="0"/>
              </a:rPr>
              <a:t> offers.</a:t>
            </a:r>
          </a:p>
          <a:p>
            <a:pPr>
              <a:spcBef>
                <a:spcPct val="50000"/>
              </a:spcBef>
            </a:pPr>
            <a:endParaRPr lang="en-US" dirty="0" smtClean="0">
              <a:solidFill>
                <a:schemeClr val="tx1">
                  <a:lumMod val="95000"/>
                  <a:lumOff val="5000"/>
                </a:schemeClr>
              </a:solidFill>
              <a:cs typeface="Arial" charset="0"/>
            </a:endParaRPr>
          </a:p>
          <a:p>
            <a:pPr>
              <a:spcBef>
                <a:spcPct val="50000"/>
              </a:spcBef>
            </a:pPr>
            <a:r>
              <a:rPr lang="en-US" b="1" dirty="0" smtClean="0">
                <a:solidFill>
                  <a:schemeClr val="tx1">
                    <a:lumMod val="95000"/>
                    <a:lumOff val="5000"/>
                  </a:schemeClr>
                </a:solidFill>
                <a:cs typeface="Arial" charset="0"/>
              </a:rPr>
              <a:t>CONDITIONAL FIRM</a:t>
            </a:r>
            <a:r>
              <a:rPr lang="en-US" dirty="0" smtClean="0">
                <a:solidFill>
                  <a:schemeClr val="tx1">
                    <a:lumMod val="95000"/>
                    <a:lumOff val="5000"/>
                  </a:schemeClr>
                </a:solidFill>
                <a:cs typeface="Arial" charset="0"/>
              </a:rPr>
              <a:t> - first choice</a:t>
            </a:r>
          </a:p>
          <a:p>
            <a:pPr>
              <a:spcBef>
                <a:spcPct val="50000"/>
              </a:spcBef>
            </a:pPr>
            <a:endParaRPr lang="en-US" dirty="0" smtClean="0">
              <a:solidFill>
                <a:schemeClr val="tx1">
                  <a:lumMod val="95000"/>
                  <a:lumOff val="5000"/>
                </a:schemeClr>
              </a:solidFill>
              <a:cs typeface="Arial" charset="0"/>
            </a:endParaRPr>
          </a:p>
          <a:p>
            <a:pPr>
              <a:spcBef>
                <a:spcPct val="50000"/>
              </a:spcBef>
            </a:pPr>
            <a:r>
              <a:rPr lang="en-US" b="1" dirty="0" smtClean="0">
                <a:solidFill>
                  <a:schemeClr val="tx1">
                    <a:lumMod val="95000"/>
                    <a:lumOff val="5000"/>
                  </a:schemeClr>
                </a:solidFill>
                <a:cs typeface="Arial" charset="0"/>
              </a:rPr>
              <a:t>CONDITIONAL INSURANCE</a:t>
            </a:r>
            <a:r>
              <a:rPr lang="en-US" dirty="0" smtClean="0">
                <a:solidFill>
                  <a:schemeClr val="tx1">
                    <a:lumMod val="95000"/>
                    <a:lumOff val="5000"/>
                  </a:schemeClr>
                </a:solidFill>
                <a:cs typeface="Arial" charset="0"/>
              </a:rPr>
              <a:t> - back up</a:t>
            </a:r>
          </a:p>
          <a:p>
            <a:pPr>
              <a:spcBef>
                <a:spcPct val="50000"/>
              </a:spcBef>
            </a:pPr>
            <a:endParaRPr lang="en-US" dirty="0" smtClean="0">
              <a:solidFill>
                <a:schemeClr val="tx1">
                  <a:lumMod val="95000"/>
                  <a:lumOff val="5000"/>
                </a:schemeClr>
              </a:solidFill>
              <a:cs typeface="Arial" charset="0"/>
            </a:endParaRPr>
          </a:p>
          <a:p>
            <a:pPr>
              <a:spcBef>
                <a:spcPct val="50000"/>
              </a:spcBef>
            </a:pPr>
            <a:r>
              <a:rPr lang="en-US" dirty="0" smtClean="0">
                <a:solidFill>
                  <a:schemeClr val="tx1">
                    <a:lumMod val="95000"/>
                    <a:lumOff val="5000"/>
                  </a:schemeClr>
                </a:solidFill>
                <a:cs typeface="Arial" charset="0"/>
              </a:rPr>
              <a:t>If you gain the grades for your CF you must go there or drop out of the scheme</a:t>
            </a:r>
            <a:r>
              <a:rPr lang="en-US" dirty="0" smtClean="0">
                <a:solidFill>
                  <a:srgbClr val="0070C0"/>
                </a:solidFill>
                <a:latin typeface="Arial" charset="0"/>
                <a:cs typeface="Arial" charset="0"/>
              </a:rPr>
              <a:t>.</a:t>
            </a:r>
          </a:p>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30</a:t>
            </a:fld>
            <a:endParaRPr lang="en-GB" dirty="0"/>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936104"/>
          </a:xfrm>
        </p:spPr>
        <p:txBody>
          <a:bodyPr/>
          <a:lstStyle/>
          <a:p>
            <a:r>
              <a:rPr lang="en-GB" dirty="0" smtClean="0"/>
              <a:t>	Student Finance</a:t>
            </a:r>
            <a:endParaRPr lang="en-GB" dirty="0"/>
          </a:p>
        </p:txBody>
      </p:sp>
      <p:sp>
        <p:nvSpPr>
          <p:cNvPr id="3" name="Content Placeholder 2"/>
          <p:cNvSpPr>
            <a:spLocks noGrp="1"/>
          </p:cNvSpPr>
          <p:nvPr>
            <p:ph idx="1"/>
          </p:nvPr>
        </p:nvSpPr>
        <p:spPr>
          <a:xfrm>
            <a:off x="457200" y="1988840"/>
            <a:ext cx="8229600" cy="4137323"/>
          </a:xfrm>
        </p:spPr>
        <p:txBody>
          <a:bodyPr/>
          <a:lstStyle/>
          <a:p>
            <a:pPr>
              <a:buNone/>
            </a:pPr>
            <a:r>
              <a:rPr lang="en-GB" dirty="0" smtClean="0"/>
              <a:t>Going to university is potentially one of the biggest investments your son or daughter will make. </a:t>
            </a:r>
          </a:p>
          <a:p>
            <a:pPr>
              <a:buNone/>
            </a:pPr>
            <a:r>
              <a:rPr lang="en-GB" dirty="0" smtClean="0"/>
              <a:t>You should visit  </a:t>
            </a:r>
            <a:r>
              <a:rPr lang="en-GB" dirty="0" smtClean="0">
                <a:hlinkClick r:id="rId2"/>
              </a:rPr>
              <a:t>www.ucas.com/parents/studentfinance</a:t>
            </a:r>
            <a:endParaRPr lang="en-GB" dirty="0" smtClean="0"/>
          </a:p>
          <a:p>
            <a:pPr>
              <a:buNone/>
            </a:pPr>
            <a:r>
              <a:rPr lang="en-GB" dirty="0" smtClean="0">
                <a:hlinkClick r:id="rId3"/>
              </a:rPr>
              <a:t>http://www.studentfinanceengland.co.uk/</a:t>
            </a:r>
            <a:endParaRPr lang="en-GB" dirty="0" smtClean="0"/>
          </a:p>
          <a:p>
            <a:pPr>
              <a:buNone/>
            </a:pPr>
            <a:endParaRPr lang="en-GB" dirty="0" smtClean="0"/>
          </a:p>
          <a:p>
            <a:pPr>
              <a:buNone/>
            </a:pPr>
            <a:r>
              <a:rPr lang="en-GB" dirty="0" smtClean="0"/>
              <a:t>And student finance matters at </a:t>
            </a:r>
          </a:p>
          <a:p>
            <a:pPr algn="ctr">
              <a:buNone/>
            </a:pPr>
            <a:r>
              <a:rPr lang="en-GB" dirty="0" smtClean="0">
                <a:hlinkClick r:id="rId4"/>
              </a:rPr>
              <a:t>http://www.moneysavingexpert.com/students/</a:t>
            </a:r>
          </a:p>
          <a:p>
            <a:pPr algn="ctr">
              <a:buNone/>
            </a:pPr>
            <a:r>
              <a:rPr lang="en-GB" dirty="0" smtClean="0">
                <a:hlinkClick r:id="rId5"/>
              </a:rPr>
              <a:t>www.studentcalculator.org</a:t>
            </a:r>
            <a:endParaRPr lang="en-GB" dirty="0" smtClean="0"/>
          </a:p>
          <a:p>
            <a:pPr>
              <a:buNone/>
            </a:pPr>
            <a:endParaRPr lang="en-GB" dirty="0" smtClean="0"/>
          </a:p>
          <a:p>
            <a:pPr>
              <a:buNone/>
            </a:pPr>
            <a:endParaRPr lang="en-GB" dirty="0" smtClean="0"/>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31</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760"/>
            <a:ext cx="8229600" cy="720080"/>
          </a:xfrm>
        </p:spPr>
        <p:txBody>
          <a:bodyPr/>
          <a:lstStyle/>
          <a:p>
            <a:r>
              <a:rPr lang="en-GB" dirty="0" smtClean="0"/>
              <a:t>Money, money, money</a:t>
            </a:r>
            <a:endParaRPr lang="en-GB" dirty="0"/>
          </a:p>
        </p:txBody>
      </p:sp>
      <p:sp>
        <p:nvSpPr>
          <p:cNvPr id="3" name="Content Placeholder 2"/>
          <p:cNvSpPr>
            <a:spLocks noGrp="1"/>
          </p:cNvSpPr>
          <p:nvPr>
            <p:ph idx="1"/>
          </p:nvPr>
        </p:nvSpPr>
        <p:spPr>
          <a:xfrm>
            <a:off x="457200" y="2348880"/>
            <a:ext cx="8229600" cy="3777283"/>
          </a:xfrm>
        </p:spPr>
        <p:txBody>
          <a:bodyPr/>
          <a:lstStyle/>
          <a:p>
            <a:pPr>
              <a:buNone/>
            </a:pPr>
            <a:r>
              <a:rPr lang="en-GB" dirty="0" smtClean="0"/>
              <a:t>While at university or college your son or daughter will have two main expenses:-</a:t>
            </a:r>
          </a:p>
          <a:p>
            <a:pPr>
              <a:buNone/>
            </a:pPr>
            <a:endParaRPr lang="en-GB" dirty="0" smtClean="0"/>
          </a:p>
          <a:p>
            <a:r>
              <a:rPr lang="en-GB" dirty="0" smtClean="0"/>
              <a:t>tuition fees- £9000 a year</a:t>
            </a:r>
          </a:p>
          <a:p>
            <a:endParaRPr lang="en-GB" dirty="0" smtClean="0"/>
          </a:p>
          <a:p>
            <a:r>
              <a:rPr lang="en-GB" dirty="0" smtClean="0"/>
              <a:t>living costs (such as rent / food / books / clothing / transport) £5-6000 a year</a:t>
            </a:r>
          </a:p>
          <a:p>
            <a:pPr>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32</a:t>
            </a:fld>
            <a:endParaRPr lang="en-GB" dirty="0"/>
          </a:p>
        </p:txBody>
      </p:sp>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lstStyle/>
          <a:p>
            <a:r>
              <a:rPr lang="en-GB" dirty="0" smtClean="0"/>
              <a:t>Financial Support</a:t>
            </a:r>
            <a:endParaRPr lang="en-GB" dirty="0"/>
          </a:p>
        </p:txBody>
      </p:sp>
      <p:sp>
        <p:nvSpPr>
          <p:cNvPr id="3" name="Content Placeholder 2"/>
          <p:cNvSpPr>
            <a:spLocks noGrp="1"/>
          </p:cNvSpPr>
          <p:nvPr>
            <p:ph idx="1"/>
          </p:nvPr>
        </p:nvSpPr>
        <p:spPr>
          <a:xfrm>
            <a:off x="457200" y="1711349"/>
            <a:ext cx="8229600" cy="4525963"/>
          </a:xfrm>
        </p:spPr>
        <p:txBody>
          <a:bodyPr/>
          <a:lstStyle/>
          <a:p>
            <a:pPr>
              <a:buNone/>
            </a:pPr>
            <a:r>
              <a:rPr lang="en-GB" sz="2000" dirty="0" smtClean="0"/>
              <a:t>Your son/daughter may be eligible for:-</a:t>
            </a:r>
          </a:p>
          <a:p>
            <a:r>
              <a:rPr lang="en-GB" sz="2400" b="1" dirty="0" smtClean="0"/>
              <a:t>Tuition fee loan </a:t>
            </a:r>
            <a:r>
              <a:rPr lang="en-GB" sz="2000" dirty="0" smtClean="0"/>
              <a:t>– a repayable loan to cover the cost of their tuition fees.  The student will only start repaying this loan after they leave university and are earning above a threshold level= £21,000 </a:t>
            </a:r>
          </a:p>
          <a:p>
            <a:r>
              <a:rPr lang="en-GB" sz="2400" b="1" dirty="0"/>
              <a:t>A Maintenance Loan </a:t>
            </a:r>
            <a:r>
              <a:rPr lang="en-GB" sz="2000" dirty="0" smtClean="0"/>
              <a:t>– a repayable loan to cover some or all of their living expenses, the amount received depends on factors such as where they live when they are studying.</a:t>
            </a:r>
          </a:p>
          <a:p>
            <a:r>
              <a:rPr lang="en-GB" sz="2400" b="1" dirty="0"/>
              <a:t>Maintenance Grant </a:t>
            </a:r>
            <a:r>
              <a:rPr lang="en-GB" sz="2000" dirty="0" smtClean="0"/>
              <a:t>– a non-repayable grant to help students from lower income households with their living costs.</a:t>
            </a:r>
          </a:p>
          <a:p>
            <a:r>
              <a:rPr lang="en-GB" sz="2400" b="1" dirty="0"/>
              <a:t>Bursaries and scholarships </a:t>
            </a:r>
            <a:r>
              <a:rPr lang="en-GB" sz="2000" dirty="0" smtClean="0"/>
              <a:t>from universities and colleges – non-repayable cash support.  Bursaries are usually linked to household income, where scholarships are usually given to students because of achievement and excellence.</a:t>
            </a:r>
          </a:p>
          <a:p>
            <a:pPr marL="0" indent="0">
              <a:buNone/>
            </a:pPr>
            <a:endParaRPr lang="en-GB" dirty="0" smtClean="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33</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80728"/>
            <a:ext cx="8229600" cy="648072"/>
          </a:xfrm>
        </p:spPr>
        <p:txBody>
          <a:bodyPr/>
          <a:lstStyle/>
          <a:p>
            <a:pPr algn="ctr"/>
            <a:r>
              <a:rPr lang="en-GB" dirty="0" smtClean="0"/>
              <a:t>Gap Year – Why?</a:t>
            </a:r>
            <a:endParaRPr lang="en-GB" dirty="0"/>
          </a:p>
        </p:txBody>
      </p:sp>
      <p:sp>
        <p:nvSpPr>
          <p:cNvPr id="3" name="Content Placeholder 2"/>
          <p:cNvSpPr>
            <a:spLocks noGrp="1"/>
          </p:cNvSpPr>
          <p:nvPr>
            <p:ph idx="1"/>
          </p:nvPr>
        </p:nvSpPr>
        <p:spPr>
          <a:xfrm>
            <a:off x="467544" y="1700808"/>
            <a:ext cx="8229600" cy="4752528"/>
          </a:xfrm>
        </p:spPr>
        <p:txBody>
          <a:bodyPr/>
          <a:lstStyle/>
          <a:p>
            <a:pPr marL="0" indent="0">
              <a:buNone/>
            </a:pPr>
            <a:r>
              <a:rPr lang="en-GB" sz="2400" dirty="0" smtClean="0"/>
              <a:t>Students should analyse their main purpose in taking a Gap Year as it will be then easier to research ideas.</a:t>
            </a:r>
          </a:p>
          <a:p>
            <a:pPr marL="533400" indent="-266700"/>
            <a:r>
              <a:rPr lang="en-GB" sz="2400" dirty="0" smtClean="0"/>
              <a:t>Gain experience in industry / business</a:t>
            </a:r>
          </a:p>
          <a:p>
            <a:pPr marL="533400" indent="-266700"/>
            <a:r>
              <a:rPr lang="en-GB" sz="2400" dirty="0" smtClean="0"/>
              <a:t>Improve ability in a language</a:t>
            </a:r>
          </a:p>
          <a:p>
            <a:pPr marL="533400" indent="-266700"/>
            <a:r>
              <a:rPr lang="en-GB" sz="2400" dirty="0" smtClean="0"/>
              <a:t>Volunteering at home or abroad in the charity sector</a:t>
            </a:r>
          </a:p>
          <a:p>
            <a:pPr marL="533400" indent="-266700"/>
            <a:r>
              <a:rPr lang="en-GB" sz="2400" dirty="0" smtClean="0"/>
              <a:t>Gain extra qualifications</a:t>
            </a:r>
          </a:p>
          <a:p>
            <a:pPr marL="533400" indent="-266700"/>
            <a:r>
              <a:rPr lang="en-GB" sz="2400" dirty="0" smtClean="0"/>
              <a:t>Work with young people</a:t>
            </a:r>
          </a:p>
          <a:p>
            <a:pPr marL="533400" indent="-266700"/>
            <a:r>
              <a:rPr lang="en-GB" sz="2400" dirty="0" smtClean="0"/>
              <a:t>Travel</a:t>
            </a:r>
          </a:p>
          <a:p>
            <a:pPr marL="533400" indent="-266700"/>
            <a:r>
              <a:rPr lang="en-GB" sz="2400" dirty="0" smtClean="0"/>
              <a:t>Earn money</a:t>
            </a:r>
          </a:p>
          <a:p>
            <a:pPr marL="533400" indent="-266700"/>
            <a:r>
              <a:rPr lang="en-GB" sz="2400" dirty="0" smtClean="0"/>
              <a:t>To have a rest – this is not a good idea!</a:t>
            </a:r>
            <a:endParaRPr lang="en-GB" sz="24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34</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7544" y="1052736"/>
            <a:ext cx="8229600" cy="1143000"/>
          </a:xfrm>
        </p:spPr>
        <p:txBody>
          <a:bodyPr/>
          <a:lstStyle/>
          <a:p>
            <a:r>
              <a:rPr lang="en-GB" sz="5400" dirty="0"/>
              <a:t>Gap Year </a:t>
            </a:r>
            <a:endParaRPr lang="en-GB" dirty="0"/>
          </a:p>
        </p:txBody>
      </p:sp>
      <p:sp>
        <p:nvSpPr>
          <p:cNvPr id="7" name="Text Placeholder 6"/>
          <p:cNvSpPr>
            <a:spLocks noGrp="1"/>
          </p:cNvSpPr>
          <p:nvPr>
            <p:ph type="body" idx="1"/>
          </p:nvPr>
        </p:nvSpPr>
        <p:spPr>
          <a:xfrm>
            <a:off x="457200" y="1844824"/>
            <a:ext cx="4040188" cy="639762"/>
          </a:xfrm>
        </p:spPr>
        <p:txBody>
          <a:bodyPr/>
          <a:lstStyle/>
          <a:p>
            <a:r>
              <a:rPr lang="en-GB" sz="2800" dirty="0" smtClean="0"/>
              <a:t>Advantages</a:t>
            </a:r>
            <a:endParaRPr lang="en-GB" sz="2800" dirty="0"/>
          </a:p>
        </p:txBody>
      </p:sp>
      <p:sp>
        <p:nvSpPr>
          <p:cNvPr id="8" name="Content Placeholder 7"/>
          <p:cNvSpPr>
            <a:spLocks noGrp="1"/>
          </p:cNvSpPr>
          <p:nvPr>
            <p:ph sz="half" idx="2"/>
          </p:nvPr>
        </p:nvSpPr>
        <p:spPr>
          <a:xfrm>
            <a:off x="457200" y="2708920"/>
            <a:ext cx="4040188" cy="3951288"/>
          </a:xfrm>
        </p:spPr>
        <p:txBody>
          <a:bodyPr/>
          <a:lstStyle/>
          <a:p>
            <a:pPr marL="342900" indent="-342900">
              <a:buAutoNum type="arabicParenR"/>
            </a:pPr>
            <a:r>
              <a:rPr lang="en-GB" sz="2600" dirty="0"/>
              <a:t>Time to think</a:t>
            </a:r>
          </a:p>
          <a:p>
            <a:pPr marL="342900" indent="-342900">
              <a:buAutoNum type="arabicParenR"/>
            </a:pPr>
            <a:r>
              <a:rPr lang="en-GB" sz="2600" dirty="0"/>
              <a:t>Experience</a:t>
            </a:r>
          </a:p>
          <a:p>
            <a:pPr marL="342900" indent="-342900">
              <a:buAutoNum type="arabicParenR"/>
            </a:pPr>
            <a:r>
              <a:rPr lang="en-GB" sz="2600" dirty="0"/>
              <a:t>Self reliance/confidence</a:t>
            </a:r>
          </a:p>
          <a:p>
            <a:pPr marL="342900" indent="-342900">
              <a:buAutoNum type="arabicParenR"/>
            </a:pPr>
            <a:r>
              <a:rPr lang="en-GB" sz="2600" dirty="0"/>
              <a:t>Enjoyment</a:t>
            </a:r>
          </a:p>
          <a:p>
            <a:pPr marL="342900" indent="-342900">
              <a:buAutoNum type="arabicParenR"/>
            </a:pPr>
            <a:r>
              <a:rPr lang="en-GB" sz="2600" dirty="0"/>
              <a:t>Enhance CV</a:t>
            </a:r>
          </a:p>
          <a:p>
            <a:pPr marL="342900" indent="-342900">
              <a:buAutoNum type="arabicParenR"/>
            </a:pPr>
            <a:r>
              <a:rPr lang="en-GB" sz="2600" dirty="0"/>
              <a:t>Finance</a:t>
            </a:r>
          </a:p>
          <a:p>
            <a:pPr marL="342900" indent="-342900">
              <a:buAutoNum type="arabicParenR"/>
            </a:pPr>
            <a:r>
              <a:rPr lang="en-GB" sz="2600" dirty="0"/>
              <a:t>Best </a:t>
            </a:r>
            <a:r>
              <a:rPr lang="en-GB" sz="2600" dirty="0" smtClean="0"/>
              <a:t>Opportunity</a:t>
            </a:r>
            <a:endParaRPr lang="en-GB" sz="2600" dirty="0"/>
          </a:p>
        </p:txBody>
      </p:sp>
      <p:sp>
        <p:nvSpPr>
          <p:cNvPr id="9" name="Text Placeholder 8"/>
          <p:cNvSpPr>
            <a:spLocks noGrp="1"/>
          </p:cNvSpPr>
          <p:nvPr>
            <p:ph type="body" sz="quarter" idx="3"/>
          </p:nvPr>
        </p:nvSpPr>
        <p:spPr>
          <a:xfrm>
            <a:off x="4645025" y="1772816"/>
            <a:ext cx="4041775" cy="639762"/>
          </a:xfrm>
        </p:spPr>
        <p:txBody>
          <a:bodyPr/>
          <a:lstStyle/>
          <a:p>
            <a:r>
              <a:rPr lang="en-GB" sz="2800" dirty="0" smtClean="0"/>
              <a:t>Disadvantages</a:t>
            </a:r>
            <a:endParaRPr lang="en-GB" sz="2800" dirty="0"/>
          </a:p>
        </p:txBody>
      </p:sp>
      <p:sp>
        <p:nvSpPr>
          <p:cNvPr id="10" name="Content Placeholder 9"/>
          <p:cNvSpPr>
            <a:spLocks noGrp="1"/>
          </p:cNvSpPr>
          <p:nvPr>
            <p:ph sz="quarter" idx="4"/>
          </p:nvPr>
        </p:nvSpPr>
        <p:spPr>
          <a:xfrm>
            <a:off x="4645025" y="2708920"/>
            <a:ext cx="4041775" cy="3951288"/>
          </a:xfrm>
        </p:spPr>
        <p:txBody>
          <a:bodyPr/>
          <a:lstStyle/>
          <a:p>
            <a:pPr marL="342900" indent="-342900">
              <a:buFont typeface="Wingdings 2"/>
              <a:buAutoNum type="arabicParenR"/>
            </a:pPr>
            <a:r>
              <a:rPr lang="en-GB" dirty="0"/>
              <a:t>R</a:t>
            </a:r>
            <a:r>
              <a:rPr lang="en-GB" sz="2600" dirty="0"/>
              <a:t>equires planning</a:t>
            </a:r>
          </a:p>
          <a:p>
            <a:pPr marL="342900" indent="-342900">
              <a:buFont typeface="Wingdings 2"/>
              <a:buAutoNum type="arabicParenR"/>
            </a:pPr>
            <a:r>
              <a:rPr lang="en-GB" sz="2600" dirty="0"/>
              <a:t>Lose academic motivation</a:t>
            </a:r>
          </a:p>
          <a:p>
            <a:pPr marL="342900" indent="-342900">
              <a:buFont typeface="Wingdings 2"/>
              <a:buAutoNum type="arabicParenR"/>
            </a:pPr>
            <a:r>
              <a:rPr lang="en-GB" sz="2600" dirty="0"/>
              <a:t>Cost</a:t>
            </a:r>
          </a:p>
          <a:p>
            <a:pPr marL="0" indent="0">
              <a:buNone/>
            </a:pPr>
            <a:endParaRPr lang="en-GB" sz="26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35</a:t>
            </a:fld>
            <a:endParaRPr lang="en-GB" dirty="0"/>
          </a:p>
        </p:txBody>
      </p:sp>
    </p:spTree>
    <p:extLst>
      <p:ext uri="{BB962C8B-B14F-4D97-AF65-F5344CB8AC3E}">
        <p14:creationId xmlns:p14="http://schemas.microsoft.com/office/powerpoint/2010/main" val="2827524328"/>
      </p:ext>
    </p:extLst>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80120"/>
          </a:xfrm>
        </p:spPr>
        <p:txBody>
          <a:bodyPr/>
          <a:lstStyle/>
          <a:p>
            <a:r>
              <a:rPr lang="en-GB" dirty="0" smtClean="0"/>
              <a:t>7 things your son/daughter should do now</a:t>
            </a:r>
            <a:endParaRPr lang="en-GB" dirty="0"/>
          </a:p>
        </p:txBody>
      </p:sp>
      <p:sp>
        <p:nvSpPr>
          <p:cNvPr id="3" name="Content Placeholder 2"/>
          <p:cNvSpPr>
            <a:spLocks noGrp="1"/>
          </p:cNvSpPr>
          <p:nvPr>
            <p:ph idx="1"/>
          </p:nvPr>
        </p:nvSpPr>
        <p:spPr>
          <a:xfrm>
            <a:off x="457200" y="2564904"/>
            <a:ext cx="8229600" cy="3561259"/>
          </a:xfrm>
        </p:spPr>
        <p:txBody>
          <a:bodyPr/>
          <a:lstStyle/>
          <a:p>
            <a:pPr marL="514350" indent="-514350">
              <a:buAutoNum type="arabicParenR"/>
            </a:pPr>
            <a:r>
              <a:rPr lang="en-GB" dirty="0" smtClean="0"/>
              <a:t>Start research early</a:t>
            </a:r>
          </a:p>
          <a:p>
            <a:pPr marL="514350" indent="-514350">
              <a:buAutoNum type="arabicParenR"/>
            </a:pPr>
            <a:r>
              <a:rPr lang="en-GB" dirty="0" smtClean="0"/>
              <a:t>Know the deadlines</a:t>
            </a:r>
          </a:p>
          <a:p>
            <a:pPr marL="514350" indent="-514350">
              <a:buAutoNum type="arabicParenR"/>
            </a:pPr>
            <a:r>
              <a:rPr lang="en-GB" dirty="0" smtClean="0"/>
              <a:t>Register for a UCAS card</a:t>
            </a:r>
          </a:p>
          <a:p>
            <a:pPr marL="514350" indent="-514350">
              <a:buAutoNum type="arabicParenR"/>
            </a:pPr>
            <a:r>
              <a:rPr lang="en-GB" dirty="0" smtClean="0"/>
              <a:t>Search for courses and institutions</a:t>
            </a:r>
          </a:p>
          <a:p>
            <a:pPr marL="514350" indent="-514350">
              <a:buAutoNum type="arabicParenR"/>
            </a:pPr>
            <a:r>
              <a:rPr lang="en-GB" dirty="0" smtClean="0"/>
              <a:t>Check entry requirements</a:t>
            </a:r>
          </a:p>
          <a:p>
            <a:pPr marL="514350" indent="-514350">
              <a:buAutoNum type="arabicParenR"/>
            </a:pPr>
            <a:r>
              <a:rPr lang="en-GB" dirty="0" smtClean="0"/>
              <a:t>Visit course providers on Open Days</a:t>
            </a:r>
          </a:p>
          <a:p>
            <a:pPr marL="514350" indent="-514350">
              <a:buAutoNum type="arabicParenR"/>
            </a:pPr>
            <a:r>
              <a:rPr lang="en-GB" dirty="0" smtClean="0"/>
              <a:t>Gather material for the personal statement</a:t>
            </a:r>
          </a:p>
          <a:p>
            <a:pPr marL="514350" indent="-514350">
              <a:buNone/>
            </a:pP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36</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720080"/>
          </a:xfrm>
        </p:spPr>
        <p:txBody>
          <a:bodyPr/>
          <a:lstStyle/>
          <a:p>
            <a:pPr algn="ctr"/>
            <a:r>
              <a:rPr lang="en-GB" dirty="0" smtClean="0"/>
              <a:t>Parents’ Checklist</a:t>
            </a:r>
            <a:endParaRPr lang="en-GB" dirty="0"/>
          </a:p>
        </p:txBody>
      </p:sp>
      <p:sp>
        <p:nvSpPr>
          <p:cNvPr id="3" name="Content Placeholder 2"/>
          <p:cNvSpPr>
            <a:spLocks noGrp="1"/>
          </p:cNvSpPr>
          <p:nvPr>
            <p:ph idx="1"/>
          </p:nvPr>
        </p:nvSpPr>
        <p:spPr>
          <a:xfrm>
            <a:off x="179512" y="1556792"/>
            <a:ext cx="8712968" cy="4176464"/>
          </a:xfrm>
        </p:spPr>
        <p:txBody>
          <a:bodyPr/>
          <a:lstStyle/>
          <a:p>
            <a:pPr marL="514350" indent="-514350">
              <a:buAutoNum type="arabicParenR"/>
            </a:pPr>
            <a:r>
              <a:rPr lang="en-GB" dirty="0" smtClean="0"/>
              <a:t>Check application deadlines</a:t>
            </a:r>
          </a:p>
          <a:p>
            <a:pPr marL="514350" indent="-514350">
              <a:buAutoNum type="arabicParenR"/>
            </a:pPr>
            <a:r>
              <a:rPr lang="en-GB" dirty="0" smtClean="0"/>
              <a:t>Encourage them to attend Open Days - go with them</a:t>
            </a:r>
          </a:p>
          <a:p>
            <a:pPr marL="514350" indent="-514350">
              <a:buAutoNum type="arabicParenR"/>
            </a:pPr>
            <a:r>
              <a:rPr lang="en-GB" dirty="0" smtClean="0"/>
              <a:t>Check through their application form </a:t>
            </a:r>
          </a:p>
          <a:p>
            <a:pPr marL="514350" indent="-514350">
              <a:buAutoNum type="arabicParenR"/>
            </a:pPr>
            <a:r>
              <a:rPr lang="en-GB" dirty="0" smtClean="0"/>
              <a:t>Advise on, and read, their personal statement early</a:t>
            </a:r>
          </a:p>
          <a:p>
            <a:pPr marL="514350" indent="-514350">
              <a:buAutoNum type="arabicParenR"/>
            </a:pPr>
            <a:r>
              <a:rPr lang="en-GB" dirty="0" smtClean="0"/>
              <a:t>Ensure they have checked tuition fees and researched student finance options - you will have to fill in financial details</a:t>
            </a:r>
          </a:p>
          <a:p>
            <a:pPr marL="514350" indent="-514350">
              <a:buAutoNum type="arabicParenR"/>
            </a:pPr>
            <a:r>
              <a:rPr lang="en-GB" dirty="0" smtClean="0"/>
              <a:t>Make sure they reply to offers by the reply by date</a:t>
            </a:r>
          </a:p>
          <a:p>
            <a:pPr marL="514350" indent="-514350">
              <a:buAutoNum type="arabicParenR"/>
            </a:pPr>
            <a:r>
              <a:rPr lang="en-GB" dirty="0" smtClean="0"/>
              <a:t>When they receive their UCAS confirmation letter, ensure they follow the instructions for replying to the university.</a:t>
            </a:r>
          </a:p>
          <a:p>
            <a:pPr marL="0" indent="0">
              <a:buNone/>
            </a:pPr>
            <a:endParaRPr lang="en-GB" sz="20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37</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864096"/>
          </a:xfrm>
        </p:spPr>
        <p:txBody>
          <a:bodyPr/>
          <a:lstStyle/>
          <a:p>
            <a:r>
              <a:rPr lang="en-GB" dirty="0" smtClean="0"/>
              <a:t>Key dates for 2015 applications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6045343"/>
              </p:ext>
            </p:extLst>
          </p:nvPr>
        </p:nvGraphicFramePr>
        <p:xfrm>
          <a:off x="457200" y="1789989"/>
          <a:ext cx="8229600" cy="4390637"/>
        </p:xfrm>
        <a:graphic>
          <a:graphicData uri="http://schemas.openxmlformats.org/drawingml/2006/table">
            <a:tbl>
              <a:tblPr bandRow="1">
                <a:tableStyleId>{5C22544A-7EE6-4342-B048-85BDC9FD1C3A}</a:tableStyleId>
              </a:tblPr>
              <a:tblGrid>
                <a:gridCol w="1666528"/>
                <a:gridCol w="6563072"/>
              </a:tblGrid>
              <a:tr h="668578">
                <a:tc>
                  <a:txBody>
                    <a:bodyPr/>
                    <a:lstStyle/>
                    <a:p>
                      <a:r>
                        <a:rPr lang="en-GB" dirty="0" smtClean="0"/>
                        <a:t>* 1</a:t>
                      </a:r>
                      <a:r>
                        <a:rPr lang="en-GB" baseline="30000" dirty="0" smtClean="0"/>
                        <a:t>st</a:t>
                      </a:r>
                      <a:r>
                        <a:rPr lang="en-GB" dirty="0" smtClean="0"/>
                        <a:t> October 2015</a:t>
                      </a:r>
                      <a:endParaRPr lang="en-GB" dirty="0"/>
                    </a:p>
                  </a:txBody>
                  <a:tcPr/>
                </a:tc>
                <a:tc>
                  <a:txBody>
                    <a:bodyPr/>
                    <a:lstStyle/>
                    <a:p>
                      <a:r>
                        <a:rPr lang="en-GB" dirty="0" smtClean="0"/>
                        <a:t>Deadline for receipt at CUKAS of applications</a:t>
                      </a:r>
                      <a:r>
                        <a:rPr lang="en-GB" baseline="0" dirty="0" smtClean="0"/>
                        <a:t> for music courses – they may consider you after this time but not all courses or colleges will be available</a:t>
                      </a:r>
                      <a:endParaRPr lang="en-GB" dirty="0"/>
                    </a:p>
                  </a:txBody>
                  <a:tcPr/>
                </a:tc>
              </a:tr>
              <a:tr h="796619">
                <a:tc>
                  <a:txBody>
                    <a:bodyPr/>
                    <a:lstStyle/>
                    <a:p>
                      <a:r>
                        <a:rPr lang="en-GB" dirty="0" smtClean="0"/>
                        <a:t>* 15</a:t>
                      </a:r>
                      <a:r>
                        <a:rPr lang="en-GB" baseline="30000" dirty="0" smtClean="0"/>
                        <a:t>th</a:t>
                      </a:r>
                      <a:r>
                        <a:rPr lang="en-GB" dirty="0" smtClean="0"/>
                        <a:t> October 2015</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Deadline for receipt at UCAS o</a:t>
                      </a:r>
                      <a:r>
                        <a:rPr lang="en-GB" baseline="0" dirty="0" smtClean="0"/>
                        <a:t>f </a:t>
                      </a:r>
                      <a:r>
                        <a:rPr lang="en-GB" dirty="0" smtClean="0"/>
                        <a:t>applications</a:t>
                      </a:r>
                      <a:r>
                        <a:rPr lang="en-GB" baseline="0" dirty="0" smtClean="0"/>
                        <a:t> for all medicine, dentistry, veterinary medicine courses and all Oxbridge courses</a:t>
                      </a:r>
                      <a:endParaRPr lang="en-GB" dirty="0"/>
                    </a:p>
                  </a:txBody>
                  <a:tcPr/>
                </a:tc>
              </a:tr>
              <a:tr h="955111">
                <a:tc>
                  <a:txBody>
                    <a:bodyPr/>
                    <a:lstStyle/>
                    <a:p>
                      <a:r>
                        <a:rPr lang="en-GB" dirty="0" smtClean="0"/>
                        <a:t>* 15</a:t>
                      </a:r>
                      <a:r>
                        <a:rPr lang="en-GB" baseline="30000" dirty="0" smtClean="0"/>
                        <a:t>th</a:t>
                      </a:r>
                      <a:r>
                        <a:rPr lang="en-GB" dirty="0" smtClean="0"/>
                        <a:t> January</a:t>
                      </a:r>
                      <a:r>
                        <a:rPr lang="en-GB" baseline="0" dirty="0" smtClean="0"/>
                        <a:t> 2016</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Deadline for receipt at UCAS of applications</a:t>
                      </a:r>
                      <a:r>
                        <a:rPr lang="en-GB" baseline="0" dirty="0" smtClean="0"/>
                        <a:t> for all courses except those listed above and Art and Design courses with 24</a:t>
                      </a:r>
                      <a:r>
                        <a:rPr lang="en-GB" baseline="30000" dirty="0" smtClean="0"/>
                        <a:t>th</a:t>
                      </a:r>
                      <a:r>
                        <a:rPr lang="en-GB" baseline="0" dirty="0" smtClean="0"/>
                        <a:t> March deadline</a:t>
                      </a:r>
                      <a:endParaRPr lang="en-GB" dirty="0"/>
                    </a:p>
                  </a:txBody>
                  <a:tcPr/>
                </a:tc>
              </a:tr>
              <a:tr h="387351">
                <a:tc>
                  <a:txBody>
                    <a:bodyPr/>
                    <a:lstStyle/>
                    <a:p>
                      <a:r>
                        <a:rPr lang="en-GB" dirty="0" smtClean="0"/>
                        <a:t>Spring</a:t>
                      </a:r>
                      <a:r>
                        <a:rPr lang="en-GB" baseline="0" dirty="0" smtClean="0"/>
                        <a:t> 2016</a:t>
                      </a:r>
                      <a:endParaRPr lang="en-GB" dirty="0"/>
                    </a:p>
                  </a:txBody>
                  <a:tcPr/>
                </a:tc>
                <a:tc>
                  <a:txBody>
                    <a:bodyPr/>
                    <a:lstStyle/>
                    <a:p>
                      <a:r>
                        <a:rPr lang="en-GB" dirty="0" smtClean="0"/>
                        <a:t>Apply for student finance</a:t>
                      </a:r>
                      <a:endParaRPr lang="en-GB" dirty="0"/>
                    </a:p>
                  </a:txBody>
                  <a:tcPr/>
                </a:tc>
              </a:tr>
              <a:tr h="668578">
                <a:tc>
                  <a:txBody>
                    <a:bodyPr/>
                    <a:lstStyle/>
                    <a:p>
                      <a:r>
                        <a:rPr lang="en-GB" dirty="0" smtClean="0"/>
                        <a:t>25</a:t>
                      </a:r>
                      <a:r>
                        <a:rPr lang="en-GB" baseline="30000" dirty="0" smtClean="0"/>
                        <a:t>th</a:t>
                      </a:r>
                      <a:r>
                        <a:rPr lang="en-GB" dirty="0" smtClean="0"/>
                        <a:t> February</a:t>
                      </a:r>
                      <a:r>
                        <a:rPr lang="en-GB" baseline="0" dirty="0" smtClean="0"/>
                        <a:t> 2016</a:t>
                      </a:r>
                      <a:endParaRPr lang="en-GB" dirty="0"/>
                    </a:p>
                  </a:txBody>
                  <a:tcPr/>
                </a:tc>
                <a:tc>
                  <a:txBody>
                    <a:bodyPr/>
                    <a:lstStyle/>
                    <a:p>
                      <a:r>
                        <a:rPr lang="en-GB" dirty="0" smtClean="0"/>
                        <a:t>UCAS Extra starts for eligible applicants</a:t>
                      </a:r>
                      <a:endParaRPr lang="en-GB" dirty="0"/>
                    </a:p>
                  </a:txBody>
                  <a:tcPr/>
                </a:tc>
              </a:tr>
              <a:tr h="668578">
                <a:tc>
                  <a:txBody>
                    <a:bodyPr/>
                    <a:lstStyle/>
                    <a:p>
                      <a:r>
                        <a:rPr lang="en-GB" smtClean="0"/>
                        <a:t>* 24</a:t>
                      </a:r>
                      <a:r>
                        <a:rPr lang="en-GB" baseline="30000" smtClean="0"/>
                        <a:t>th</a:t>
                      </a:r>
                      <a:r>
                        <a:rPr lang="en-GB" smtClean="0"/>
                        <a:t> </a:t>
                      </a:r>
                      <a:r>
                        <a:rPr lang="en-GB" dirty="0" smtClean="0"/>
                        <a:t>March 2016</a:t>
                      </a:r>
                      <a:endParaRPr lang="en-GB" dirty="0"/>
                    </a:p>
                  </a:txBody>
                  <a:tcPr/>
                </a:tc>
                <a:tc>
                  <a:txBody>
                    <a:bodyPr/>
                    <a:lstStyle/>
                    <a:p>
                      <a:r>
                        <a:rPr lang="en-GB" dirty="0" smtClean="0"/>
                        <a:t>Deadline for receipt at UCAS of applications</a:t>
                      </a:r>
                      <a:r>
                        <a:rPr lang="en-GB" baseline="0" dirty="0" smtClean="0"/>
                        <a:t> for art and design courses except those listed with a 15</a:t>
                      </a:r>
                      <a:r>
                        <a:rPr lang="en-GB" baseline="30000" dirty="0" smtClean="0"/>
                        <a:t>th</a:t>
                      </a:r>
                      <a:r>
                        <a:rPr lang="en-GB" baseline="0" dirty="0" smtClean="0"/>
                        <a:t> January deadline</a:t>
                      </a:r>
                      <a:endParaRPr lang="en-GB" dirty="0"/>
                    </a:p>
                  </a:txBody>
                  <a:tcPr/>
                </a:tc>
              </a:tr>
            </a:tbl>
          </a:graphicData>
        </a:graphic>
      </p:graphicFrame>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38</a:t>
            </a:fld>
            <a:endParaRPr lang="en-GB" dirty="0"/>
          </a:p>
        </p:txBody>
      </p:sp>
    </p:spTree>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1143000"/>
          </a:xfrm>
        </p:spPr>
        <p:txBody>
          <a:bodyPr/>
          <a:lstStyle/>
          <a:p>
            <a:r>
              <a:rPr lang="en-GB" dirty="0" smtClean="0"/>
              <a:t>Key dates continued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6795175"/>
              </p:ext>
            </p:extLst>
          </p:nvPr>
        </p:nvGraphicFramePr>
        <p:xfrm>
          <a:off x="467544" y="1628800"/>
          <a:ext cx="8229600" cy="4663440"/>
        </p:xfrm>
        <a:graphic>
          <a:graphicData uri="http://schemas.openxmlformats.org/drawingml/2006/table">
            <a:tbl>
              <a:tblPr bandRow="1">
                <a:tableStyleId>{5C22544A-7EE6-4342-B048-85BDC9FD1C3A}</a:tableStyleId>
              </a:tblPr>
              <a:tblGrid>
                <a:gridCol w="1450504"/>
                <a:gridCol w="6779096"/>
              </a:tblGrid>
              <a:tr h="592913">
                <a:tc>
                  <a:txBody>
                    <a:bodyPr/>
                    <a:lstStyle/>
                    <a:p>
                      <a:r>
                        <a:rPr lang="en-GB" dirty="0" smtClean="0"/>
                        <a:t>March – May 2016</a:t>
                      </a:r>
                      <a:endParaRPr lang="en-GB" dirty="0"/>
                    </a:p>
                  </a:txBody>
                  <a:tcPr/>
                </a:tc>
                <a:tc>
                  <a:txBody>
                    <a:bodyPr/>
                    <a:lstStyle/>
                    <a:p>
                      <a:r>
                        <a:rPr lang="en-GB" dirty="0" smtClean="0"/>
                        <a:t>Final</a:t>
                      </a:r>
                      <a:r>
                        <a:rPr lang="en-GB" baseline="0" dirty="0" smtClean="0"/>
                        <a:t> </a:t>
                      </a:r>
                      <a:r>
                        <a:rPr lang="en-GB" dirty="0" smtClean="0"/>
                        <a:t>decisions made about firm and</a:t>
                      </a:r>
                      <a:r>
                        <a:rPr lang="en-GB" baseline="0" dirty="0" smtClean="0"/>
                        <a:t> insurance choices</a:t>
                      </a:r>
                      <a:endParaRPr lang="en-GB" dirty="0"/>
                    </a:p>
                  </a:txBody>
                  <a:tcPr/>
                </a:tc>
              </a:tr>
              <a:tr h="847019">
                <a:tc>
                  <a:txBody>
                    <a:bodyPr/>
                    <a:lstStyle/>
                    <a:p>
                      <a:r>
                        <a:rPr lang="en-GB" dirty="0" smtClean="0"/>
                        <a:t>30</a:t>
                      </a:r>
                      <a:r>
                        <a:rPr lang="en-GB" baseline="30000" dirty="0" smtClean="0"/>
                        <a:t>th</a:t>
                      </a:r>
                      <a:r>
                        <a:rPr lang="en-GB" dirty="0" smtClean="0"/>
                        <a:t> June 2016</a:t>
                      </a:r>
                      <a:endParaRPr lang="en-GB" dirty="0"/>
                    </a:p>
                  </a:txBody>
                  <a:tcPr/>
                </a:tc>
                <a:tc>
                  <a:txBody>
                    <a:bodyPr/>
                    <a:lstStyle/>
                    <a:p>
                      <a:r>
                        <a:rPr lang="en-GB" dirty="0" smtClean="0"/>
                        <a:t>Applications received at UCAS by this date will be sent to the applicant’s chosen</a:t>
                      </a:r>
                      <a:r>
                        <a:rPr lang="en-GB" baseline="0" dirty="0" smtClean="0"/>
                        <a:t> universities and colleges.  Applications sent later will be entered into Clearing</a:t>
                      </a:r>
                      <a:endParaRPr lang="en-GB" dirty="0"/>
                    </a:p>
                  </a:txBody>
                  <a:tcPr/>
                </a:tc>
              </a:tr>
              <a:tr h="592913">
                <a:tc>
                  <a:txBody>
                    <a:bodyPr/>
                    <a:lstStyle/>
                    <a:p>
                      <a:r>
                        <a:rPr lang="en-GB" dirty="0" smtClean="0"/>
                        <a:t>18</a:t>
                      </a:r>
                      <a:r>
                        <a:rPr lang="en-GB" baseline="30000" dirty="0" smtClean="0"/>
                        <a:t>th</a:t>
                      </a:r>
                      <a:r>
                        <a:rPr lang="en-GB" dirty="0" smtClean="0"/>
                        <a:t> August 2016</a:t>
                      </a:r>
                      <a:endParaRPr lang="en-GB" dirty="0"/>
                    </a:p>
                  </a:txBody>
                  <a:tcPr/>
                </a:tc>
                <a:tc>
                  <a:txBody>
                    <a:bodyPr/>
                    <a:lstStyle/>
                    <a:p>
                      <a:r>
                        <a:rPr lang="en-GB" dirty="0" smtClean="0"/>
                        <a:t>GCE A level, As and Advanced Diploma results are published</a:t>
                      </a:r>
                      <a:r>
                        <a:rPr lang="en-GB" baseline="0" dirty="0" smtClean="0"/>
                        <a:t> and full Clearing vacancy information starts</a:t>
                      </a:r>
                      <a:endParaRPr lang="en-GB" dirty="0"/>
                    </a:p>
                  </a:txBody>
                  <a:tcPr/>
                </a:tc>
              </a:tr>
              <a:tr h="592913">
                <a:tc>
                  <a:txBody>
                    <a:bodyPr/>
                    <a:lstStyle/>
                    <a:p>
                      <a:r>
                        <a:rPr lang="en-GB" dirty="0" smtClean="0"/>
                        <a:t>31</a:t>
                      </a:r>
                      <a:r>
                        <a:rPr lang="en-GB" baseline="30000" dirty="0" smtClean="0"/>
                        <a:t>st</a:t>
                      </a:r>
                      <a:r>
                        <a:rPr lang="en-GB" dirty="0" smtClean="0"/>
                        <a:t> August 2016</a:t>
                      </a:r>
                      <a:endParaRPr lang="en-GB" dirty="0"/>
                    </a:p>
                  </a:txBody>
                  <a:tcPr/>
                </a:tc>
                <a:tc>
                  <a:txBody>
                    <a:bodyPr/>
                    <a:lstStyle/>
                    <a:p>
                      <a:r>
                        <a:rPr lang="en-GB" dirty="0" smtClean="0"/>
                        <a:t>Adjustment closes</a:t>
                      </a:r>
                      <a:endParaRPr lang="en-GB" dirty="0"/>
                    </a:p>
                  </a:txBody>
                  <a:tcPr/>
                </a:tc>
              </a:tr>
              <a:tr h="847019">
                <a:tc>
                  <a:txBody>
                    <a:bodyPr/>
                    <a:lstStyle/>
                    <a:p>
                      <a:r>
                        <a:rPr lang="en-GB" dirty="0" smtClean="0"/>
                        <a:t>20</a:t>
                      </a:r>
                      <a:r>
                        <a:rPr lang="en-GB" baseline="30000" dirty="0" smtClean="0"/>
                        <a:t>th</a:t>
                      </a:r>
                      <a:r>
                        <a:rPr lang="en-GB" dirty="0" smtClean="0"/>
                        <a:t> September 2016</a:t>
                      </a:r>
                      <a:endParaRPr lang="en-GB" dirty="0"/>
                    </a:p>
                  </a:txBody>
                  <a:tcPr/>
                </a:tc>
                <a:tc>
                  <a:txBody>
                    <a:bodyPr/>
                    <a:lstStyle/>
                    <a:p>
                      <a:r>
                        <a:rPr lang="en-GB" dirty="0" smtClean="0"/>
                        <a:t>Final date to submit 2016 applications</a:t>
                      </a:r>
                      <a:endParaRPr lang="en-GB" dirty="0"/>
                    </a:p>
                  </a:txBody>
                  <a:tcPr/>
                </a:tc>
              </a:tr>
              <a:tr h="780317">
                <a:tc gridSpan="2">
                  <a:txBody>
                    <a:bodyPr/>
                    <a:lstStyle/>
                    <a:p>
                      <a:r>
                        <a:rPr lang="en-GB" dirty="0" smtClean="0"/>
                        <a:t>*</a:t>
                      </a:r>
                      <a:r>
                        <a:rPr lang="en-GB" baseline="0" dirty="0" smtClean="0"/>
                        <a:t> </a:t>
                      </a:r>
                      <a:r>
                        <a:rPr lang="en-GB" dirty="0" smtClean="0"/>
                        <a:t>STUDENTS</a:t>
                      </a:r>
                      <a:r>
                        <a:rPr lang="en-GB" baseline="0" dirty="0" smtClean="0"/>
                        <a:t> WILL NEED TO PAY AND SEND THEIR APPLICATIONS WELL BEFORE THESE DEADLINES SO THAT STAFF HAVE TIME TO WRITE REFERENCES AND PROCESS THE APPLICATIONS.</a:t>
                      </a:r>
                      <a:endParaRPr lang="en-GB" dirty="0"/>
                    </a:p>
                  </a:txBody>
                  <a:tcPr>
                    <a:solidFill>
                      <a:schemeClr val="accent4">
                        <a:lumMod val="20000"/>
                        <a:lumOff val="80000"/>
                      </a:schemeClr>
                    </a:solidFill>
                  </a:tcPr>
                </a:tc>
                <a:tc hMerge="1">
                  <a:txBody>
                    <a:bodyPr/>
                    <a:lstStyle/>
                    <a:p>
                      <a:endParaRPr lang="en-GB" dirty="0"/>
                    </a:p>
                  </a:txBody>
                  <a:tcPr/>
                </a:tc>
              </a:tr>
            </a:tbl>
          </a:graphicData>
        </a:graphic>
      </p:graphicFrame>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39</a:t>
            </a:fld>
            <a:endParaRPr lang="en-GB"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52736"/>
            <a:ext cx="8229600" cy="1143000"/>
          </a:xfrm>
        </p:spPr>
        <p:txBody>
          <a:bodyPr/>
          <a:lstStyle/>
          <a:p>
            <a:r>
              <a:rPr lang="en-GB" dirty="0" smtClean="0"/>
              <a:t>What is Higher Education?</a:t>
            </a:r>
            <a:endParaRPr lang="en-GB" dirty="0"/>
          </a:p>
        </p:txBody>
      </p:sp>
      <p:sp>
        <p:nvSpPr>
          <p:cNvPr id="3" name="Content Placeholder 2"/>
          <p:cNvSpPr>
            <a:spLocks noGrp="1"/>
          </p:cNvSpPr>
          <p:nvPr>
            <p:ph idx="1"/>
          </p:nvPr>
        </p:nvSpPr>
        <p:spPr>
          <a:xfrm>
            <a:off x="395536" y="2060849"/>
            <a:ext cx="8229600" cy="3672408"/>
          </a:xfrm>
        </p:spPr>
        <p:txBody>
          <a:bodyPr>
            <a:normAutofit fontScale="55000" lnSpcReduction="20000"/>
          </a:bodyPr>
          <a:lstStyle/>
          <a:p>
            <a:pPr marL="0" indent="0" algn="just"/>
            <a:r>
              <a:rPr lang="en-GB" sz="4700" dirty="0"/>
              <a:t>Wide range of courses: first degrees, diplomas and masters. </a:t>
            </a:r>
          </a:p>
          <a:p>
            <a:pPr marL="0" indent="0" algn="just"/>
            <a:endParaRPr lang="en-GB" sz="4700" dirty="0"/>
          </a:p>
          <a:p>
            <a:pPr marL="0" indent="0" algn="just"/>
            <a:r>
              <a:rPr lang="en-GB" sz="4700" dirty="0"/>
              <a:t>Different levels of study, course duration, teaching styles and assessment methods. </a:t>
            </a:r>
          </a:p>
          <a:p>
            <a:pPr marL="0" indent="0" algn="just"/>
            <a:endParaRPr lang="en-GB" sz="4700" dirty="0"/>
          </a:p>
          <a:p>
            <a:pPr marL="0" indent="0" algn="just"/>
            <a:r>
              <a:rPr lang="en-GB" sz="4700" dirty="0"/>
              <a:t>Usually taught in universities, colleges and specialist institutions such as art schools, music conservatoires or agricultural colleges.</a:t>
            </a:r>
          </a:p>
          <a:p>
            <a:pPr>
              <a:buNone/>
            </a:pPr>
            <a:r>
              <a:rPr lang="en-GB" sz="4700" dirty="0"/>
              <a:t> </a:t>
            </a:r>
          </a:p>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4</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t>Useful Websites</a:t>
            </a:r>
            <a:endParaRPr lang="en-GB" dirty="0"/>
          </a:p>
        </p:txBody>
      </p:sp>
      <p:sp>
        <p:nvSpPr>
          <p:cNvPr id="3" name="Content Placeholder 2"/>
          <p:cNvSpPr>
            <a:spLocks noGrp="1"/>
          </p:cNvSpPr>
          <p:nvPr>
            <p:ph idx="1"/>
          </p:nvPr>
        </p:nvSpPr>
        <p:spPr>
          <a:xfrm>
            <a:off x="0" y="1124744"/>
            <a:ext cx="8964488" cy="5001419"/>
          </a:xfrm>
        </p:spPr>
        <p:txBody>
          <a:bodyPr/>
          <a:lstStyle/>
          <a:p>
            <a:r>
              <a:rPr lang="en-GB" u="sng" dirty="0" smtClean="0">
                <a:solidFill>
                  <a:schemeClr val="accent1">
                    <a:lumMod val="75000"/>
                  </a:schemeClr>
                </a:solidFill>
                <a:hlinkClick r:id="rId2"/>
              </a:rPr>
              <a:t>http://unistats.direct.gov.uk/</a:t>
            </a:r>
            <a:endParaRPr lang="en-GB" dirty="0" smtClean="0">
              <a:solidFill>
                <a:schemeClr val="accent1">
                  <a:lumMod val="75000"/>
                </a:schemeClr>
              </a:solidFill>
            </a:endParaRPr>
          </a:p>
          <a:p>
            <a:r>
              <a:rPr lang="en-GB" u="sng" dirty="0" smtClean="0">
                <a:solidFill>
                  <a:schemeClr val="accent1">
                    <a:lumMod val="75000"/>
                  </a:schemeClr>
                </a:solidFill>
                <a:hlinkClick r:id="rId3"/>
              </a:rPr>
              <a:t>http://www.opendays.com/</a:t>
            </a:r>
            <a:endParaRPr lang="en-GB" dirty="0" smtClean="0">
              <a:solidFill>
                <a:schemeClr val="accent1">
                  <a:lumMod val="75000"/>
                </a:schemeClr>
              </a:solidFill>
            </a:endParaRPr>
          </a:p>
          <a:p>
            <a:r>
              <a:rPr lang="en-GB" u="sng" dirty="0" smtClean="0">
                <a:solidFill>
                  <a:schemeClr val="accent1">
                    <a:lumMod val="75000"/>
                  </a:schemeClr>
                </a:solidFill>
                <a:hlinkClick r:id="rId4"/>
              </a:rPr>
              <a:t>http://www.ucas.com/</a:t>
            </a:r>
            <a:endParaRPr lang="en-GB" dirty="0" smtClean="0">
              <a:solidFill>
                <a:schemeClr val="accent1">
                  <a:lumMod val="75000"/>
                </a:schemeClr>
              </a:solidFill>
            </a:endParaRPr>
          </a:p>
          <a:p>
            <a:r>
              <a:rPr lang="en-GB" u="sng" dirty="0" smtClean="0">
                <a:solidFill>
                  <a:schemeClr val="accent1">
                    <a:lumMod val="75000"/>
                  </a:schemeClr>
                </a:solidFill>
                <a:hlinkClick r:id="rId5"/>
              </a:rPr>
              <a:t>http://www.thecompleteuniversityguide.co.uk/</a:t>
            </a:r>
            <a:endParaRPr lang="en-GB" dirty="0" smtClean="0">
              <a:solidFill>
                <a:schemeClr val="accent1">
                  <a:lumMod val="75000"/>
                </a:schemeClr>
              </a:solidFill>
            </a:endParaRPr>
          </a:p>
          <a:p>
            <a:r>
              <a:rPr lang="en-GB" u="sng" dirty="0" smtClean="0">
                <a:solidFill>
                  <a:schemeClr val="accent1">
                    <a:lumMod val="75000"/>
                  </a:schemeClr>
                </a:solidFill>
                <a:hlinkClick r:id="rId6"/>
              </a:rPr>
              <a:t>http://www.studential.com/university/applying</a:t>
            </a:r>
            <a:endParaRPr lang="en-GB" dirty="0" smtClean="0">
              <a:solidFill>
                <a:schemeClr val="accent1">
                  <a:lumMod val="75000"/>
                </a:schemeClr>
              </a:solidFill>
            </a:endParaRPr>
          </a:p>
          <a:p>
            <a:r>
              <a:rPr lang="en-GB" dirty="0" smtClean="0">
                <a:solidFill>
                  <a:schemeClr val="accent1">
                    <a:lumMod val="75000"/>
                  </a:schemeClr>
                </a:solidFill>
              </a:rPr>
              <a:t> </a:t>
            </a:r>
            <a:r>
              <a:rPr lang="en-GB" u="sng" dirty="0" smtClean="0">
                <a:solidFill>
                  <a:schemeClr val="accent1">
                    <a:lumMod val="75000"/>
                  </a:schemeClr>
                </a:solidFill>
                <a:hlinkClick r:id="rId7"/>
              </a:rPr>
              <a:t>http://www.nhscareers.nhs.uk/explore-by-career/doctors/training-to-become-a-doctor/undergraduate-medical-education/how-to-apply-for-medical-school/</a:t>
            </a:r>
            <a:endParaRPr lang="en-GB" u="sng" dirty="0" smtClean="0">
              <a:solidFill>
                <a:schemeClr val="accent1">
                  <a:lumMod val="75000"/>
                </a:schemeClr>
              </a:solidFill>
            </a:endParaRPr>
          </a:p>
          <a:p>
            <a:endParaRPr lang="en-GB" sz="800" u="sng" dirty="0" smtClean="0">
              <a:solidFill>
                <a:schemeClr val="accent1">
                  <a:lumMod val="75000"/>
                </a:schemeClr>
              </a:solidFill>
            </a:endParaRPr>
          </a:p>
          <a:p>
            <a:r>
              <a:rPr lang="en-GB" dirty="0" smtClean="0">
                <a:solidFill>
                  <a:schemeClr val="accent1">
                    <a:lumMod val="75000"/>
                  </a:schemeClr>
                </a:solidFill>
              </a:rPr>
              <a:t>Also note finance sites listed in money section</a:t>
            </a:r>
          </a:p>
          <a:p>
            <a:endParaRPr lang="en-GB" dirty="0" smtClean="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40</a:t>
            </a:fld>
            <a:endParaRPr lang="en-GB" dirty="0"/>
          </a:p>
        </p:txBody>
      </p:sp>
    </p:spTree>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smtClean="0"/>
              <a:t>Opportunity for </a:t>
            </a:r>
            <a:r>
              <a:rPr lang="en-GB" dirty="0" smtClean="0"/>
              <a:t>Questions</a:t>
            </a:r>
            <a:endParaRPr lang="en-GB" dirty="0"/>
          </a:p>
        </p:txBody>
      </p:sp>
      <p:sp>
        <p:nvSpPr>
          <p:cNvPr id="7" name="Subtitle 6"/>
          <p:cNvSpPr>
            <a:spLocks noGrp="1"/>
          </p:cNvSpPr>
          <p:nvPr>
            <p:ph type="subTitle" idx="1"/>
          </p:nvPr>
        </p:nvSpPr>
        <p:spPr>
          <a:xfrm>
            <a:off x="323528" y="3886200"/>
            <a:ext cx="8496944" cy="1752600"/>
          </a:xfrm>
        </p:spPr>
        <p:txBody>
          <a:bodyPr/>
          <a:lstStyle/>
          <a:p>
            <a:r>
              <a:rPr lang="en-GB" dirty="0" smtClean="0"/>
              <a:t>Mrs Clare Webb – Head of Sixth Form</a:t>
            </a:r>
          </a:p>
          <a:p>
            <a:r>
              <a:rPr lang="en-GB" dirty="0" smtClean="0"/>
              <a:t>Mrs Jane Tozer – Head of Year 12</a:t>
            </a:r>
          </a:p>
          <a:p>
            <a:r>
              <a:rPr lang="en-GB" dirty="0" smtClean="0"/>
              <a:t>Mrs Helen </a:t>
            </a:r>
            <a:r>
              <a:rPr lang="en-GB" dirty="0"/>
              <a:t>W</a:t>
            </a:r>
            <a:r>
              <a:rPr lang="en-GB" dirty="0" smtClean="0"/>
              <a:t>ood – Deputy Head</a:t>
            </a:r>
          </a:p>
          <a:p>
            <a:r>
              <a:rPr lang="en-GB" dirty="0"/>
              <a:t>	</a:t>
            </a:r>
            <a:r>
              <a:rPr lang="en-GB" dirty="0" smtClean="0"/>
              <a:t>				</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41</a:t>
            </a:fld>
            <a:endParaRPr lang="en-GB" dirty="0"/>
          </a:p>
        </p:txBody>
      </p:sp>
    </p:spTree>
    <p:extLst>
      <p:ext uri="{BB962C8B-B14F-4D97-AF65-F5344CB8AC3E}">
        <p14:creationId xmlns:p14="http://schemas.microsoft.com/office/powerpoint/2010/main" val="745714873"/>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40768"/>
            <a:ext cx="8589640" cy="1143000"/>
          </a:xfrm>
        </p:spPr>
        <p:txBody>
          <a:bodyPr>
            <a:noAutofit/>
          </a:bodyPr>
          <a:lstStyle/>
          <a:p>
            <a:r>
              <a:rPr lang="en-GB" dirty="0" smtClean="0"/>
              <a:t>A traditional 3 year first degree</a:t>
            </a:r>
            <a:endParaRPr lang="en-GB" dirty="0"/>
          </a:p>
        </p:txBody>
      </p:sp>
      <p:sp>
        <p:nvSpPr>
          <p:cNvPr id="3" name="Content Placeholder 2"/>
          <p:cNvSpPr>
            <a:spLocks noGrp="1"/>
          </p:cNvSpPr>
          <p:nvPr>
            <p:ph idx="1"/>
          </p:nvPr>
        </p:nvSpPr>
        <p:spPr>
          <a:xfrm>
            <a:off x="467544" y="2636912"/>
            <a:ext cx="8229600" cy="4525963"/>
          </a:xfrm>
        </p:spPr>
        <p:txBody>
          <a:bodyPr>
            <a:normAutofit/>
          </a:bodyPr>
          <a:lstStyle/>
          <a:p>
            <a:pPr algn="just"/>
            <a:r>
              <a:rPr lang="en-GB" dirty="0"/>
              <a:t>Usually a three or four year course – also known as a bachelor’s, undergraduate or first degree.  </a:t>
            </a:r>
            <a:endParaRPr lang="en-GB" dirty="0" smtClean="0"/>
          </a:p>
          <a:p>
            <a:pPr algn="just"/>
            <a:endParaRPr lang="en-GB" dirty="0"/>
          </a:p>
          <a:p>
            <a:pPr algn="just"/>
            <a:r>
              <a:rPr lang="en-GB" dirty="0"/>
              <a:t>These are delivered in academic environments with lectures and seminars, usually made up of different modules adding up to the full degree.  </a:t>
            </a:r>
          </a:p>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5</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052736"/>
            <a:ext cx="8712968" cy="1008112"/>
          </a:xfrm>
        </p:spPr>
        <p:txBody>
          <a:bodyPr>
            <a:noAutofit/>
          </a:bodyPr>
          <a:lstStyle/>
          <a:p>
            <a:pPr algn="ctr"/>
            <a:r>
              <a:rPr lang="en-GB" sz="4800" b="1" dirty="0"/>
              <a:t>S</a:t>
            </a:r>
            <a:r>
              <a:rPr lang="en-GB" sz="4800" b="1" dirty="0" smtClean="0"/>
              <a:t>horter </a:t>
            </a:r>
            <a:r>
              <a:rPr lang="en-GB" sz="4800" b="1" dirty="0"/>
              <a:t>U</a:t>
            </a:r>
            <a:r>
              <a:rPr lang="en-GB" sz="4800" b="1" dirty="0" smtClean="0"/>
              <a:t>ndergraduate </a:t>
            </a:r>
            <a:r>
              <a:rPr lang="en-GB" sz="4800" b="1" dirty="0"/>
              <a:t>C</a:t>
            </a:r>
            <a:r>
              <a:rPr lang="en-GB" sz="4800" b="1" dirty="0" smtClean="0"/>
              <a:t>ourses</a:t>
            </a:r>
            <a:endParaRPr lang="en-GB" sz="4800" dirty="0"/>
          </a:p>
        </p:txBody>
      </p:sp>
      <p:sp>
        <p:nvSpPr>
          <p:cNvPr id="3" name="Content Placeholder 2"/>
          <p:cNvSpPr>
            <a:spLocks noGrp="1"/>
          </p:cNvSpPr>
          <p:nvPr>
            <p:ph idx="1"/>
          </p:nvPr>
        </p:nvSpPr>
        <p:spPr>
          <a:xfrm>
            <a:off x="467544" y="1988840"/>
            <a:ext cx="8229600" cy="4281339"/>
          </a:xfrm>
        </p:spPr>
        <p:txBody>
          <a:bodyPr>
            <a:normAutofit fontScale="92500" lnSpcReduction="10000"/>
          </a:bodyPr>
          <a:lstStyle/>
          <a:p>
            <a:pPr algn="just"/>
            <a:r>
              <a:rPr lang="en-GB" sz="2400" b="1" dirty="0" smtClean="0"/>
              <a:t>Certificate </a:t>
            </a:r>
            <a:r>
              <a:rPr lang="en-GB" sz="2400" b="1" dirty="0"/>
              <a:t>of Higher Education (CertHE) </a:t>
            </a:r>
            <a:r>
              <a:rPr lang="en-GB" sz="2400" b="1" dirty="0" smtClean="0"/>
              <a:t>and  Diploma </a:t>
            </a:r>
            <a:r>
              <a:rPr lang="en-GB" sz="2400" b="1" dirty="0"/>
              <a:t>of Higher Education (DipHE</a:t>
            </a:r>
            <a:r>
              <a:rPr lang="en-GB" sz="2400" dirty="0" smtClean="0"/>
              <a:t>): one year (certificate) and two years (diploma) of a degree course – usually academic rather than vocational qualifications.</a:t>
            </a:r>
          </a:p>
          <a:p>
            <a:pPr algn="just"/>
            <a:r>
              <a:rPr lang="en-GB" sz="2400" b="1" dirty="0" smtClean="0"/>
              <a:t>Higher National Certificate (HNC) </a:t>
            </a:r>
            <a:r>
              <a:rPr lang="en-GB" sz="2400" dirty="0" smtClean="0"/>
              <a:t>or </a:t>
            </a:r>
            <a:r>
              <a:rPr lang="en-GB" sz="2400" b="1" dirty="0" smtClean="0"/>
              <a:t>Higher </a:t>
            </a:r>
            <a:r>
              <a:rPr lang="en-GB" sz="2400" b="1" dirty="0"/>
              <a:t>National Diploma (HND</a:t>
            </a:r>
            <a:r>
              <a:rPr lang="en-GB" sz="2400" b="1" dirty="0" smtClean="0"/>
              <a:t>)</a:t>
            </a:r>
            <a:r>
              <a:rPr lang="en-GB" sz="2400" dirty="0" smtClean="0"/>
              <a:t> : one year (certificate) and two years (diploma) of work related study.</a:t>
            </a:r>
          </a:p>
          <a:p>
            <a:pPr algn="just"/>
            <a:r>
              <a:rPr lang="en-GB" sz="2400" b="1" dirty="0" smtClean="0"/>
              <a:t>Foundation degree</a:t>
            </a:r>
            <a:r>
              <a:rPr lang="en-GB" sz="2400" dirty="0" smtClean="0"/>
              <a:t>: completed full time (over two years) or part time over a longer period.  This is a flexible vocational course combining academic study and workplace learning.  </a:t>
            </a:r>
            <a:endParaRPr lang="en-GB" sz="2400" dirty="0"/>
          </a:p>
          <a:p>
            <a:pPr algn="just"/>
            <a:r>
              <a:rPr lang="en-GB" sz="2400" dirty="0"/>
              <a:t>These are qualifications in  their own right but  </a:t>
            </a:r>
            <a:r>
              <a:rPr lang="en-GB" sz="2400" dirty="0" smtClean="0"/>
              <a:t>students can </a:t>
            </a:r>
            <a:r>
              <a:rPr lang="en-GB" sz="2400" dirty="0"/>
              <a:t>go into the second or third year of a full degree after completing the original qualification.</a:t>
            </a:r>
          </a:p>
          <a:p>
            <a:pPr algn="just">
              <a:buNone/>
            </a:pPr>
            <a:endParaRPr lang="en-GB" dirty="0"/>
          </a:p>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6</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nefits-he-large.jpg"/>
          <p:cNvPicPr>
            <a:picLocks noGrp="1" noChangeAspect="1"/>
          </p:cNvPicPr>
          <p:nvPr>
            <p:ph idx="1"/>
          </p:nvPr>
        </p:nvPicPr>
        <p:blipFill>
          <a:blip r:embed="rId2" cstate="print"/>
          <a:srcRect t="5405" b="8681"/>
          <a:stretch>
            <a:fillRect/>
          </a:stretch>
        </p:blipFill>
        <p:spPr>
          <a:xfrm>
            <a:off x="1007604" y="1801291"/>
            <a:ext cx="7128792" cy="4003973"/>
          </a:xfrm>
        </p:spPr>
      </p:pic>
      <p:sp>
        <p:nvSpPr>
          <p:cNvPr id="2" name="Title 1"/>
          <p:cNvSpPr>
            <a:spLocks noGrp="1"/>
          </p:cNvSpPr>
          <p:nvPr>
            <p:ph type="title"/>
          </p:nvPr>
        </p:nvSpPr>
        <p:spPr>
          <a:xfrm>
            <a:off x="467544" y="980728"/>
            <a:ext cx="8229600" cy="1143000"/>
          </a:xfrm>
        </p:spPr>
        <p:txBody>
          <a:bodyPr/>
          <a:lstStyle/>
          <a:p>
            <a:r>
              <a:rPr lang="en-GB" dirty="0" smtClean="0"/>
              <a:t>What are the benefits?</a:t>
            </a:r>
            <a:endParaRPr lang="en-GB" dirty="0"/>
          </a:p>
        </p:txBody>
      </p:sp>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7</a:t>
            </a:fld>
            <a:endParaRPr lang="en-GB"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GB" dirty="0" smtClean="0"/>
              <a:t>Why Choose Higher Education</a:t>
            </a:r>
            <a:endParaRPr lang="en-GB" dirty="0"/>
          </a:p>
        </p:txBody>
      </p:sp>
      <p:sp>
        <p:nvSpPr>
          <p:cNvPr id="3" name="Content Placeholder 2"/>
          <p:cNvSpPr>
            <a:spLocks noGrp="1"/>
          </p:cNvSpPr>
          <p:nvPr>
            <p:ph idx="1"/>
          </p:nvPr>
        </p:nvSpPr>
        <p:spPr>
          <a:xfrm>
            <a:off x="467544" y="1772816"/>
            <a:ext cx="8229600" cy="4525963"/>
          </a:xfrm>
        </p:spPr>
        <p:txBody>
          <a:bodyPr>
            <a:normAutofit fontScale="92500"/>
          </a:bodyPr>
          <a:lstStyle/>
          <a:p>
            <a:r>
              <a:rPr lang="en-GB" sz="2400" dirty="0" smtClean="0"/>
              <a:t>Students gain transferable higher level skills.</a:t>
            </a:r>
          </a:p>
          <a:p>
            <a:r>
              <a:rPr lang="en-GB" sz="2400" dirty="0" smtClean="0"/>
              <a:t>Career prospects and future financial success can be enhanced.</a:t>
            </a:r>
          </a:p>
          <a:p>
            <a:r>
              <a:rPr lang="en-GB" sz="2400" dirty="0" smtClean="0"/>
              <a:t>Some vocational careers require a higher education qualification.</a:t>
            </a:r>
          </a:p>
          <a:p>
            <a:r>
              <a:rPr lang="en-GB" sz="2400" dirty="0" smtClean="0"/>
              <a:t>Over their period of study students may gain clearer insights into their future career path.</a:t>
            </a:r>
          </a:p>
          <a:p>
            <a:r>
              <a:rPr lang="en-GB" sz="2400" dirty="0" smtClean="0"/>
              <a:t>Some students proceed onto postgraduate vocational courses (e.g. PGCE or </a:t>
            </a:r>
            <a:r>
              <a:rPr lang="en-GB" sz="2400" dirty="0" err="1" smtClean="0"/>
              <a:t>LPC</a:t>
            </a:r>
            <a:r>
              <a:rPr lang="en-GB" sz="2400" dirty="0" smtClean="0"/>
              <a:t>).</a:t>
            </a:r>
          </a:p>
          <a:p>
            <a:r>
              <a:rPr lang="en-GB" sz="2400" dirty="0" smtClean="0"/>
              <a:t>Students gain more independence, self-confidence and responsibility.</a:t>
            </a:r>
          </a:p>
          <a:p>
            <a:r>
              <a:rPr lang="en-GB" sz="2400" dirty="0" smtClean="0"/>
              <a:t>Students will broaden their interests and knowledge</a:t>
            </a:r>
          </a:p>
          <a:p>
            <a:r>
              <a:rPr lang="en-GB" sz="2400" dirty="0" smtClean="0"/>
              <a:t>Wider life experience ...!</a:t>
            </a:r>
            <a:endParaRPr lang="en-GB" sz="24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8</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792088"/>
          </a:xfrm>
        </p:spPr>
        <p:txBody>
          <a:bodyPr/>
          <a:lstStyle/>
          <a:p>
            <a:r>
              <a:rPr lang="en-GB" dirty="0" smtClean="0"/>
              <a:t>The Process</a:t>
            </a:r>
            <a:endParaRPr lang="en-GB" dirty="0"/>
          </a:p>
        </p:txBody>
      </p:sp>
      <p:sp>
        <p:nvSpPr>
          <p:cNvPr id="3" name="Content Placeholder 2"/>
          <p:cNvSpPr>
            <a:spLocks noGrp="1"/>
          </p:cNvSpPr>
          <p:nvPr>
            <p:ph idx="1"/>
          </p:nvPr>
        </p:nvSpPr>
        <p:spPr>
          <a:xfrm>
            <a:off x="395536" y="2132856"/>
            <a:ext cx="8229600" cy="3345235"/>
          </a:xfrm>
        </p:spPr>
        <p:txBody>
          <a:bodyPr/>
          <a:lstStyle/>
          <a:p>
            <a:pPr>
              <a:buNone/>
            </a:pPr>
            <a:r>
              <a:rPr lang="en-GB" dirty="0" smtClean="0"/>
              <a:t>	Students will be guided through the process by the Sixth Form Team.</a:t>
            </a:r>
          </a:p>
          <a:p>
            <a:pPr>
              <a:buNone/>
            </a:pPr>
            <a:r>
              <a:rPr lang="en-GB" dirty="0" smtClean="0"/>
              <a:t>  </a:t>
            </a:r>
          </a:p>
          <a:p>
            <a:pPr>
              <a:buNone/>
            </a:pPr>
            <a:r>
              <a:rPr lang="en-GB" dirty="0" smtClean="0"/>
              <a:t>	This term and in the autumn term, the focus will be on choosing courses and institutions and preparing the personal statement.</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F6205-DA78-4BFA-9EEF-7EA7D2E58087}" type="slidenum">
              <a:rPr lang="en-GB" smtClean="0"/>
              <a:pPr/>
              <a:t>9</a:t>
            </a:fld>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HHS Branding">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PHHS Branding</Template>
  <TotalTime>3023</TotalTime>
  <Words>2385</Words>
  <Application>Microsoft Office PowerPoint</Application>
  <PresentationFormat>On-screen Show (4:3)</PresentationFormat>
  <Paragraphs>533</Paragraphs>
  <Slides>41</Slides>
  <Notes>6</Notes>
  <HiddenSlides>2</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PHHS Branding</vt:lpstr>
      <vt:lpstr>Prince Henry’s High School Sixth Form</vt:lpstr>
      <vt:lpstr>Options for students at 18+</vt:lpstr>
      <vt:lpstr>Destinations of PHHS students</vt:lpstr>
      <vt:lpstr>What is Higher Education?</vt:lpstr>
      <vt:lpstr>A traditional 3 year first degree</vt:lpstr>
      <vt:lpstr>Shorter Undergraduate Courses</vt:lpstr>
      <vt:lpstr>What are the benefits?</vt:lpstr>
      <vt:lpstr>Why Choose Higher Education</vt:lpstr>
      <vt:lpstr>The Process</vt:lpstr>
      <vt:lpstr>What is UCAS?</vt:lpstr>
      <vt:lpstr>What is UCAS?</vt:lpstr>
      <vt:lpstr>Key features of the UCAS scheme</vt:lpstr>
      <vt:lpstr>How to apply through UCAS</vt:lpstr>
      <vt:lpstr>Filling in the UCAS form</vt:lpstr>
      <vt:lpstr>How are students supported in their application at PHHS?</vt:lpstr>
      <vt:lpstr>Next Step Conference</vt:lpstr>
      <vt:lpstr>The UCAS journey </vt:lpstr>
      <vt:lpstr>PowerPoint Presentation</vt:lpstr>
      <vt:lpstr> Choosing a subject</vt:lpstr>
      <vt:lpstr>How to choose</vt:lpstr>
      <vt:lpstr>What courses do students apply for?</vt:lpstr>
      <vt:lpstr>Choosing an Institution</vt:lpstr>
      <vt:lpstr>UNIVERSITY APPLICATIONS</vt:lpstr>
      <vt:lpstr>Entry Requirements</vt:lpstr>
      <vt:lpstr>Admissions Tests</vt:lpstr>
      <vt:lpstr>What is the Russell Group?</vt:lpstr>
      <vt:lpstr>PowerPoint Presentation</vt:lpstr>
      <vt:lpstr>Entry to Russell Group Universities</vt:lpstr>
      <vt:lpstr>After the Application</vt:lpstr>
      <vt:lpstr>PowerPoint Presentation</vt:lpstr>
      <vt:lpstr> Student Finance</vt:lpstr>
      <vt:lpstr>Money, money, money</vt:lpstr>
      <vt:lpstr>Financial Support</vt:lpstr>
      <vt:lpstr>Gap Year – Why?</vt:lpstr>
      <vt:lpstr>Gap Year </vt:lpstr>
      <vt:lpstr>7 things your son/daughter should do now</vt:lpstr>
      <vt:lpstr>Parents’ Checklist</vt:lpstr>
      <vt:lpstr>Key dates for 2015 applications</vt:lpstr>
      <vt:lpstr>Key dates continued ...</vt:lpstr>
      <vt:lpstr>Useful Websites</vt:lpstr>
      <vt:lpstr>Opportunity for Questions</vt:lpstr>
    </vt:vector>
  </TitlesOfParts>
  <Company>RM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Prince Henry’s High School Sixth Form</dc:title>
  <dc:creator>cew</dc:creator>
  <cp:lastModifiedBy>Mrs C Webb</cp:lastModifiedBy>
  <cp:revision>121</cp:revision>
  <dcterms:created xsi:type="dcterms:W3CDTF">2013-06-07T07:32:47Z</dcterms:created>
  <dcterms:modified xsi:type="dcterms:W3CDTF">2015-06-11T07:57:10Z</dcterms:modified>
</cp:coreProperties>
</file>